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71" r:id="rId3"/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Intro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Hobbies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Shape 5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Shape 5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rgbClr val="E50815"/>
              </a:buClr>
              <a:buSzPct val="100000"/>
              <a:defRPr sz="4800">
                <a:solidFill>
                  <a:srgbClr val="E50815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E50815"/>
              </a:buClr>
              <a:buSzPct val="100000"/>
              <a:defRPr sz="5200">
                <a:solidFill>
                  <a:srgbClr val="E50815"/>
                </a:solidFill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9313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0" y="2300"/>
            <a:ext cx="2703900" cy="5143500"/>
          </a:xfrm>
          <a:prstGeom prst="rect">
            <a:avLst/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 b="1" sz="3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defRPr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buSzPct val="100000"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63" name="Shape 6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flix-logo.png" id="64" name="Shape 64"/>
          <p:cNvPicPr preferRelativeResize="0"/>
          <p:nvPr/>
        </p:nvPicPr>
        <p:blipFill rotWithShape="1">
          <a:blip r:embed="rId3">
            <a:alphaModFix amt="50000"/>
          </a:blip>
          <a:srcRect b="-4633" l="-10" r="10" t="-4644"/>
          <a:stretch/>
        </p:blipFill>
        <p:spPr>
          <a:xfrm>
            <a:off x="75453" y="4886025"/>
            <a:ext cx="647700" cy="1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1pPr>
            <a:lvl2pPr lvl="1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2pPr>
            <a:lvl3pPr lvl="2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3pPr>
            <a:lvl4pPr lvl="3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4pPr>
            <a:lvl5pPr lvl="4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5pPr>
            <a:lvl6pPr lvl="5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6pPr>
            <a:lvl7pPr lvl="6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7pPr>
            <a:lvl8pPr lvl="7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8pPr>
            <a:lvl9pPr lvl="8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533400" y="1223537"/>
            <a:ext cx="8520600" cy="3356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68" name="Shape 6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6513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-9200" y="0"/>
            <a:ext cx="399900" cy="5143500"/>
          </a:xfrm>
          <a:prstGeom prst="rect">
            <a:avLst/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1pPr>
            <a:lvl2pPr lvl="1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2pPr>
            <a:lvl3pPr lvl="2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3pPr>
            <a:lvl4pPr lvl="3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4pPr>
            <a:lvl5pPr lvl="4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5pPr>
            <a:lvl6pPr lvl="5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6pPr>
            <a:lvl7pPr lvl="6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7pPr>
            <a:lvl8pPr lvl="7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8pPr>
            <a:lvl9pPr lvl="8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9pPr>
          </a:lstStyle>
          <a:p/>
        </p:txBody>
      </p:sp>
      <p:pic>
        <p:nvPicPr>
          <p:cNvPr id="73" name="Shape 7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6513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/>
          <p:nvPr/>
        </p:nvSpPr>
        <p:spPr>
          <a:xfrm>
            <a:off x="-9200" y="0"/>
            <a:ext cx="399900" cy="5143500"/>
          </a:xfrm>
          <a:prstGeom prst="rect">
            <a:avLst/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, body and imag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-9200" y="0"/>
            <a:ext cx="399900" cy="5143500"/>
          </a:xfrm>
          <a:prstGeom prst="rect">
            <a:avLst/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1pPr>
            <a:lvl2pPr lvl="1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2pPr>
            <a:lvl3pPr lvl="2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3pPr>
            <a:lvl4pPr lvl="3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4pPr>
            <a:lvl5pPr lvl="4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5pPr>
            <a:lvl6pPr lvl="5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6pPr>
            <a:lvl7pPr lvl="6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7pPr>
            <a:lvl8pPr lvl="7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8pPr>
            <a:lvl9pPr lvl="8" rtl="0">
              <a:spcBef>
                <a:spcPts val="0"/>
              </a:spcBef>
              <a:buClr>
                <a:srgbClr val="E50815"/>
              </a:buClr>
              <a:buSzPct val="100000"/>
              <a:defRPr sz="3600">
                <a:solidFill>
                  <a:srgbClr val="E50815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531300" y="1224250"/>
            <a:ext cx="4275600" cy="3561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80" name="Shape 8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16513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9313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37001" y="4785666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ctrTitle"/>
          </p:nvPr>
        </p:nvSpPr>
        <p:spPr>
          <a:xfrm>
            <a:off x="685800" y="1583341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" type="subTitle"/>
          </p:nvPr>
        </p:nvSpPr>
        <p:spPr>
          <a:xfrm>
            <a:off x="685800" y="2840052"/>
            <a:ext cx="77724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2" type="body"/>
          </p:nvPr>
        </p:nvSpPr>
        <p:spPr>
          <a:xfrm>
            <a:off x="4692273" y="1200150"/>
            <a:ext cx="3994499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457200" y="4406308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hyperlink" Target="fast.com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9.jpg"/><Relationship Id="rId10" Type="http://schemas.openxmlformats.org/officeDocument/2006/relationships/image" Target="../media/image24.png"/><Relationship Id="rId9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9.png"/><Relationship Id="rId7" Type="http://schemas.openxmlformats.org/officeDocument/2006/relationships/image" Target="../media/image21.jpg"/><Relationship Id="rId8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3.png"/><Relationship Id="rId5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hyperlink" Target="fast.com" TargetMode="External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gizmodo.com/this-box-can-hold-an-entire-netflix-1592590450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50815"/>
                </a:solidFill>
              </a:rPr>
              <a:t>         </a:t>
            </a:r>
            <a:r>
              <a:rPr b="0" lang="en">
                <a:solidFill>
                  <a:srgbClr val="E50815"/>
                </a:solidFill>
              </a:rPr>
              <a:t>.com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3179850" y="3369520"/>
            <a:ext cx="32256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800"/>
              <a:t>Sergey Fedorov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RIPE 74 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Budapest, Hungary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May, 2017</a:t>
            </a:r>
          </a:p>
        </p:txBody>
      </p:sp>
      <p:cxnSp>
        <p:nvCxnSpPr>
          <p:cNvPr id="116" name="Shape 116"/>
          <p:cNvCxnSpPr/>
          <p:nvPr/>
        </p:nvCxnSpPr>
        <p:spPr>
          <a:xfrm flipH="1">
            <a:off x="6443375" y="3487275"/>
            <a:ext cx="7500" cy="929400"/>
          </a:xfrm>
          <a:prstGeom prst="straightConnector1">
            <a:avLst/>
          </a:prstGeom>
          <a:noFill/>
          <a:ln cap="flat" cmpd="sng" w="19050">
            <a:solidFill>
              <a:srgbClr val="E5081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7" name="Shape 117"/>
          <p:cNvSpPr txBox="1"/>
          <p:nvPr>
            <p:ph idx="1" type="subTitle"/>
          </p:nvPr>
        </p:nvSpPr>
        <p:spPr>
          <a:xfrm>
            <a:off x="311700" y="26055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</a:rPr>
              <a:t>Internet speed test</a:t>
            </a:r>
          </a:p>
        </p:txBody>
      </p:sp>
      <p:pic>
        <p:nvPicPr>
          <p:cNvPr descr="Unknown.png"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850" y="1161820"/>
            <a:ext cx="1515450" cy="138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531300" y="1224250"/>
            <a:ext cx="4275600" cy="356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Internet Exchange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PNI / Transit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ISP embedded</a:t>
            </a: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150" y="1099980"/>
            <a:ext cx="5643900" cy="36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Network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Control Plane</a:t>
            </a:r>
          </a:p>
        </p:txBody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533400" y="1223537"/>
            <a:ext cx="8520600" cy="335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/>
              <a:t>End-user content request router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/>
              <a:t>Steer to an OCA based on: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999999"/>
                </a:solidFill>
              </a:rPr>
              <a:t>client location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999999"/>
                </a:solidFill>
              </a:rPr>
              <a:t>network conditions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999999"/>
                </a:solidFill>
              </a:rPr>
              <a:t>server utilization</a:t>
            </a: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999999"/>
                </a:solidFill>
              </a:rPr>
              <a:t>content distribution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4294967295" type="title"/>
          </p:nvPr>
        </p:nvSpPr>
        <p:spPr>
          <a:xfrm>
            <a:off x="381000" y="282178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E50815"/>
                </a:solidFill>
              </a:rPr>
              <a:t>The Open Connect Team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0525"/>
            <a:ext cx="9143994" cy="2635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4294967295" type="title"/>
          </p:nvPr>
        </p:nvSpPr>
        <p:spPr>
          <a:xfrm>
            <a:off x="381000" y="282178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E50815"/>
                </a:solidFill>
              </a:rPr>
              <a:t>Open Connect @RIPE 74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750" y="1139574"/>
            <a:ext cx="1460049" cy="146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4923" l="0" r="0" t="7001"/>
          <a:stretch/>
        </p:blipFill>
        <p:spPr>
          <a:xfrm>
            <a:off x="5908974" y="3233774"/>
            <a:ext cx="1307975" cy="140740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3" name="Shape 2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0" y="1139573"/>
            <a:ext cx="1460050" cy="146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7975" y="3233775"/>
            <a:ext cx="1460050" cy="14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5150" y="3230700"/>
            <a:ext cx="1460049" cy="146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8">
            <a:alphaModFix/>
          </a:blip>
          <a:srcRect b="0" l="0" r="0" t="2524"/>
          <a:stretch/>
        </p:blipFill>
        <p:spPr>
          <a:xfrm>
            <a:off x="5064150" y="1162687"/>
            <a:ext cx="1039576" cy="14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85075" y="1139575"/>
            <a:ext cx="1307964" cy="14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81275" y="2599625"/>
            <a:ext cx="1611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Aaron Klink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2646825" y="2599625"/>
            <a:ext cx="1704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Nina Bargisen 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4603650" y="2599625"/>
            <a:ext cx="2228999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Samer Abdel-Hafez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6908875" y="2599612"/>
            <a:ext cx="1704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Mike Peterson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1384100" y="4636625"/>
            <a:ext cx="1611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Javed Vohra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3814175" y="4636625"/>
            <a:ext cx="16119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Nat Morris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5674200" y="4636625"/>
            <a:ext cx="18738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666666"/>
                </a:solidFill>
              </a:rPr>
              <a:t>Sergey Fedorov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548" y="1516350"/>
            <a:ext cx="3031326" cy="278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000">
                <a:solidFill>
                  <a:srgbClr val="000000"/>
                </a:solidFill>
              </a:rPr>
              <a:t>FAST</a:t>
            </a:r>
            <a:r>
              <a:rPr lang="en"/>
              <a:t>.com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531300" y="1224250"/>
            <a:ext cx="4275600" cy="3561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Minimalistic UX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Download speed as most important measure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Auto-start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Wide browsers/device support (tested)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/>
              <a:t>IE8+, Safari 4+, Firefox  4+, Opera 12+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/>
              <a:t>iOS 4+, Android 4+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1400"/>
              <a:t>(Anecdotal) successful measurements from: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200"/>
              <a:t>Cameras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200"/>
              <a:t>eReaders</a:t>
            </a:r>
          </a:p>
          <a:p>
            <a: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○"/>
            </a:pPr>
            <a:r>
              <a:rPr lang="en" sz="1200"/>
              <a:t>watches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does </a:t>
            </a:r>
            <a:r>
              <a:rPr b="1" lang="en">
                <a:solidFill>
                  <a:srgbClr val="000000"/>
                </a:solidFill>
              </a:rPr>
              <a:t>FAST</a:t>
            </a:r>
            <a:r>
              <a:rPr lang="en"/>
              <a:t>.com work?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7575" y="4072424"/>
            <a:ext cx="1640125" cy="9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/>
          <p:nvPr/>
        </p:nvSpPr>
        <p:spPr>
          <a:xfrm>
            <a:off x="4528950" y="2799200"/>
            <a:ext cx="1232100" cy="848700"/>
          </a:xfrm>
          <a:prstGeom prst="roundRect">
            <a:avLst>
              <a:gd fmla="val 105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Fast.com 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994" y="2959650"/>
            <a:ext cx="266643" cy="1404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7100200" y="2799200"/>
            <a:ext cx="1232100" cy="848700"/>
          </a:xfrm>
          <a:prstGeom prst="roundRect">
            <a:avLst>
              <a:gd fmla="val 105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Fast.com </a:t>
            </a:r>
          </a:p>
        </p:txBody>
      </p:sp>
      <p:sp>
        <p:nvSpPr>
          <p:cNvPr id="245" name="Shape 245"/>
          <p:cNvSpPr/>
          <p:nvPr/>
        </p:nvSpPr>
        <p:spPr>
          <a:xfrm>
            <a:off x="5814575" y="2799200"/>
            <a:ext cx="1232100" cy="848700"/>
          </a:xfrm>
          <a:prstGeom prst="roundRect">
            <a:avLst>
              <a:gd fmla="val 1051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Fast.com 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625" y="2903942"/>
            <a:ext cx="266650" cy="17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6609" y="2716877"/>
            <a:ext cx="187070" cy="18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4592575" y="3255150"/>
            <a:ext cx="3616500" cy="2598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0B5394"/>
                </a:solidFill>
              </a:rPr>
              <a:t>Test engine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0063" y="2903945"/>
            <a:ext cx="266650" cy="17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87675" y="3277704"/>
            <a:ext cx="214699" cy="21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6009" y="2716877"/>
            <a:ext cx="187070" cy="18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6809" y="2716877"/>
            <a:ext cx="187070" cy="18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687673" y="1042074"/>
            <a:ext cx="1716659" cy="1050300"/>
          </a:xfrm>
          <a:prstGeom prst="cloud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B45F06"/>
                </a:solidFill>
              </a:rPr>
              <a:t>CDN</a:t>
            </a:r>
          </a:p>
        </p:txBody>
      </p:sp>
      <p:sp>
        <p:nvSpPr>
          <p:cNvPr id="254" name="Shape 254"/>
          <p:cNvSpPr/>
          <p:nvPr/>
        </p:nvSpPr>
        <p:spPr>
          <a:xfrm>
            <a:off x="5596500" y="1760850"/>
            <a:ext cx="1899000" cy="140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800">
                <a:latin typeface="Courier New"/>
                <a:ea typeface="Courier New"/>
                <a:cs typeface="Courier New"/>
                <a:sym typeface="Courier New"/>
              </a:rPr>
              <a:t>Accept-Language:</a:t>
            </a:r>
            <a:r>
              <a:rPr lang="en" sz="800">
                <a:latin typeface="Courier New"/>
                <a:ea typeface="Courier New"/>
                <a:cs typeface="Courier New"/>
                <a:sym typeface="Courier New"/>
              </a:rPr>
              <a:t> en_US</a:t>
            </a:r>
          </a:p>
        </p:txBody>
      </p:sp>
      <p:sp>
        <p:nvSpPr>
          <p:cNvPr id="255" name="Shape 255"/>
          <p:cNvSpPr/>
          <p:nvPr/>
        </p:nvSpPr>
        <p:spPr>
          <a:xfrm>
            <a:off x="5161200" y="1900550"/>
            <a:ext cx="833100" cy="962475"/>
          </a:xfrm>
          <a:custGeom>
            <a:pathLst>
              <a:path extrusionOk="0" h="38499" w="33324">
                <a:moveTo>
                  <a:pt x="33324" y="0"/>
                </a:moveTo>
                <a:lnTo>
                  <a:pt x="33324" y="21733"/>
                </a:lnTo>
                <a:lnTo>
                  <a:pt x="0" y="21733"/>
                </a:lnTo>
                <a:lnTo>
                  <a:pt x="0" y="38499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sp>
      <p:sp>
        <p:nvSpPr>
          <p:cNvPr id="256" name="Shape 256"/>
          <p:cNvSpPr/>
          <p:nvPr/>
        </p:nvSpPr>
        <p:spPr>
          <a:xfrm flipH="1">
            <a:off x="6963142" y="1900550"/>
            <a:ext cx="759453" cy="962475"/>
          </a:xfrm>
          <a:custGeom>
            <a:pathLst>
              <a:path extrusionOk="0" h="38499" w="33324">
                <a:moveTo>
                  <a:pt x="33324" y="0"/>
                </a:moveTo>
                <a:lnTo>
                  <a:pt x="33324" y="21733"/>
                </a:lnTo>
                <a:lnTo>
                  <a:pt x="0" y="21733"/>
                </a:lnTo>
                <a:lnTo>
                  <a:pt x="0" y="38499"/>
                </a:lnTo>
              </a:path>
            </a:pathLst>
          </a:custGeom>
          <a:noFill/>
          <a:ln cap="flat" cmpd="sng" w="9525">
            <a:solidFill>
              <a:srgbClr val="999999"/>
            </a:solidFill>
            <a:prstDash val="dash"/>
            <a:round/>
            <a:headEnd len="lg" w="lg" type="triangle"/>
            <a:tailEnd len="lg" w="lg" type="triangle"/>
          </a:ln>
        </p:spPr>
      </p:sp>
      <p:cxnSp>
        <p:nvCxnSpPr>
          <p:cNvPr id="257" name="Shape 257"/>
          <p:cNvCxnSpPr/>
          <p:nvPr/>
        </p:nvCxnSpPr>
        <p:spPr>
          <a:xfrm>
            <a:off x="6469800" y="1901250"/>
            <a:ext cx="0" cy="951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dash"/>
            <a:round/>
            <a:headEnd len="lg" w="lg" type="triangle"/>
            <a:tailEnd len="lg" w="lg" type="triangle"/>
          </a:ln>
        </p:spPr>
      </p:cxnSp>
      <p:cxnSp>
        <p:nvCxnSpPr>
          <p:cNvPr id="258" name="Shape 258"/>
          <p:cNvCxnSpPr/>
          <p:nvPr/>
        </p:nvCxnSpPr>
        <p:spPr>
          <a:xfrm rot="10800000">
            <a:off x="5280150" y="3621975"/>
            <a:ext cx="595200" cy="32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9" name="Shape 259"/>
          <p:cNvCxnSpPr/>
          <p:nvPr/>
        </p:nvCxnSpPr>
        <p:spPr>
          <a:xfrm rot="10800000">
            <a:off x="6464550" y="3621975"/>
            <a:ext cx="10500" cy="25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60" name="Shape 260"/>
          <p:cNvCxnSpPr/>
          <p:nvPr/>
        </p:nvCxnSpPr>
        <p:spPr>
          <a:xfrm flipH="1" rot="10800000">
            <a:off x="7178562" y="3628424"/>
            <a:ext cx="533100" cy="30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61" name="Shape 2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2569" y="4209062"/>
            <a:ext cx="725197" cy="44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10773" y="4359567"/>
            <a:ext cx="399991" cy="2670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>
            <p:ph idx="1" type="body"/>
          </p:nvPr>
        </p:nvSpPr>
        <p:spPr>
          <a:xfrm>
            <a:off x="531300" y="1224250"/>
            <a:ext cx="4275600" cy="356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6985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E50815"/>
                </a:solidFill>
              </a:rPr>
              <a:t>25KB</a:t>
            </a:r>
            <a:r>
              <a:rPr b="1" lang="en" sz="2400">
                <a:solidFill>
                  <a:srgbClr val="666666"/>
                </a:solidFill>
              </a:rPr>
              <a:t> </a:t>
            </a:r>
            <a:r>
              <a:rPr b="1" lang="en">
                <a:solidFill>
                  <a:srgbClr val="999999"/>
                </a:solidFill>
              </a:rPr>
              <a:t>page size</a:t>
            </a:r>
          </a:p>
          <a:p>
            <a:pPr indent="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50815"/>
                </a:solidFill>
              </a:rPr>
              <a:t>Scalable</a:t>
            </a:r>
            <a:r>
              <a:rPr b="1" lang="en" sz="2400">
                <a:solidFill>
                  <a:srgbClr val="CC0000"/>
                </a:solidFill>
              </a:rPr>
              <a:t> </a:t>
            </a:r>
            <a:r>
              <a:rPr b="1" lang="en" sz="2400">
                <a:solidFill>
                  <a:srgbClr val="999999"/>
                </a:solidFill>
              </a:rPr>
              <a:t>UI</a:t>
            </a:r>
          </a:p>
          <a:p>
            <a:pPr indent="0" lvl="0" marL="9144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E50815"/>
                </a:solidFill>
              </a:rPr>
              <a:t>JS/HTML5</a:t>
            </a:r>
          </a:p>
        </p:txBody>
      </p:sp>
      <p:sp>
        <p:nvSpPr>
          <p:cNvPr id="264" name="Shape 264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1:</a:t>
            </a:r>
            <a:r>
              <a:rPr lang="en" sz="3600">
                <a:solidFill>
                  <a:schemeClr val="dk1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Load HTML/JS client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2:</a:t>
            </a:r>
            <a:r>
              <a:rPr lang="en" sz="3600">
                <a:solidFill>
                  <a:srgbClr val="CC0000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Get a list of nearby OCAs</a:t>
            </a:r>
          </a:p>
        </p:txBody>
      </p:sp>
      <p:sp>
        <p:nvSpPr>
          <p:cNvPr id="270" name="Shape 270"/>
          <p:cNvSpPr/>
          <p:nvPr/>
        </p:nvSpPr>
        <p:spPr>
          <a:xfrm>
            <a:off x="3073965" y="1001650"/>
            <a:ext cx="2292300" cy="1136400"/>
          </a:xfrm>
          <a:prstGeom prst="roundRect">
            <a:avLst>
              <a:gd fmla="val 9328" name="adj"/>
            </a:avLst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CC0000"/>
                </a:solidFill>
              </a:rPr>
              <a:t>Steering</a:t>
            </a:r>
          </a:p>
        </p:txBody>
      </p:sp>
      <p:sp>
        <p:nvSpPr>
          <p:cNvPr id="271" name="Shape 271"/>
          <p:cNvSpPr/>
          <p:nvPr/>
        </p:nvSpPr>
        <p:spPr>
          <a:xfrm>
            <a:off x="3182640" y="2508800"/>
            <a:ext cx="2043600" cy="338400"/>
          </a:xfrm>
          <a:prstGeom prst="roundRect">
            <a:avLst>
              <a:gd fmla="val 16667" name="adj"/>
            </a:avLst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</a:rPr>
              <a:t>Edge</a:t>
            </a:r>
          </a:p>
        </p:txBody>
      </p:sp>
      <p:cxnSp>
        <p:nvCxnSpPr>
          <p:cNvPr id="272" name="Shape 272"/>
          <p:cNvCxnSpPr/>
          <p:nvPr/>
        </p:nvCxnSpPr>
        <p:spPr>
          <a:xfrm rot="10800000">
            <a:off x="4454440" y="2960050"/>
            <a:ext cx="0" cy="87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366" y="3981222"/>
            <a:ext cx="1601999" cy="90749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2561865" y="3124725"/>
            <a:ext cx="16020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GET list of </a:t>
            </a:r>
            <a:r>
              <a:rPr i="1" lang="en" sz="1200"/>
              <a:t>OCAs</a:t>
            </a:r>
          </a:p>
        </p:txBody>
      </p:sp>
      <p:cxnSp>
        <p:nvCxnSpPr>
          <p:cNvPr id="275" name="Shape 275"/>
          <p:cNvCxnSpPr/>
          <p:nvPr/>
        </p:nvCxnSpPr>
        <p:spPr>
          <a:xfrm rot="10800000">
            <a:off x="4306690" y="2054150"/>
            <a:ext cx="0" cy="4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76" name="Shape 276"/>
          <p:cNvCxnSpPr/>
          <p:nvPr/>
        </p:nvCxnSpPr>
        <p:spPr>
          <a:xfrm rot="10800000">
            <a:off x="4380615" y="2052584"/>
            <a:ext cx="0" cy="430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cxnSp>
        <p:nvCxnSpPr>
          <p:cNvPr id="277" name="Shape 277"/>
          <p:cNvCxnSpPr/>
          <p:nvPr/>
        </p:nvCxnSpPr>
        <p:spPr>
          <a:xfrm rot="10800000">
            <a:off x="4584765" y="2960050"/>
            <a:ext cx="0" cy="87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7547" y="1751523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4472" y="1697123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9410" y="1644636"/>
            <a:ext cx="873922" cy="87392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7402250" y="1820375"/>
            <a:ext cx="12657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OCA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903" y="1059328"/>
            <a:ext cx="712700" cy="25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277" y="2431961"/>
            <a:ext cx="465625" cy="4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3925391" y="1677925"/>
            <a:ext cx="838500" cy="338400"/>
          </a:xfrm>
          <a:prstGeom prst="roundRect">
            <a:avLst>
              <a:gd fmla="val 16667" name="adj"/>
            </a:avLst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FFFFFF"/>
                </a:solidFill>
              </a:rPr>
              <a:t>api.fast.com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2034372" y="3164400"/>
            <a:ext cx="2654099" cy="6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</p:txBody>
      </p:sp>
      <p:sp>
        <p:nvSpPr>
          <p:cNvPr id="286" name="Shape 286"/>
          <p:cNvSpPr/>
          <p:nvPr/>
        </p:nvSpPr>
        <p:spPr>
          <a:xfrm>
            <a:off x="4869640" y="2918025"/>
            <a:ext cx="873900" cy="816000"/>
          </a:xfrm>
          <a:prstGeom prst="foldedCorner">
            <a:avLst>
              <a:gd fmla="val 23458" name="adj"/>
            </a:avLst>
          </a:prstGeom>
          <a:solidFill>
            <a:srgbClr val="E06666"/>
          </a:solidFill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 txBox="1"/>
          <p:nvPr/>
        </p:nvSpPr>
        <p:spPr>
          <a:xfrm>
            <a:off x="4832865" y="3019925"/>
            <a:ext cx="962400" cy="7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URL_1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URL_2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</a:p>
        </p:txBody>
      </p:sp>
      <p:pic>
        <p:nvPicPr>
          <p:cNvPr id="288" name="Shape 2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6449" y="2918012"/>
            <a:ext cx="465625" cy="232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>
            <a:off x="2262650" y="3069100"/>
            <a:ext cx="399900" cy="3999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0" name="Shape 290"/>
          <p:cNvSpPr/>
          <p:nvPr/>
        </p:nvSpPr>
        <p:spPr>
          <a:xfrm>
            <a:off x="2936749" y="1791700"/>
            <a:ext cx="399900" cy="3999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91" name="Shape 291"/>
          <p:cNvSpPr/>
          <p:nvPr/>
        </p:nvSpPr>
        <p:spPr>
          <a:xfrm>
            <a:off x="5586925" y="2730700"/>
            <a:ext cx="399900" cy="3999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2034375" y="3470425"/>
            <a:ext cx="2654100" cy="2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http(s)://</a:t>
            </a:r>
            <a:r>
              <a:rPr lang="en" sz="900">
                <a:solidFill>
                  <a:srgbClr val="CC0000"/>
                </a:solidFill>
              </a:rPr>
              <a:t>api.fast.com</a:t>
            </a:r>
            <a:r>
              <a:rPr lang="en" sz="900"/>
              <a:t>/oca/speedtest</a:t>
            </a:r>
          </a:p>
        </p:txBody>
      </p:sp>
      <p:sp>
        <p:nvSpPr>
          <p:cNvPr id="293" name="Shape 293"/>
          <p:cNvSpPr/>
          <p:nvPr/>
        </p:nvSpPr>
        <p:spPr>
          <a:xfrm flipH="1">
            <a:off x="5076183" y="2403375"/>
            <a:ext cx="3408141" cy="2310319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lg" w="lg" type="triangle"/>
            <a:tailEnd len="lg" w="lg" type="none"/>
          </a:ln>
        </p:spPr>
      </p:sp>
      <p:sp>
        <p:nvSpPr>
          <p:cNvPr id="294" name="Shape 294"/>
          <p:cNvSpPr/>
          <p:nvPr/>
        </p:nvSpPr>
        <p:spPr>
          <a:xfrm flipH="1">
            <a:off x="5025976" y="2457449"/>
            <a:ext cx="3408141" cy="2196546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295" name="Shape 295"/>
          <p:cNvSpPr/>
          <p:nvPr/>
        </p:nvSpPr>
        <p:spPr>
          <a:xfrm flipH="1">
            <a:off x="5087070" y="2523875"/>
            <a:ext cx="2903375" cy="1973514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lg" w="lg" type="triangle"/>
            <a:tailEnd len="lg" w="lg" type="none"/>
          </a:ln>
        </p:spPr>
      </p:sp>
      <p:sp>
        <p:nvSpPr>
          <p:cNvPr id="296" name="Shape 296"/>
          <p:cNvSpPr/>
          <p:nvPr/>
        </p:nvSpPr>
        <p:spPr>
          <a:xfrm flipH="1">
            <a:off x="5025999" y="2579500"/>
            <a:ext cx="2903375" cy="1857393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297" name="Shape 297"/>
          <p:cNvSpPr/>
          <p:nvPr/>
        </p:nvSpPr>
        <p:spPr>
          <a:xfrm flipH="1">
            <a:off x="5025988" y="2532349"/>
            <a:ext cx="2553886" cy="1730979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lg" w="lg" type="triangle"/>
            <a:tailEnd len="lg" w="lg" type="none"/>
          </a:ln>
        </p:spPr>
      </p:sp>
      <p:sp>
        <p:nvSpPr>
          <p:cNvPr id="298" name="Shape 298"/>
          <p:cNvSpPr/>
          <p:nvPr/>
        </p:nvSpPr>
        <p:spPr>
          <a:xfrm flipH="1">
            <a:off x="4982957" y="2592525"/>
            <a:ext cx="2526792" cy="1616844"/>
          </a:xfrm>
          <a:custGeom>
            <a:pathLst>
              <a:path extrusionOk="0" h="72237" w="91072">
                <a:moveTo>
                  <a:pt x="0" y="0"/>
                </a:moveTo>
                <a:lnTo>
                  <a:pt x="0" y="72237"/>
                </a:lnTo>
                <a:lnTo>
                  <a:pt x="91072" y="72237"/>
                </a:ln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299" name="Shape 299"/>
          <p:cNvSpPr/>
          <p:nvPr/>
        </p:nvSpPr>
        <p:spPr>
          <a:xfrm>
            <a:off x="7759326" y="3604200"/>
            <a:ext cx="399900" cy="3999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5484091" y="1651575"/>
            <a:ext cx="18189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IPv6 is used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whenever possible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00725" y="4100825"/>
            <a:ext cx="724400" cy="4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8500" y="4248475"/>
            <a:ext cx="426875" cy="2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1095750" y="1599125"/>
            <a:ext cx="20436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Select servers that are:</a:t>
            </a:r>
          </a:p>
          <a:p>
            <a:pPr indent="-292100" lvl="0" marL="457200" rtl="0">
              <a:spcBef>
                <a:spcPts val="0"/>
              </a:spcBef>
              <a:buClr>
                <a:srgbClr val="666666"/>
              </a:buClr>
              <a:buSzPct val="100000"/>
              <a:buChar char="-"/>
            </a:pPr>
            <a:r>
              <a:rPr i="1" lang="en" sz="1000">
                <a:solidFill>
                  <a:srgbClr val="666666"/>
                </a:solidFill>
              </a:rPr>
              <a:t>healthy</a:t>
            </a:r>
          </a:p>
          <a:p>
            <a:pPr indent="-292100" lvl="0" marL="457200" rtl="0">
              <a:spcBef>
                <a:spcPts val="0"/>
              </a:spcBef>
              <a:buClr>
                <a:srgbClr val="666666"/>
              </a:buClr>
              <a:buSzPct val="100000"/>
              <a:buChar char="-"/>
            </a:pPr>
            <a:r>
              <a:rPr i="1" lang="en" sz="1000">
                <a:solidFill>
                  <a:srgbClr val="666666"/>
                </a:solidFill>
              </a:rPr>
              <a:t>close</a:t>
            </a:r>
          </a:p>
          <a:p>
            <a:pPr indent="-292100" lvl="0" marL="457200" rtl="0">
              <a:spcBef>
                <a:spcPts val="0"/>
              </a:spcBef>
              <a:buClr>
                <a:srgbClr val="666666"/>
              </a:buClr>
              <a:buSzPct val="100000"/>
              <a:buChar char="-"/>
            </a:pPr>
            <a:r>
              <a:rPr i="1" lang="en" sz="1000">
                <a:solidFill>
                  <a:srgbClr val="666666"/>
                </a:solidFill>
              </a:rPr>
              <a:t>on the best network path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Shape 308"/>
          <p:cNvGrpSpPr/>
          <p:nvPr/>
        </p:nvGrpSpPr>
        <p:grpSpPr>
          <a:xfrm>
            <a:off x="1382276" y="1662100"/>
            <a:ext cx="2438400" cy="2438400"/>
            <a:chOff x="2388400" y="1281100"/>
            <a:chExt cx="2438400" cy="2438400"/>
          </a:xfrm>
        </p:grpSpPr>
        <p:pic>
          <p:nvPicPr>
            <p:cNvPr id="309" name="Shape 3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88400" y="1281100"/>
              <a:ext cx="2438400" cy="243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 txBox="1"/>
            <p:nvPr/>
          </p:nvSpPr>
          <p:spPr>
            <a:xfrm>
              <a:off x="3155150" y="2016918"/>
              <a:ext cx="12408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2400">
                  <a:solidFill>
                    <a:srgbClr val="FFFFFF"/>
                  </a:solidFill>
                </a:rPr>
                <a:t>OCA</a:t>
              </a:r>
            </a:p>
          </p:txBody>
        </p:sp>
      </p:grpSp>
      <p:sp>
        <p:nvSpPr>
          <p:cNvPr id="311" name="Shape 311"/>
          <p:cNvSpPr txBox="1"/>
          <p:nvPr/>
        </p:nvSpPr>
        <p:spPr>
          <a:xfrm>
            <a:off x="2491100" y="2126750"/>
            <a:ext cx="6222900" cy="298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1C4587"/>
                </a:solidFill>
                <a:latin typeface="Courier New"/>
                <a:ea typeface="Courier New"/>
                <a:cs typeface="Courier New"/>
                <a:sym typeface="Courier New"/>
              </a:rPr>
              <a:t>http(s)://&lt;oca_hostname&gt;/speedtest/range/&lt;start&gt;-&lt;end&gt;</a:t>
            </a:r>
          </a:p>
        </p:txBody>
      </p:sp>
      <p:grpSp>
        <p:nvGrpSpPr>
          <p:cNvPr id="312" name="Shape 312"/>
          <p:cNvGrpSpPr/>
          <p:nvPr/>
        </p:nvGrpSpPr>
        <p:grpSpPr>
          <a:xfrm>
            <a:off x="2814501" y="2667025"/>
            <a:ext cx="1240799" cy="881100"/>
            <a:chOff x="4528625" y="2726550"/>
            <a:chExt cx="1240800" cy="881100"/>
          </a:xfrm>
        </p:grpSpPr>
        <p:sp>
          <p:nvSpPr>
            <p:cNvPr id="313" name="Shape 313"/>
            <p:cNvSpPr/>
            <p:nvPr/>
          </p:nvSpPr>
          <p:spPr>
            <a:xfrm>
              <a:off x="4791875" y="2726550"/>
              <a:ext cx="714300" cy="881100"/>
            </a:xfrm>
            <a:prstGeom prst="foldedCorner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4528625" y="2959408"/>
              <a:ext cx="1240800" cy="364800"/>
            </a:xfrm>
            <a:prstGeom prst="roundRect">
              <a:avLst>
                <a:gd fmla="val 16667" name="adj"/>
              </a:avLst>
            </a:prstGeom>
            <a:solidFill>
              <a:srgbClr val="C9DAF8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900"/>
                <a:t>Test file - 25MB</a:t>
              </a:r>
            </a:p>
          </p:txBody>
        </p:sp>
      </p:grpSp>
      <p:sp>
        <p:nvSpPr>
          <p:cNvPr id="315" name="Shape 315"/>
          <p:cNvSpPr/>
          <p:nvPr/>
        </p:nvSpPr>
        <p:spPr>
          <a:xfrm>
            <a:off x="3619926" y="2424950"/>
            <a:ext cx="734775" cy="372575"/>
          </a:xfrm>
          <a:custGeom>
            <a:pathLst>
              <a:path extrusionOk="0" h="14903" w="29391">
                <a:moveTo>
                  <a:pt x="29391" y="0"/>
                </a:moveTo>
                <a:lnTo>
                  <a:pt x="29391" y="14903"/>
                </a:lnTo>
                <a:lnTo>
                  <a:pt x="0" y="14903"/>
                </a:ln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lg" w="lg" type="none"/>
            <a:tailEnd len="lg" w="lg" type="oval"/>
          </a:ln>
        </p:spPr>
      </p:sp>
      <p:pic>
        <p:nvPicPr>
          <p:cNvPr id="316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6225" y="2126750"/>
            <a:ext cx="298200" cy="2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7955450" y="2367933"/>
            <a:ext cx="539986" cy="732333"/>
          </a:xfrm>
          <a:custGeom>
            <a:pathLst>
              <a:path extrusionOk="0" h="14903" w="29391">
                <a:moveTo>
                  <a:pt x="29391" y="0"/>
                </a:moveTo>
                <a:lnTo>
                  <a:pt x="29391" y="14903"/>
                </a:lnTo>
                <a:lnTo>
                  <a:pt x="0" y="14903"/>
                </a:lnTo>
              </a:path>
            </a:pathLst>
          </a:custGeom>
          <a:noFill/>
          <a:ln cap="flat" cmpd="sng" w="19050">
            <a:solidFill>
              <a:srgbClr val="CC0000"/>
            </a:solidFill>
            <a:prstDash val="solid"/>
            <a:round/>
            <a:headEnd len="lg" w="lg" type="oval"/>
            <a:tailEnd len="lg" w="lg" type="none"/>
          </a:ln>
        </p:spPr>
      </p:sp>
      <p:sp>
        <p:nvSpPr>
          <p:cNvPr id="318" name="Shape 318"/>
          <p:cNvSpPr txBox="1"/>
          <p:nvPr/>
        </p:nvSpPr>
        <p:spPr>
          <a:xfrm>
            <a:off x="6286054" y="2896683"/>
            <a:ext cx="1845899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hash/token + expiry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3249125" y="3851800"/>
            <a:ext cx="23544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CC0000"/>
                </a:solidFill>
              </a:rPr>
              <a:t>HTTPS only!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3:</a:t>
            </a:r>
            <a:r>
              <a:rPr lang="en" sz="3600">
                <a:solidFill>
                  <a:srgbClr val="CC0000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Construct the OCA url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Test client</a:t>
            </a:r>
          </a:p>
        </p:txBody>
      </p:sp>
      <p:sp>
        <p:nvSpPr>
          <p:cNvPr id="326" name="Shape 326"/>
          <p:cNvSpPr/>
          <p:nvPr/>
        </p:nvSpPr>
        <p:spPr>
          <a:xfrm>
            <a:off x="3150600" y="4085300"/>
            <a:ext cx="4758900" cy="69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3432068" y="4287775"/>
            <a:ext cx="834000" cy="32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xhr</a:t>
            </a:r>
          </a:p>
        </p:txBody>
      </p:sp>
      <p:sp>
        <p:nvSpPr>
          <p:cNvPr id="328" name="Shape 328"/>
          <p:cNvSpPr/>
          <p:nvPr/>
        </p:nvSpPr>
        <p:spPr>
          <a:xfrm>
            <a:off x="4386633" y="4287775"/>
            <a:ext cx="1422600" cy="32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websockets</a:t>
            </a:r>
          </a:p>
        </p:txBody>
      </p:sp>
      <p:sp>
        <p:nvSpPr>
          <p:cNvPr id="329" name="Shape 329"/>
          <p:cNvSpPr/>
          <p:nvPr/>
        </p:nvSpPr>
        <p:spPr>
          <a:xfrm>
            <a:off x="5929573" y="4287775"/>
            <a:ext cx="967800" cy="32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OS native</a:t>
            </a:r>
          </a:p>
        </p:txBody>
      </p:sp>
      <p:sp>
        <p:nvSpPr>
          <p:cNvPr id="330" name="Shape 330"/>
          <p:cNvSpPr/>
          <p:nvPr/>
        </p:nvSpPr>
        <p:spPr>
          <a:xfrm>
            <a:off x="7017725" y="4287775"/>
            <a:ext cx="607200" cy="32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npm</a:t>
            </a:r>
          </a:p>
        </p:txBody>
      </p:sp>
      <p:sp>
        <p:nvSpPr>
          <p:cNvPr id="331" name="Shape 331"/>
          <p:cNvSpPr/>
          <p:nvPr/>
        </p:nvSpPr>
        <p:spPr>
          <a:xfrm>
            <a:off x="3682050" y="2623525"/>
            <a:ext cx="3748800" cy="105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 txBox="1"/>
          <p:nvPr/>
        </p:nvSpPr>
        <p:spPr>
          <a:xfrm>
            <a:off x="6837325" y="1571800"/>
            <a:ext cx="19758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Events: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Progress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Result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Connection stats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450" y="1110900"/>
            <a:ext cx="647699" cy="6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799" y="1116399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3905275" y="2703075"/>
            <a:ext cx="1673700" cy="91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Orchestrator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Initializes connectors, schedules downloads</a:t>
            </a:r>
          </a:p>
        </p:txBody>
      </p:sp>
      <p:sp>
        <p:nvSpPr>
          <p:cNvPr id="336" name="Shape 336"/>
          <p:cNvSpPr/>
          <p:nvPr/>
        </p:nvSpPr>
        <p:spPr>
          <a:xfrm>
            <a:off x="5769625" y="3189137"/>
            <a:ext cx="1463700" cy="43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434343"/>
                </a:solidFill>
              </a:rPr>
              <a:t>Aggregator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434343"/>
                </a:solidFill>
              </a:rPr>
              <a:t>Measurements -&gt; speed</a:t>
            </a:r>
          </a:p>
        </p:txBody>
      </p:sp>
      <p:sp>
        <p:nvSpPr>
          <p:cNvPr id="337" name="Shape 337"/>
          <p:cNvSpPr/>
          <p:nvPr/>
        </p:nvSpPr>
        <p:spPr>
          <a:xfrm>
            <a:off x="5769628" y="2703075"/>
            <a:ext cx="1463700" cy="43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Stopper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Time to stop the test?</a:t>
            </a:r>
          </a:p>
        </p:txBody>
      </p:sp>
      <p:cxnSp>
        <p:nvCxnSpPr>
          <p:cNvPr id="338" name="Shape 338"/>
          <p:cNvCxnSpPr/>
          <p:nvPr/>
        </p:nvCxnSpPr>
        <p:spPr>
          <a:xfrm flipH="1" rot="10800000">
            <a:off x="1331325" y="3814400"/>
            <a:ext cx="8226000" cy="9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lg" w="lg" type="none"/>
            <a:tailEnd len="lg" w="lg" type="none"/>
          </a:ln>
        </p:spPr>
      </p:cxnSp>
      <p:sp>
        <p:nvSpPr>
          <p:cNvPr id="339" name="Shape 339"/>
          <p:cNvSpPr txBox="1"/>
          <p:nvPr/>
        </p:nvSpPr>
        <p:spPr>
          <a:xfrm>
            <a:off x="7728525" y="2870550"/>
            <a:ext cx="172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Download stats: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bytes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[start, end]</a:t>
            </a:r>
          </a:p>
        </p:txBody>
      </p:sp>
      <p:sp>
        <p:nvSpPr>
          <p:cNvPr id="340" name="Shape 340"/>
          <p:cNvSpPr/>
          <p:nvPr/>
        </p:nvSpPr>
        <p:spPr>
          <a:xfrm>
            <a:off x="7855075" y="3467850"/>
            <a:ext cx="318000" cy="647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8007475" y="3544050"/>
            <a:ext cx="318000" cy="647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8159875" y="3620250"/>
            <a:ext cx="318000" cy="647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2502575" y="3502300"/>
            <a:ext cx="318000" cy="69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2779125" y="3747500"/>
            <a:ext cx="172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Download request: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</a:rPr>
              <a:t>url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666666"/>
              </a:solidFill>
            </a:endParaRPr>
          </a:p>
        </p:txBody>
      </p:sp>
      <p:cxnSp>
        <p:nvCxnSpPr>
          <p:cNvPr id="345" name="Shape 345"/>
          <p:cNvCxnSpPr/>
          <p:nvPr/>
        </p:nvCxnSpPr>
        <p:spPr>
          <a:xfrm flipH="1" rot="10800000">
            <a:off x="1555625" y="2305137"/>
            <a:ext cx="8226000" cy="93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dot"/>
            <a:round/>
            <a:headEnd len="lg" w="lg" type="none"/>
            <a:tailEnd len="lg" w="lg" type="none"/>
          </a:ln>
        </p:spPr>
      </p:cxnSp>
      <p:sp>
        <p:nvSpPr>
          <p:cNvPr id="346" name="Shape 346"/>
          <p:cNvSpPr/>
          <p:nvPr/>
        </p:nvSpPr>
        <p:spPr>
          <a:xfrm>
            <a:off x="6567050" y="1916500"/>
            <a:ext cx="318000" cy="647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2551650" y="1914975"/>
            <a:ext cx="318000" cy="69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 txBox="1"/>
          <p:nvPr/>
        </p:nvSpPr>
        <p:spPr>
          <a:xfrm>
            <a:off x="3112175" y="2305150"/>
            <a:ext cx="19758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</a:rPr>
              <a:t>Commands: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Start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Stop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457200" y="1488987"/>
            <a:ext cx="19758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</a:rPr>
              <a:t>Clients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562175" y="2901187"/>
            <a:ext cx="19758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</a:rPr>
              <a:t>Engine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x="573725" y="4053037"/>
            <a:ext cx="19758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434343"/>
                </a:solidFill>
              </a:rPr>
              <a:t>Connectors</a:t>
            </a:r>
          </a:p>
        </p:txBody>
      </p:sp>
      <p:pic>
        <p:nvPicPr>
          <p:cNvPr id="352" name="Shape 3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2050" y="1105468"/>
            <a:ext cx="1182000" cy="66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2574" y="1197337"/>
            <a:ext cx="511199" cy="29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574" y="1320086"/>
            <a:ext cx="266100" cy="17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Who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am I?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14" y="2051224"/>
            <a:ext cx="2124075" cy="2594901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5" name="Shape 125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dk1"/>
                </a:solidFill>
              </a:rPr>
              <a:t>Sergey Fedorov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Senior Software Engineer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999999"/>
                </a:solidFill>
              </a:rPr>
              <a:t>4 years at Netflix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999999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999999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Open Connect monitoring system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QoE/traffic analysis tools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FAST.com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API acceleration using Open Connect</a:t>
            </a:r>
            <a:br>
              <a:rPr lang="en">
                <a:solidFill>
                  <a:schemeClr val="dk1"/>
                </a:solidFill>
              </a:rPr>
            </a:b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/>
        </p:nvSpPr>
        <p:spPr>
          <a:xfrm>
            <a:off x="8182881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4:</a:t>
            </a:r>
            <a:r>
              <a:rPr lang="en" sz="3600">
                <a:solidFill>
                  <a:srgbClr val="CC0000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Concurrent downloads</a:t>
            </a:r>
          </a:p>
        </p:txBody>
      </p:sp>
      <p:cxnSp>
        <p:nvCxnSpPr>
          <p:cNvPr id="361" name="Shape 361"/>
          <p:cNvCxnSpPr>
            <a:endCxn id="362" idx="2"/>
          </p:cNvCxnSpPr>
          <p:nvPr/>
        </p:nvCxnSpPr>
        <p:spPr>
          <a:xfrm rot="10800000">
            <a:off x="2426921" y="1706265"/>
            <a:ext cx="2700" cy="47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363" name="Shape 363"/>
          <p:cNvCxnSpPr/>
          <p:nvPr/>
        </p:nvCxnSpPr>
        <p:spPr>
          <a:xfrm flipH="1" rot="10800000">
            <a:off x="4845250" y="1633600"/>
            <a:ext cx="300" cy="55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364" name="Shape 364"/>
          <p:cNvCxnSpPr/>
          <p:nvPr/>
        </p:nvCxnSpPr>
        <p:spPr>
          <a:xfrm flipH="1" rot="10800000">
            <a:off x="7268275" y="1633650"/>
            <a:ext cx="600" cy="486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sp>
        <p:nvSpPr>
          <p:cNvPr id="365" name="Shape 365"/>
          <p:cNvSpPr/>
          <p:nvPr/>
        </p:nvSpPr>
        <p:spPr>
          <a:xfrm>
            <a:off x="1731329" y="2286727"/>
            <a:ext cx="1224300" cy="213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1</a:t>
            </a:r>
          </a:p>
        </p:txBody>
      </p:sp>
      <p:sp>
        <p:nvSpPr>
          <p:cNvPr id="366" name="Shape 366"/>
          <p:cNvSpPr/>
          <p:nvPr/>
        </p:nvSpPr>
        <p:spPr>
          <a:xfrm>
            <a:off x="4371603" y="2286727"/>
            <a:ext cx="1224300" cy="213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2</a:t>
            </a:r>
          </a:p>
        </p:txBody>
      </p:sp>
      <p:sp>
        <p:nvSpPr>
          <p:cNvPr id="367" name="Shape 367"/>
          <p:cNvSpPr/>
          <p:nvPr/>
        </p:nvSpPr>
        <p:spPr>
          <a:xfrm>
            <a:off x="6905413" y="2286727"/>
            <a:ext cx="1224300" cy="2133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3</a:t>
            </a:r>
          </a:p>
        </p:txBody>
      </p:sp>
      <p:sp>
        <p:nvSpPr>
          <p:cNvPr id="368" name="Shape 368"/>
          <p:cNvSpPr/>
          <p:nvPr/>
        </p:nvSpPr>
        <p:spPr>
          <a:xfrm>
            <a:off x="1709953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029341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2348729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2668117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4465216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4784604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5103991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6905329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7224717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7544105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7863493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1709950" y="2392174"/>
            <a:ext cx="1447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4493549" y="2412838"/>
            <a:ext cx="14478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6885797" y="2420516"/>
            <a:ext cx="14478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422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0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/>
          <p:nvPr/>
        </p:nvSpPr>
        <p:spPr>
          <a:xfrm>
            <a:off x="2863875" y="1100575"/>
            <a:ext cx="9054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#1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53188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#2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76769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#3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925300" y="167183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/range/0-&lt;size1&gt;: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3331375" y="167368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/range/0-&lt;size2&gt;: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5838062" y="1671850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/range/0-&lt;size3&gt;: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4150425" y="3348675"/>
            <a:ext cx="18354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CC0000"/>
                </a:solidFill>
              </a:rPr>
              <a:t>&gt;500Kbps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6803050" y="3348675"/>
            <a:ext cx="18354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CC0000"/>
                </a:solidFill>
              </a:rPr>
              <a:t>&gt;1Mbps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968850" y="3137750"/>
            <a:ext cx="2691900" cy="168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595959"/>
                </a:solidFill>
              </a:rPr>
              <a:t>When throughput is low, don’t want connections to compete for limited bandwidth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4226475" y="3920800"/>
            <a:ext cx="49107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* Actively experimenting with thresholds and number of connections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4:</a:t>
            </a:r>
            <a:r>
              <a:rPr lang="en" sz="3600">
                <a:solidFill>
                  <a:srgbClr val="CC0000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Concurrent downloads</a:t>
            </a:r>
          </a:p>
        </p:txBody>
      </p:sp>
      <p:sp>
        <p:nvSpPr>
          <p:cNvPr id="399" name="Shape 399"/>
          <p:cNvSpPr/>
          <p:nvPr/>
        </p:nvSpPr>
        <p:spPr>
          <a:xfrm>
            <a:off x="407875" y="2936675"/>
            <a:ext cx="87414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0" name="Shape 400"/>
          <p:cNvCxnSpPr>
            <a:endCxn id="401" idx="2"/>
          </p:cNvCxnSpPr>
          <p:nvPr/>
        </p:nvCxnSpPr>
        <p:spPr>
          <a:xfrm rot="10800000">
            <a:off x="2426921" y="1706265"/>
            <a:ext cx="2700" cy="47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402" name="Shape 402"/>
          <p:cNvCxnSpPr/>
          <p:nvPr/>
        </p:nvCxnSpPr>
        <p:spPr>
          <a:xfrm flipH="1" rot="10800000">
            <a:off x="4845250" y="1633600"/>
            <a:ext cx="300" cy="55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403" name="Shape 403"/>
          <p:cNvCxnSpPr/>
          <p:nvPr/>
        </p:nvCxnSpPr>
        <p:spPr>
          <a:xfrm flipH="1" rot="10800000">
            <a:off x="7268275" y="1633650"/>
            <a:ext cx="600" cy="486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sp>
        <p:nvSpPr>
          <p:cNvPr id="404" name="Shape 404"/>
          <p:cNvSpPr/>
          <p:nvPr/>
        </p:nvSpPr>
        <p:spPr>
          <a:xfrm>
            <a:off x="1731329" y="2286727"/>
            <a:ext cx="1224300" cy="213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1</a:t>
            </a:r>
          </a:p>
        </p:txBody>
      </p:sp>
      <p:sp>
        <p:nvSpPr>
          <p:cNvPr id="405" name="Shape 405"/>
          <p:cNvSpPr/>
          <p:nvPr/>
        </p:nvSpPr>
        <p:spPr>
          <a:xfrm>
            <a:off x="4371603" y="2286727"/>
            <a:ext cx="1224300" cy="213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2</a:t>
            </a:r>
          </a:p>
        </p:txBody>
      </p:sp>
      <p:sp>
        <p:nvSpPr>
          <p:cNvPr id="406" name="Shape 406"/>
          <p:cNvSpPr/>
          <p:nvPr/>
        </p:nvSpPr>
        <p:spPr>
          <a:xfrm>
            <a:off x="6905413" y="2286727"/>
            <a:ext cx="1224300" cy="2133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3</a:t>
            </a:r>
          </a:p>
        </p:txBody>
      </p:sp>
      <p:sp>
        <p:nvSpPr>
          <p:cNvPr id="407" name="Shape 407"/>
          <p:cNvSpPr/>
          <p:nvPr/>
        </p:nvSpPr>
        <p:spPr>
          <a:xfrm>
            <a:off x="1709953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2029341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2348729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2668117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4465216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4784604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5103991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6905329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7224717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7544105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7863493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8182881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 txBox="1"/>
          <p:nvPr/>
        </p:nvSpPr>
        <p:spPr>
          <a:xfrm>
            <a:off x="1709950" y="2392174"/>
            <a:ext cx="1447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4493549" y="2412838"/>
            <a:ext cx="14478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6885797" y="2420516"/>
            <a:ext cx="14478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22" name="Shape 422"/>
          <p:cNvSpPr/>
          <p:nvPr/>
        </p:nvSpPr>
        <p:spPr>
          <a:xfrm>
            <a:off x="4073423" y="3194984"/>
            <a:ext cx="3513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4499274" y="3194984"/>
            <a:ext cx="8517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5414852" y="319498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5915059" y="3194984"/>
            <a:ext cx="6816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3754035" y="3036163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4094716" y="3036163"/>
            <a:ext cx="9687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5170072" y="3036163"/>
            <a:ext cx="7668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4052131" y="3353804"/>
            <a:ext cx="5112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4712199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5052879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5457437" y="3353804"/>
            <a:ext cx="8517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6373016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4" name="Shape 434"/>
          <p:cNvCxnSpPr/>
          <p:nvPr/>
        </p:nvCxnSpPr>
        <p:spPr>
          <a:xfrm>
            <a:off x="2390991" y="2834411"/>
            <a:ext cx="1344900" cy="42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cxnSp>
        <p:nvCxnSpPr>
          <p:cNvPr id="435" name="Shape 435"/>
          <p:cNvCxnSpPr/>
          <p:nvPr/>
        </p:nvCxnSpPr>
        <p:spPr>
          <a:xfrm>
            <a:off x="4899304" y="2798354"/>
            <a:ext cx="0" cy="208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cxnSp>
        <p:nvCxnSpPr>
          <p:cNvPr id="436" name="Shape 436"/>
          <p:cNvCxnSpPr/>
          <p:nvPr/>
        </p:nvCxnSpPr>
        <p:spPr>
          <a:xfrm flipH="1">
            <a:off x="6726897" y="2864205"/>
            <a:ext cx="686100" cy="494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sp>
        <p:nvSpPr>
          <p:cNvPr id="437" name="Shape 437"/>
          <p:cNvSpPr txBox="1"/>
          <p:nvPr/>
        </p:nvSpPr>
        <p:spPr>
          <a:xfrm>
            <a:off x="1236397" y="3032437"/>
            <a:ext cx="2394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Received measurements:</a:t>
            </a:r>
          </a:p>
        </p:txBody>
      </p:sp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422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0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2863875" y="1100575"/>
            <a:ext cx="14478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#1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53188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#2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76769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#3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925300" y="167183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/range/0-&lt;size1&gt;: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331375" y="167368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/range/0-&lt;size2&gt;: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5838062" y="1671850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/range/0-&lt;size3&gt;: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/>
        </p:nvSpPr>
        <p:spPr>
          <a:xfrm>
            <a:off x="661075" y="3489850"/>
            <a:ext cx="38295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Exclude TCP ramp-up</a:t>
            </a:r>
          </a:p>
          <a:p>
            <a:pPr lv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Dynamically define ramp-up period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 b="3072" l="0" r="0" t="0"/>
          <a:stretch/>
        </p:blipFill>
        <p:spPr>
          <a:xfrm>
            <a:off x="891500" y="1213137"/>
            <a:ext cx="7670725" cy="203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>
            <p:ph idx="4294967295" type="body"/>
          </p:nvPr>
        </p:nvSpPr>
        <p:spPr>
          <a:xfrm>
            <a:off x="4916625" y="3520900"/>
            <a:ext cx="3645600" cy="103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Show</a:t>
            </a:r>
            <a:r>
              <a:rPr lang="en"/>
              <a:t> </a:t>
            </a:r>
            <a:r>
              <a:rPr lang="en">
                <a:solidFill>
                  <a:srgbClr val="E50815"/>
                </a:solidFill>
              </a:rPr>
              <a:t>goodput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1400">
                <a:solidFill>
                  <a:srgbClr val="000000"/>
                </a:solidFill>
              </a:rPr>
              <a:t>Reflects real customers experience</a:t>
            </a:r>
          </a:p>
          <a:p>
            <a: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" sz="1400">
                <a:solidFill>
                  <a:srgbClr val="000000"/>
                </a:solidFill>
              </a:rPr>
              <a:t>Protocol overhead is hard to get right from the browser - more work needed here</a:t>
            </a:r>
          </a:p>
        </p:txBody>
      </p:sp>
      <p:sp>
        <p:nvSpPr>
          <p:cNvPr id="453" name="Shape 453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to aggregate results?</a:t>
            </a:r>
          </a:p>
        </p:txBody>
      </p:sp>
      <p:sp>
        <p:nvSpPr>
          <p:cNvPr id="454" name="Shape 454"/>
          <p:cNvSpPr/>
          <p:nvPr/>
        </p:nvSpPr>
        <p:spPr>
          <a:xfrm>
            <a:off x="1499275" y="1520725"/>
            <a:ext cx="1303800" cy="1530600"/>
          </a:xfrm>
          <a:prstGeom prst="rect">
            <a:avLst/>
          </a:prstGeom>
          <a:noFill/>
          <a:ln cap="flat" cmpd="sng" w="28575">
            <a:solidFill>
              <a:srgbClr val="E5081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55" name="Shape 455"/>
          <p:cNvCxnSpPr/>
          <p:nvPr/>
        </p:nvCxnSpPr>
        <p:spPr>
          <a:xfrm flipH="1">
            <a:off x="4677850" y="3489850"/>
            <a:ext cx="900" cy="1144500"/>
          </a:xfrm>
          <a:prstGeom prst="straightConnector1">
            <a:avLst/>
          </a:prstGeom>
          <a:noFill/>
          <a:ln cap="flat" cmpd="sng" w="19050">
            <a:solidFill>
              <a:srgbClr val="E50815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b="3241" l="0" r="0" t="0"/>
          <a:stretch/>
        </p:blipFill>
        <p:spPr>
          <a:xfrm>
            <a:off x="885850" y="1055224"/>
            <a:ext cx="7067550" cy="17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/>
          <p:nvPr/>
        </p:nvSpPr>
        <p:spPr>
          <a:xfrm>
            <a:off x="2696700" y="1166950"/>
            <a:ext cx="3984000" cy="1530600"/>
          </a:xfrm>
          <a:prstGeom prst="rect">
            <a:avLst/>
          </a:prstGeom>
          <a:noFill/>
          <a:ln cap="flat" cmpd="sng" w="28575">
            <a:solidFill>
              <a:srgbClr val="E5081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1015975" y="3500525"/>
            <a:ext cx="43311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Past ramp-up: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</a:pPr>
            <a:r>
              <a:rPr lang="en" sz="1800">
                <a:solidFill>
                  <a:schemeClr val="dk2"/>
                </a:solidFill>
              </a:rPr>
              <a:t>compute average speed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</a:pPr>
            <a:r>
              <a:rPr lang="en" sz="1800">
                <a:solidFill>
                  <a:schemeClr val="dk2"/>
                </a:solidFill>
              </a:rPr>
              <a:t>don’t exclude any data points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3" name="Shape 463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long to run the test?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5094075" y="2862275"/>
            <a:ext cx="398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Track how the speed changes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Char char="-"/>
            </a:pPr>
            <a:r>
              <a:rPr lang="en">
                <a:solidFill>
                  <a:schemeClr val="dk2"/>
                </a:solidFill>
              </a:rPr>
              <a:t>Compute a delta within sliding window of last measurements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chemeClr val="dk2"/>
              </a:buClr>
              <a:buChar char="-"/>
            </a:pPr>
            <a:r>
              <a:rPr lang="en">
                <a:solidFill>
                  <a:schemeClr val="dk2"/>
                </a:solidFill>
              </a:rPr>
              <a:t>Stop the test once the delta is within a few %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Step 5:</a:t>
            </a:r>
            <a:r>
              <a:rPr lang="en" sz="3600">
                <a:solidFill>
                  <a:srgbClr val="CC0000"/>
                </a:solidFill>
              </a:rPr>
              <a:t> </a:t>
            </a:r>
            <a:r>
              <a:rPr lang="en" sz="3000">
                <a:solidFill>
                  <a:srgbClr val="999999"/>
                </a:solidFill>
              </a:rPr>
              <a:t>Compute speed</a:t>
            </a:r>
          </a:p>
        </p:txBody>
      </p:sp>
      <p:sp>
        <p:nvSpPr>
          <p:cNvPr id="470" name="Shape 470"/>
          <p:cNvSpPr/>
          <p:nvPr/>
        </p:nvSpPr>
        <p:spPr>
          <a:xfrm>
            <a:off x="0" y="4003749"/>
            <a:ext cx="9144000" cy="28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5175" y="2936675"/>
            <a:ext cx="91440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2" name="Shape 472"/>
          <p:cNvCxnSpPr>
            <a:endCxn id="473" idx="2"/>
          </p:cNvCxnSpPr>
          <p:nvPr/>
        </p:nvCxnSpPr>
        <p:spPr>
          <a:xfrm rot="10800000">
            <a:off x="2426921" y="1706265"/>
            <a:ext cx="2700" cy="47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474" name="Shape 474"/>
          <p:cNvCxnSpPr/>
          <p:nvPr/>
        </p:nvCxnSpPr>
        <p:spPr>
          <a:xfrm flipH="1" rot="10800000">
            <a:off x="4845250" y="1633600"/>
            <a:ext cx="300" cy="558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cxnSp>
        <p:nvCxnSpPr>
          <p:cNvPr id="475" name="Shape 475"/>
          <p:cNvCxnSpPr/>
          <p:nvPr/>
        </p:nvCxnSpPr>
        <p:spPr>
          <a:xfrm flipH="1" rot="10800000">
            <a:off x="7268275" y="1633650"/>
            <a:ext cx="600" cy="486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triangle"/>
            <a:tailEnd len="lg" w="lg" type="none"/>
          </a:ln>
        </p:spPr>
      </p:cxnSp>
      <p:sp>
        <p:nvSpPr>
          <p:cNvPr id="476" name="Shape 476"/>
          <p:cNvSpPr/>
          <p:nvPr/>
        </p:nvSpPr>
        <p:spPr>
          <a:xfrm>
            <a:off x="1731329" y="2286727"/>
            <a:ext cx="1224300" cy="213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1</a:t>
            </a:r>
          </a:p>
        </p:txBody>
      </p:sp>
      <p:sp>
        <p:nvSpPr>
          <p:cNvPr id="477" name="Shape 477"/>
          <p:cNvSpPr/>
          <p:nvPr/>
        </p:nvSpPr>
        <p:spPr>
          <a:xfrm>
            <a:off x="4371603" y="2286727"/>
            <a:ext cx="1224300" cy="2133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2</a:t>
            </a:r>
          </a:p>
        </p:txBody>
      </p:sp>
      <p:sp>
        <p:nvSpPr>
          <p:cNvPr id="478" name="Shape 478"/>
          <p:cNvSpPr/>
          <p:nvPr/>
        </p:nvSpPr>
        <p:spPr>
          <a:xfrm>
            <a:off x="6905413" y="2286727"/>
            <a:ext cx="1224300" cy="2133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rgbClr val="99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Thread 3</a:t>
            </a:r>
          </a:p>
        </p:txBody>
      </p:sp>
      <p:sp>
        <p:nvSpPr>
          <p:cNvPr id="479" name="Shape 479"/>
          <p:cNvSpPr/>
          <p:nvPr/>
        </p:nvSpPr>
        <p:spPr>
          <a:xfrm>
            <a:off x="1709953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2029341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2348729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2668117" y="2639111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4465216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" name="Shape 484"/>
          <p:cNvSpPr/>
          <p:nvPr/>
        </p:nvSpPr>
        <p:spPr>
          <a:xfrm>
            <a:off x="4784604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5103991" y="2663565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6905329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7224717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" name="Shape 488"/>
          <p:cNvSpPr/>
          <p:nvPr/>
        </p:nvSpPr>
        <p:spPr>
          <a:xfrm>
            <a:off x="7544105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7863493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8182881" y="2654000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 txBox="1"/>
          <p:nvPr/>
        </p:nvSpPr>
        <p:spPr>
          <a:xfrm>
            <a:off x="1709950" y="2392174"/>
            <a:ext cx="1447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92" name="Shape 492"/>
          <p:cNvSpPr txBox="1"/>
          <p:nvPr/>
        </p:nvSpPr>
        <p:spPr>
          <a:xfrm>
            <a:off x="4493549" y="2412838"/>
            <a:ext cx="14478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6885797" y="2420516"/>
            <a:ext cx="1447800" cy="1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i="1" lang="en" sz="900"/>
              <a:t>measurements</a:t>
            </a:r>
          </a:p>
        </p:txBody>
      </p:sp>
      <p:sp>
        <p:nvSpPr>
          <p:cNvPr id="494" name="Shape 494"/>
          <p:cNvSpPr/>
          <p:nvPr/>
        </p:nvSpPr>
        <p:spPr>
          <a:xfrm>
            <a:off x="4073423" y="3194984"/>
            <a:ext cx="3513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4499274" y="3194984"/>
            <a:ext cx="8517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5414852" y="319498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5915059" y="3194984"/>
            <a:ext cx="681600" cy="1191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3754035" y="3036163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4094716" y="3036163"/>
            <a:ext cx="9687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5170072" y="3036163"/>
            <a:ext cx="766800" cy="119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4052131" y="3353804"/>
            <a:ext cx="5112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4712199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5052879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5457437" y="3353804"/>
            <a:ext cx="8517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6373016" y="3353804"/>
            <a:ext cx="266100" cy="1191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6" name="Shape 506"/>
          <p:cNvCxnSpPr/>
          <p:nvPr/>
        </p:nvCxnSpPr>
        <p:spPr>
          <a:xfrm>
            <a:off x="2390991" y="2834411"/>
            <a:ext cx="1344900" cy="42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cxnSp>
        <p:nvCxnSpPr>
          <p:cNvPr id="507" name="Shape 507"/>
          <p:cNvCxnSpPr/>
          <p:nvPr/>
        </p:nvCxnSpPr>
        <p:spPr>
          <a:xfrm>
            <a:off x="4899304" y="2798354"/>
            <a:ext cx="0" cy="208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cxnSp>
        <p:nvCxnSpPr>
          <p:cNvPr id="508" name="Shape 508"/>
          <p:cNvCxnSpPr/>
          <p:nvPr/>
        </p:nvCxnSpPr>
        <p:spPr>
          <a:xfrm flipH="1">
            <a:off x="6726897" y="2864205"/>
            <a:ext cx="686100" cy="494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lg" w="lg" type="none"/>
            <a:tailEnd len="lg" w="lg" type="triangle"/>
          </a:ln>
        </p:spPr>
      </p:cxnSp>
      <p:sp>
        <p:nvSpPr>
          <p:cNvPr id="509" name="Shape 509"/>
          <p:cNvSpPr txBox="1"/>
          <p:nvPr/>
        </p:nvSpPr>
        <p:spPr>
          <a:xfrm>
            <a:off x="1679616" y="3533909"/>
            <a:ext cx="1799399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Instant snapshots:</a:t>
            </a:r>
          </a:p>
        </p:txBody>
      </p:sp>
      <p:sp>
        <p:nvSpPr>
          <p:cNvPr id="510" name="Shape 510"/>
          <p:cNvSpPr/>
          <p:nvPr/>
        </p:nvSpPr>
        <p:spPr>
          <a:xfrm>
            <a:off x="4265051" y="3671425"/>
            <a:ext cx="2982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4573199" y="3671425"/>
            <a:ext cx="4050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4978197" y="3674675"/>
            <a:ext cx="1920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3" name="Shape 513"/>
          <p:cNvSpPr/>
          <p:nvPr/>
        </p:nvSpPr>
        <p:spPr>
          <a:xfrm rot="-5400000">
            <a:off x="5211814" y="2227388"/>
            <a:ext cx="119100" cy="2630100"/>
          </a:xfrm>
          <a:prstGeom prst="leftBrace">
            <a:avLst>
              <a:gd fmla="val 0" name="adj1"/>
              <a:gd fmla="val 47589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 txBox="1"/>
          <p:nvPr/>
        </p:nvSpPr>
        <p:spPr>
          <a:xfrm>
            <a:off x="847675" y="3918684"/>
            <a:ext cx="29916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In-progress/final measurement:</a:t>
            </a:r>
          </a:p>
        </p:txBody>
      </p:sp>
      <p:sp>
        <p:nvSpPr>
          <p:cNvPr id="515" name="Shape 515"/>
          <p:cNvSpPr/>
          <p:nvPr/>
        </p:nvSpPr>
        <p:spPr>
          <a:xfrm>
            <a:off x="5072159" y="4066979"/>
            <a:ext cx="351300" cy="1491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/>
          <p:nvPr/>
        </p:nvSpPr>
        <p:spPr>
          <a:xfrm rot="-5400000">
            <a:off x="5156024" y="2510602"/>
            <a:ext cx="89400" cy="2829299"/>
          </a:xfrm>
          <a:prstGeom prst="leftBrace">
            <a:avLst>
              <a:gd fmla="val 279689" name="adj1"/>
              <a:gd fmla="val 50824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 txBox="1"/>
          <p:nvPr/>
        </p:nvSpPr>
        <p:spPr>
          <a:xfrm>
            <a:off x="1236397" y="3032437"/>
            <a:ext cx="2394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/>
              <a:t>Received measurements:</a:t>
            </a:r>
          </a:p>
        </p:txBody>
      </p:sp>
      <p:pic>
        <p:nvPicPr>
          <p:cNvPr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422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060" y="832342"/>
            <a:ext cx="873922" cy="87392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/>
        </p:nvSpPr>
        <p:spPr>
          <a:xfrm>
            <a:off x="2863875" y="1100575"/>
            <a:ext cx="14478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#1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53188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#2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7676974" y="1100575"/>
            <a:ext cx="1344900" cy="3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Conn #3</a:t>
            </a:r>
          </a:p>
        </p:txBody>
      </p:sp>
      <p:sp>
        <p:nvSpPr>
          <p:cNvPr id="523" name="Shape 523"/>
          <p:cNvSpPr/>
          <p:nvPr/>
        </p:nvSpPr>
        <p:spPr>
          <a:xfrm>
            <a:off x="3775450" y="3667687"/>
            <a:ext cx="4797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5175374" y="3674700"/>
            <a:ext cx="1434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" name="Shape 525"/>
          <p:cNvSpPr/>
          <p:nvPr/>
        </p:nvSpPr>
        <p:spPr>
          <a:xfrm>
            <a:off x="5323949" y="3671425"/>
            <a:ext cx="4050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5728951" y="3671425"/>
            <a:ext cx="266100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5995056" y="3674700"/>
            <a:ext cx="644099" cy="1491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" name="Shape 528"/>
          <p:cNvSpPr txBox="1"/>
          <p:nvPr/>
        </p:nvSpPr>
        <p:spPr>
          <a:xfrm>
            <a:off x="925300" y="167183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/range/0-&lt;size1&gt;: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3331375" y="1673687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/range/0-&lt;size2&gt;: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5838062" y="1671850"/>
            <a:ext cx="18354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rgbClr val="666666"/>
                </a:solidFill>
              </a:rPr>
              <a:t>GET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666666"/>
                </a:solidFill>
              </a:rPr>
              <a:t>/range/0-&lt;size3&gt;:</a:t>
            </a:r>
          </a:p>
        </p:txBody>
      </p:sp>
      <p:sp>
        <p:nvSpPr>
          <p:cNvPr id="531" name="Shape 531"/>
          <p:cNvSpPr/>
          <p:nvPr/>
        </p:nvSpPr>
        <p:spPr>
          <a:xfrm>
            <a:off x="-9200" y="0"/>
            <a:ext cx="399900" cy="5143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32" name="Shape 532"/>
          <p:cNvCxnSpPr>
            <a:endCxn id="533" idx="0"/>
          </p:cNvCxnSpPr>
          <p:nvPr/>
        </p:nvCxnSpPr>
        <p:spPr>
          <a:xfrm>
            <a:off x="5247075" y="4258681"/>
            <a:ext cx="0" cy="215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533" name="Shape 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6075" y="4473781"/>
            <a:ext cx="1182000" cy="66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599" y="4565649"/>
            <a:ext cx="511199" cy="29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4599" y="4688399"/>
            <a:ext cx="266100" cy="17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Usage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326250" y="113925"/>
            <a:ext cx="23964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Fastest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measured</a:t>
            </a:r>
            <a:r>
              <a:rPr b="1" lang="en" sz="3600">
                <a:solidFill>
                  <a:srgbClr val="FFFFFF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speed?</a:t>
            </a:r>
          </a:p>
        </p:txBody>
      </p:sp>
      <p:sp>
        <p:nvSpPr>
          <p:cNvPr id="546" name="Shape 546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698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lang="en" sz="6000">
                <a:solidFill>
                  <a:srgbClr val="E50815"/>
                </a:solidFill>
              </a:rPr>
              <a:t>3.2 Gbs</a:t>
            </a:r>
          </a:p>
          <a:p>
            <a:pPr indent="-698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>
                <a:solidFill>
                  <a:srgbClr val="666666"/>
                </a:solidFill>
              </a:rPr>
              <a:t>ASN 134171, Singapore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ASNs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</a:rPr>
              <a:t>coverage</a:t>
            </a:r>
          </a:p>
        </p:txBody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3081775" y="904900"/>
            <a:ext cx="5564100" cy="2303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50815"/>
                </a:solidFill>
              </a:rPr>
              <a:t>IPv4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40k ASNs    5k </a:t>
            </a:r>
            <a:r>
              <a:rPr lang="en" sz="1200">
                <a:solidFill>
                  <a:srgbClr val="666666"/>
                </a:solidFill>
              </a:rPr>
              <a:t>with </a:t>
            </a:r>
            <a:r>
              <a:rPr lang="en" sz="1000">
                <a:solidFill>
                  <a:srgbClr val="666666"/>
                </a:solidFill>
              </a:rPr>
              <a:t>1k+ tests</a:t>
            </a:r>
            <a:r>
              <a:rPr lang="en">
                <a:solidFill>
                  <a:srgbClr val="666666"/>
                </a:solidFill>
              </a:rPr>
              <a:t>   </a:t>
            </a:r>
            <a:r>
              <a:rPr lang="en">
                <a:solidFill>
                  <a:schemeClr val="dk1"/>
                </a:solidFill>
              </a:rPr>
              <a:t>1k</a:t>
            </a:r>
            <a:r>
              <a:rPr lang="en">
                <a:solidFill>
                  <a:srgbClr val="666666"/>
                </a:solidFill>
              </a:rPr>
              <a:t> </a:t>
            </a:r>
            <a:r>
              <a:rPr lang="en" sz="1200">
                <a:solidFill>
                  <a:srgbClr val="666666"/>
                </a:solidFill>
              </a:rPr>
              <a:t>with 10k+ tests</a:t>
            </a:r>
          </a:p>
          <a:p>
            <a:pPr indent="-698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indent="45720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Shape 553"/>
          <p:cNvSpPr txBox="1"/>
          <p:nvPr/>
        </p:nvSpPr>
        <p:spPr>
          <a:xfrm>
            <a:off x="3018475" y="2447425"/>
            <a:ext cx="5690700" cy="20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000">
                <a:solidFill>
                  <a:srgbClr val="E50815"/>
                </a:solidFill>
              </a:rPr>
              <a:t>IPv6</a:t>
            </a:r>
          </a:p>
          <a:p>
            <a:pPr indent="457200"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3k ASNs  1.2K </a:t>
            </a:r>
            <a:r>
              <a:rPr lang="en" sz="1200">
                <a:solidFill>
                  <a:srgbClr val="666666"/>
                </a:solidFill>
              </a:rPr>
              <a:t>with 1k+ tests</a:t>
            </a:r>
            <a:r>
              <a:rPr lang="en" sz="2400">
                <a:solidFill>
                  <a:schemeClr val="dk1"/>
                </a:solidFill>
              </a:rPr>
              <a:t>  0.5K </a:t>
            </a:r>
            <a:r>
              <a:rPr lang="en" sz="1200">
                <a:solidFill>
                  <a:srgbClr val="666666"/>
                </a:solidFill>
              </a:rPr>
              <a:t>with 10k+ tests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74" y="342924"/>
            <a:ext cx="6269001" cy="44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Shape 559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10K+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tests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per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country</a:t>
            </a:r>
          </a:p>
        </p:txBody>
      </p:sp>
      <p:sp>
        <p:nvSpPr>
          <p:cNvPr id="560" name="Shape 560"/>
          <p:cNvSpPr txBox="1"/>
          <p:nvPr>
            <p:ph type="title"/>
          </p:nvPr>
        </p:nvSpPr>
        <p:spPr>
          <a:xfrm>
            <a:off x="7317775" y="3965025"/>
            <a:ext cx="1665900" cy="891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E50815"/>
                </a:solidFill>
              </a:rPr>
              <a:t>71%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400">
                <a:solidFill>
                  <a:srgbClr val="E50815"/>
                </a:solidFill>
              </a:rPr>
              <a:t>139 countries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b="0" l="-1947" r="0" t="0"/>
          <a:stretch/>
        </p:blipFill>
        <p:spPr>
          <a:xfrm>
            <a:off x="2653000" y="339050"/>
            <a:ext cx="6205001" cy="435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100K+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tests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per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country</a:t>
            </a:r>
          </a:p>
        </p:txBody>
      </p:sp>
      <p:sp>
        <p:nvSpPr>
          <p:cNvPr id="567" name="Shape 567"/>
          <p:cNvSpPr txBox="1"/>
          <p:nvPr>
            <p:ph type="title"/>
          </p:nvPr>
        </p:nvSpPr>
        <p:spPr>
          <a:xfrm>
            <a:off x="7316800" y="3972375"/>
            <a:ext cx="1665900" cy="891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E50815"/>
                </a:solidFill>
              </a:rPr>
              <a:t>41%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1400">
                <a:solidFill>
                  <a:srgbClr val="E50815"/>
                </a:solidFill>
              </a:rPr>
              <a:t>79 countries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2857400" y="113925"/>
            <a:ext cx="59583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3000">
                <a:solidFill>
                  <a:schemeClr val="dk1"/>
                </a:solidFill>
              </a:rPr>
              <a:t>Sergey Fedorov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br>
              <a:rPr lang="en" sz="3000">
                <a:solidFill>
                  <a:schemeClr val="dk1"/>
                </a:solidFill>
              </a:rPr>
            </a:br>
          </a:p>
        </p:txBody>
      </p:sp>
      <p:sp>
        <p:nvSpPr>
          <p:cNvPr id="131" name="Shape 131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Who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am I?</a:t>
            </a:r>
          </a:p>
        </p:txBody>
      </p:sp>
      <p:grpSp>
        <p:nvGrpSpPr>
          <p:cNvPr id="132" name="Shape 132"/>
          <p:cNvGrpSpPr/>
          <p:nvPr/>
        </p:nvGrpSpPr>
        <p:grpSpPr>
          <a:xfrm rot="884946">
            <a:off x="3818251" y="556473"/>
            <a:ext cx="4292622" cy="4634339"/>
            <a:chOff x="3818124" y="556341"/>
            <a:chExt cx="4292399" cy="4634100"/>
          </a:xfrm>
        </p:grpSpPr>
        <p:sp>
          <p:nvSpPr>
            <p:cNvPr id="133" name="Shape 133"/>
            <p:cNvSpPr/>
            <p:nvPr/>
          </p:nvSpPr>
          <p:spPr>
            <a:xfrm rot="-1501304">
              <a:off x="4462417" y="1017301"/>
              <a:ext cx="3003815" cy="3712179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CCCCCC"/>
                </a:solidFill>
              </a:endParaRPr>
            </a:p>
          </p:txBody>
        </p:sp>
        <p:pic>
          <p:nvPicPr>
            <p:cNvPr id="134" name="Shape 134"/>
            <p:cNvPicPr preferRelativeResize="0"/>
            <p:nvPr/>
          </p:nvPicPr>
          <p:blipFill rotWithShape="1">
            <a:blip r:embed="rId3">
              <a:alphaModFix/>
            </a:blip>
            <a:srcRect b="-69" l="17573" r="7771" t="70"/>
            <a:stretch/>
          </p:blipFill>
          <p:spPr>
            <a:xfrm rot="-1488233">
              <a:off x="4529661" y="1199428"/>
              <a:ext cx="2634078" cy="2858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" name="Shape 135"/>
          <p:cNvGrpSpPr/>
          <p:nvPr/>
        </p:nvGrpSpPr>
        <p:grpSpPr>
          <a:xfrm>
            <a:off x="4462612" y="937450"/>
            <a:ext cx="3003900" cy="3741900"/>
            <a:chOff x="4334600" y="931150"/>
            <a:chExt cx="3003900" cy="3741900"/>
          </a:xfrm>
        </p:grpSpPr>
        <p:sp>
          <p:nvSpPr>
            <p:cNvPr id="136" name="Shape 136"/>
            <p:cNvSpPr/>
            <p:nvPr/>
          </p:nvSpPr>
          <p:spPr>
            <a:xfrm rot="343">
              <a:off x="4334599" y="931300"/>
              <a:ext cx="3003900" cy="3741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CCCCCC"/>
                </a:solidFill>
              </a:endParaRPr>
            </a:p>
          </p:txBody>
        </p:sp>
        <p:pic>
          <p:nvPicPr>
            <p:cNvPr id="137" name="Shape 137"/>
            <p:cNvPicPr preferRelativeResize="0"/>
            <p:nvPr/>
          </p:nvPicPr>
          <p:blipFill rotWithShape="1">
            <a:blip r:embed="rId4">
              <a:alphaModFix/>
            </a:blip>
            <a:srcRect b="0" l="7112" r="8313" t="0"/>
            <a:stretch/>
          </p:blipFill>
          <p:spPr>
            <a:xfrm>
              <a:off x="4484600" y="1143425"/>
              <a:ext cx="2703901" cy="24040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" name="Shape 138"/>
          <p:cNvGrpSpPr/>
          <p:nvPr/>
        </p:nvGrpSpPr>
        <p:grpSpPr>
          <a:xfrm>
            <a:off x="4462616" y="877126"/>
            <a:ext cx="3358200" cy="3993000"/>
            <a:chOff x="4334590" y="997051"/>
            <a:chExt cx="3358200" cy="3993000"/>
          </a:xfrm>
        </p:grpSpPr>
        <p:sp>
          <p:nvSpPr>
            <p:cNvPr id="139" name="Shape 139"/>
            <p:cNvSpPr/>
            <p:nvPr/>
          </p:nvSpPr>
          <p:spPr>
            <a:xfrm rot="342875">
              <a:off x="4511776" y="1137394"/>
              <a:ext cx="3003828" cy="3712314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43434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CCCCCC"/>
                </a:solidFill>
              </a:endParaRPr>
            </a:p>
          </p:txBody>
        </p:sp>
        <p:pic>
          <p:nvPicPr>
            <p:cNvPr id="140" name="Shape 140"/>
            <p:cNvPicPr preferRelativeResize="0"/>
            <p:nvPr/>
          </p:nvPicPr>
          <p:blipFill rotWithShape="1">
            <a:blip r:embed="rId5">
              <a:alphaModFix/>
            </a:blip>
            <a:srcRect b="972" l="24405" r="4359" t="3662"/>
            <a:stretch/>
          </p:blipFill>
          <p:spPr>
            <a:xfrm rot="354702">
              <a:off x="4708613" y="1276434"/>
              <a:ext cx="2722644" cy="27079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/>
          <p:nvPr>
            <p:ph type="title"/>
          </p:nvPr>
        </p:nvSpPr>
        <p:spPr>
          <a:xfrm>
            <a:off x="326250" y="113925"/>
            <a:ext cx="21231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Mobile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vs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Desktop</a:t>
            </a:r>
          </a:p>
        </p:txBody>
      </p:sp>
      <p:pic>
        <p:nvPicPr>
          <p:cNvPr id="573" name="Shape 5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725" y="623750"/>
            <a:ext cx="6256549" cy="360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IP</a:t>
            </a:r>
            <a:r>
              <a:rPr b="1" lang="en" sz="3600">
                <a:solidFill>
                  <a:srgbClr val="FFFFFF"/>
                </a:solidFill>
              </a:rPr>
              <a:t>v4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v</a:t>
            </a:r>
            <a:r>
              <a:rPr b="1" lang="en" sz="3000">
                <a:solidFill>
                  <a:srgbClr val="FFFFFF"/>
                </a:solidFill>
              </a:rPr>
              <a:t>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I</a:t>
            </a:r>
            <a:r>
              <a:rPr lang="en">
                <a:solidFill>
                  <a:srgbClr val="FFFFFF"/>
                </a:solidFill>
              </a:rPr>
              <a:t>P</a:t>
            </a:r>
            <a:r>
              <a:rPr b="1" lang="en" sz="3600">
                <a:solidFill>
                  <a:srgbClr val="FFFFFF"/>
                </a:solidFill>
              </a:rPr>
              <a:t>v6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</a:rPr>
              <a:t>coverage</a:t>
            </a:r>
          </a:p>
        </p:txBody>
      </p:sp>
      <p:pic>
        <p:nvPicPr>
          <p:cNvPr id="579" name="Shape 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6625" y="206825"/>
            <a:ext cx="5347725" cy="402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/>
          <p:cNvPicPr preferRelativeResize="0"/>
          <p:nvPr/>
        </p:nvPicPr>
        <p:blipFill rotWithShape="1">
          <a:blip r:embed="rId4">
            <a:alphaModFix/>
          </a:blip>
          <a:srcRect b="5069" l="0" r="0" t="0"/>
          <a:stretch/>
        </p:blipFill>
        <p:spPr>
          <a:xfrm>
            <a:off x="5436075" y="4229750"/>
            <a:ext cx="1775724" cy="80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CC0000"/>
                </a:solidFill>
              </a:rPr>
              <a:t>Summary &amp; Next steps</a:t>
            </a:r>
          </a:p>
        </p:txBody>
      </p:sp>
      <p:sp>
        <p:nvSpPr>
          <p:cNvPr id="586" name="Shape 586"/>
          <p:cNvSpPr txBox="1"/>
          <p:nvPr>
            <p:ph idx="1" type="body"/>
          </p:nvPr>
        </p:nvSpPr>
        <p:spPr>
          <a:xfrm>
            <a:off x="533400" y="1223523"/>
            <a:ext cx="8520600" cy="3864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Simple approach worked well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More tweaks in the measurement methodology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Number of connections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Stop condition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Collect low-level metrics from servers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Correlating FAST.com results with other data sources</a:t>
            </a: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-"/>
            </a:pPr>
            <a:r>
              <a:rPr lang="en" sz="1800"/>
              <a:t>Can we correlate with probe measurements?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-"/>
            </a:pPr>
            <a:r>
              <a:rPr lang="en"/>
              <a:t>How much variation does browser add?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FAQ</a:t>
            </a:r>
          </a:p>
        </p:txBody>
      </p:sp>
      <p:sp>
        <p:nvSpPr>
          <p:cNvPr id="592" name="Shape 592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</a:rPr>
              <a:t>Will you ever add latency/upload measurements?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999999"/>
                </a:solidFill>
              </a:rPr>
              <a:t>Yes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</a:rPr>
              <a:t>Can I embed FAST.com test on my website?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rgbClr val="999999"/>
                </a:solidFill>
              </a:rPr>
              <a:t>Not at the moment, but talk to me regarding your use cases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i="1" lang="en" sz="1800">
                <a:solidFill>
                  <a:schemeClr val="dk1"/>
                </a:solidFill>
              </a:rPr>
              <a:t>Are you going to publish test results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999999"/>
                </a:solidFill>
              </a:rPr>
              <a:t>No plans for now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CC0000"/>
                </a:solidFill>
              </a:rPr>
              <a:t>Questions?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2616000" y="3376850"/>
            <a:ext cx="23370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1800">
                <a:solidFill>
                  <a:srgbClr val="434343"/>
                </a:solidFill>
              </a:rPr>
              <a:t>Sergey Fedorov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sfedorov@netflix.com</a:t>
            </a:r>
          </a:p>
        </p:txBody>
      </p:sp>
      <p:cxnSp>
        <p:nvCxnSpPr>
          <p:cNvPr id="599" name="Shape 599"/>
          <p:cNvCxnSpPr/>
          <p:nvPr/>
        </p:nvCxnSpPr>
        <p:spPr>
          <a:xfrm>
            <a:off x="3007000" y="3441275"/>
            <a:ext cx="0" cy="58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CC0000"/>
                </a:solidFill>
              </a:rPr>
              <a:t>Thank you!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2616000" y="3376850"/>
            <a:ext cx="23370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1800">
                <a:solidFill>
                  <a:srgbClr val="434343"/>
                </a:solidFill>
              </a:rPr>
              <a:t>Sergey Fedorov</a:t>
            </a:r>
          </a:p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sfedorov@netflix.com</a:t>
            </a:r>
          </a:p>
        </p:txBody>
      </p:sp>
      <p:cxnSp>
        <p:nvCxnSpPr>
          <p:cNvPr id="606" name="Shape 606"/>
          <p:cNvCxnSpPr/>
          <p:nvPr/>
        </p:nvCxnSpPr>
        <p:spPr>
          <a:xfrm>
            <a:off x="3007000" y="3441275"/>
            <a:ext cx="0" cy="58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Shape 145"/>
          <p:cNvCxnSpPr/>
          <p:nvPr/>
        </p:nvCxnSpPr>
        <p:spPr>
          <a:xfrm>
            <a:off x="4581850" y="5175"/>
            <a:ext cx="0" cy="5133000"/>
          </a:xfrm>
          <a:prstGeom prst="straightConnector1">
            <a:avLst/>
          </a:prstGeom>
          <a:noFill/>
          <a:ln cap="flat" cmpd="sng" w="152400">
            <a:solidFill>
              <a:srgbClr val="E50815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46" name="Shape 146"/>
          <p:cNvSpPr/>
          <p:nvPr/>
        </p:nvSpPr>
        <p:spPr>
          <a:xfrm>
            <a:off x="4142470" y="1527500"/>
            <a:ext cx="869400" cy="869400"/>
          </a:xfrm>
          <a:prstGeom prst="ellipse">
            <a:avLst/>
          </a:prstGeom>
          <a:solidFill>
            <a:srgbClr val="E5081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vs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109500" y="877198"/>
            <a:ext cx="3969000" cy="3452276"/>
            <a:chOff x="4986300" y="877198"/>
            <a:chExt cx="3969000" cy="3452276"/>
          </a:xfrm>
        </p:grpSpPr>
        <p:pic>
          <p:nvPicPr>
            <p:cNvPr id="148" name="Shape 1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90449" y="877198"/>
              <a:ext cx="3279101" cy="1656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Shape 149"/>
            <p:cNvSpPr txBox="1"/>
            <p:nvPr/>
          </p:nvSpPr>
          <p:spPr>
            <a:xfrm>
              <a:off x="4986300" y="3392875"/>
              <a:ext cx="3969000" cy="9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/>
                <a:t>Measurement &amp; Ranking of </a:t>
              </a:r>
              <a:r>
                <a:rPr lang="en" sz="1800">
                  <a:solidFill>
                    <a:srgbClr val="CC0000"/>
                  </a:solidFill>
                </a:rPr>
                <a:t>NETFLIX’s streaming application </a:t>
              </a:r>
              <a:r>
                <a:rPr lang="en" sz="1800"/>
                <a:t>performance across ISPs</a:t>
              </a:r>
              <a:r>
                <a:rPr baseline="30000" lang="en" sz="1800"/>
                <a:t>*</a:t>
              </a:r>
            </a:p>
          </p:txBody>
        </p:sp>
      </p:grpSp>
      <p:grpSp>
        <p:nvGrpSpPr>
          <p:cNvPr id="150" name="Shape 150"/>
          <p:cNvGrpSpPr/>
          <p:nvPr/>
        </p:nvGrpSpPr>
        <p:grpSpPr>
          <a:xfrm>
            <a:off x="5085200" y="270075"/>
            <a:ext cx="3969000" cy="4201650"/>
            <a:chOff x="437000" y="270075"/>
            <a:chExt cx="3969000" cy="4201650"/>
          </a:xfrm>
        </p:grpSpPr>
        <p:sp>
          <p:nvSpPr>
            <p:cNvPr id="151" name="Shape 151"/>
            <p:cNvSpPr/>
            <p:nvPr/>
          </p:nvSpPr>
          <p:spPr>
            <a:xfrm>
              <a:off x="2647450" y="270075"/>
              <a:ext cx="1257900" cy="38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437000" y="3535125"/>
              <a:ext cx="3969000" cy="9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/>
                <a:t>Measurement of the effective speed of</a:t>
              </a:r>
              <a:r>
                <a:rPr lang="en" sz="1800">
                  <a:solidFill>
                    <a:srgbClr val="CC0000"/>
                  </a:solidFill>
                </a:rPr>
                <a:t> </a:t>
              </a:r>
              <a:r>
                <a:rPr lang="en" sz="1800">
                  <a:solidFill>
                    <a:srgbClr val="E50815"/>
                  </a:solidFill>
                </a:rPr>
                <a:t>ANY</a:t>
              </a:r>
              <a:r>
                <a:rPr lang="en" sz="1800">
                  <a:solidFill>
                    <a:srgbClr val="CC0000"/>
                  </a:solidFill>
                </a:rPr>
                <a:t> </a:t>
              </a:r>
              <a:r>
                <a:rPr lang="en" sz="1800"/>
                <a:t>user</a:t>
              </a:r>
            </a:p>
          </p:txBody>
        </p:sp>
      </p:grpSp>
      <p:pic>
        <p:nvPicPr>
          <p:cNvPr id="153" name="Shape 1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623" y="350225"/>
            <a:ext cx="3031326" cy="278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1167950" y="4592700"/>
            <a:ext cx="30000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800">
                <a:solidFill>
                  <a:srgbClr val="666666"/>
                </a:solidFill>
              </a:rPr>
              <a:t>* </a:t>
            </a:r>
            <a:r>
              <a:rPr i="1" lang="en" sz="800">
                <a:solidFill>
                  <a:srgbClr val="666666"/>
                </a:solidFill>
              </a:rPr>
              <a:t>The Netflix ISP Speed Index lists the average prime time bitrate for Netflix content streamed to Netflix members during a particular month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Goals</a:t>
            </a:r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Simple UX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Lightweight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Fast and reliable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Device support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Represent real usage scenarios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26250" y="113925"/>
            <a:ext cx="1936500" cy="470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Why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Netflix?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081775" y="371500"/>
            <a:ext cx="5564100" cy="4213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Experience in the field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Up to 35% of Internet traffic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Global infrastructure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Open Connect Network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6126725" y="4730450"/>
            <a:ext cx="24093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800">
              <a:solidFill>
                <a:srgbClr val="666666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666666"/>
                </a:solidFill>
              </a:rPr>
              <a:t>Gizmodo, “</a:t>
            </a:r>
            <a:r>
              <a:rPr lang="en" sz="800" u="sng">
                <a:solidFill>
                  <a:srgbClr val="666666"/>
                </a:solidFill>
                <a:hlinkClick r:id="rId3"/>
              </a:rPr>
              <a:t>This box can hold an entire Netflix</a:t>
            </a:r>
            <a:r>
              <a:rPr lang="en" sz="800">
                <a:solidFill>
                  <a:srgbClr val="666666"/>
                </a:solidFill>
              </a:rPr>
              <a:t>” </a:t>
            </a:r>
          </a:p>
        </p:txBody>
      </p:sp>
      <p:sp>
        <p:nvSpPr>
          <p:cNvPr id="177" name="Shape 177"/>
          <p:cNvSpPr txBox="1"/>
          <p:nvPr>
            <p:ph type="title"/>
          </p:nvPr>
        </p:nvSpPr>
        <p:spPr>
          <a:xfrm>
            <a:off x="497725" y="140225"/>
            <a:ext cx="8182200" cy="829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OCAs</a:t>
            </a:r>
            <a:r>
              <a:rPr lang="en"/>
              <a:t> </a:t>
            </a:r>
            <a:r>
              <a:rPr lang="en" sz="2400">
                <a:solidFill>
                  <a:srgbClr val="666666"/>
                </a:solidFill>
              </a:rPr>
              <a:t>aka </a:t>
            </a:r>
            <a:r>
              <a:rPr b="1" lang="en" sz="2400">
                <a:solidFill>
                  <a:srgbClr val="666666"/>
                </a:solidFill>
              </a:rPr>
              <a:t>O</a:t>
            </a:r>
            <a:r>
              <a:rPr lang="en" sz="2400">
                <a:solidFill>
                  <a:srgbClr val="666666"/>
                </a:solidFill>
              </a:rPr>
              <a:t>pen </a:t>
            </a:r>
            <a:r>
              <a:rPr b="1" lang="en" sz="2400">
                <a:solidFill>
                  <a:srgbClr val="666666"/>
                </a:solidFill>
              </a:rPr>
              <a:t>C</a:t>
            </a:r>
            <a:r>
              <a:rPr lang="en" sz="2400">
                <a:solidFill>
                  <a:srgbClr val="666666"/>
                </a:solidFill>
              </a:rPr>
              <a:t>onnect </a:t>
            </a:r>
            <a:r>
              <a:rPr b="1" lang="en" sz="2400">
                <a:solidFill>
                  <a:srgbClr val="666666"/>
                </a:solidFill>
              </a:rPr>
              <a:t>A</a:t>
            </a:r>
            <a:r>
              <a:rPr lang="en" sz="2400">
                <a:solidFill>
                  <a:srgbClr val="666666"/>
                </a:solidFill>
              </a:rPr>
              <a:t>ppliances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999099" y="2173424"/>
            <a:ext cx="5884046" cy="240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>
            <p:ph idx="1" type="body"/>
          </p:nvPr>
        </p:nvSpPr>
        <p:spPr>
          <a:xfrm>
            <a:off x="531300" y="1224250"/>
            <a:ext cx="4275600" cy="2406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Space/Power optimized</a:t>
            </a:r>
          </a:p>
          <a:p>
            <a:pPr lv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chemeClr val="dk1"/>
                </a:solidFill>
              </a:rPr>
              <a:t>10</a:t>
            </a:r>
            <a:r>
              <a:rPr lang="en" sz="2400">
                <a:solidFill>
                  <a:schemeClr val="dk1"/>
                </a:solidFill>
              </a:rPr>
              <a:t>/</a:t>
            </a:r>
            <a:r>
              <a:rPr b="1" lang="en" sz="2400">
                <a:solidFill>
                  <a:schemeClr val="dk1"/>
                </a:solidFill>
              </a:rPr>
              <a:t>40</a:t>
            </a:r>
            <a:r>
              <a:rPr lang="en" sz="2400">
                <a:solidFill>
                  <a:schemeClr val="dk1"/>
                </a:solidFill>
              </a:rPr>
              <a:t>/</a:t>
            </a:r>
            <a:r>
              <a:rPr b="1" lang="en" sz="2400">
                <a:solidFill>
                  <a:schemeClr val="dk1"/>
                </a:solidFill>
              </a:rPr>
              <a:t>100 </a:t>
            </a:r>
            <a:r>
              <a:rPr lang="en" sz="2400">
                <a:solidFill>
                  <a:schemeClr val="dk1"/>
                </a:solidFill>
              </a:rPr>
              <a:t>Gb/s interface</a:t>
            </a:r>
          </a:p>
          <a:p>
            <a:pPr lvl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FreeBSD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950" y="0"/>
            <a:ext cx="839203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8975" y="4819650"/>
            <a:ext cx="6477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41889" y="4778825"/>
            <a:ext cx="317960" cy="29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ast.co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