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20" r:id="rId3"/>
    <p:sldId id="359" r:id="rId4"/>
    <p:sldId id="360" r:id="rId5"/>
    <p:sldId id="361" r:id="rId6"/>
    <p:sldId id="362" r:id="rId7"/>
    <p:sldId id="358" r:id="rId8"/>
    <p:sldId id="366" r:id="rId9"/>
    <p:sldId id="365" r:id="rId10"/>
    <p:sldId id="333" r:id="rId11"/>
    <p:sldId id="367" r:id="rId12"/>
    <p:sldId id="368" r:id="rId13"/>
    <p:sldId id="31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D00"/>
    <a:srgbClr val="C9A02E"/>
    <a:srgbClr val="0037A4"/>
    <a:srgbClr val="36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6" autoAdjust="0"/>
    <p:restoredTop sz="83559" autoAdjust="0"/>
  </p:normalViewPr>
  <p:slideViewPr>
    <p:cSldViewPr snapToGrid="0" snapToObjects="1">
      <p:cViewPr>
        <p:scale>
          <a:sx n="125" d="100"/>
          <a:sy n="125" d="100"/>
        </p:scale>
        <p:origin x="-1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2EDBC-8B13-9A47-AB07-113197C5AE6E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943F5-CAE8-8249-8FC1-2ACE0225A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5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took it 48</a:t>
            </a:r>
            <a:r>
              <a:rPr lang="en-US" baseline="0" dirty="0" smtClean="0"/>
              <a:t> seconds to establish that things were not going to work out!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Think about long-term</a:t>
            </a:r>
            <a:r>
              <a:rPr lang="en-US" baseline="0" dirty="0" smtClean="0"/>
              <a:t> data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r>
              <a:rPr lang="en-US" baseline="0" dirty="0" smtClean="0"/>
              <a:t> disk space is cheap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5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equipment that</a:t>
            </a:r>
            <a:r>
              <a:rPr lang="en-US" baseline="0" dirty="0" smtClean="0"/>
              <a:t> is around 18-20 years old.</a:t>
            </a:r>
            <a:endParaRPr lang="en-US" baseline="0" dirty="0"/>
          </a:p>
          <a:p>
            <a:r>
              <a:rPr lang="en-US" baseline="0" dirty="0" smtClean="0"/>
              <a:t>So not very very old.</a:t>
            </a:r>
          </a:p>
          <a:p>
            <a:r>
              <a:rPr lang="en-US" baseline="0" dirty="0" smtClean="0"/>
              <a:t>And we already have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943F5-CAE8-8249-8FC1-2ACE0225A9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4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4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7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7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037B-533A-E241-9B2C-58620F1B3BBC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D7A7-481A-3343-AF0F-F19BFDD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7" y="4020661"/>
            <a:ext cx="4554355" cy="28373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53"/>
            <a:ext cx="4572000" cy="6868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30" y="268393"/>
            <a:ext cx="4005944" cy="3080274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  <a:t>Challenges</a:t>
            </a:r>
            <a:b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</a:br>
            <a: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  <a:t>in</a:t>
            </a:r>
            <a:b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</a:br>
            <a: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  <a:t>Digital</a:t>
            </a:r>
            <a:b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</a:br>
            <a:r>
              <a:rPr lang="en-US" sz="3200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  <a:t>Archeology</a:t>
            </a:r>
            <a:endParaRPr lang="en-US" sz="1600" i="1" dirty="0">
              <a:solidFill>
                <a:schemeClr val="bg1"/>
              </a:solidFill>
              <a:latin typeface="Palatino Linotype"/>
              <a:ea typeface="+mn-ea"/>
              <a:cs typeface="Palatino Linotype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1137798" y="3400931"/>
            <a:ext cx="6868413" cy="4572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2760375"/>
            <a:ext cx="4572000" cy="1186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i="1" dirty="0">
              <a:solidFill>
                <a:schemeClr val="bg1"/>
              </a:solidFill>
              <a:latin typeface="Palatino Linotype"/>
              <a:ea typeface="+mn-ea"/>
              <a:cs typeface="Palatino Linotyp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257" y="4974178"/>
            <a:ext cx="3257889" cy="1732941"/>
          </a:xfrm>
        </p:spPr>
        <p:txBody>
          <a:bodyPr>
            <a:norm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  <a:latin typeface="Palatino Linotype"/>
                <a:cs typeface="Palatino Linotype"/>
              </a:rPr>
              <a:t>A very brief walk around some of the problems associated with researching Internet history.</a:t>
            </a:r>
            <a:endParaRPr lang="en-US" sz="1800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" y="4301672"/>
            <a:ext cx="35242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4549133" y="570502"/>
            <a:ext cx="4572010" cy="1186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i="1" dirty="0" smtClean="0">
                <a:solidFill>
                  <a:srgbClr val="002060"/>
                </a:solidFill>
                <a:latin typeface="Palatino Linotype"/>
                <a:ea typeface="+mn-ea"/>
                <a:cs typeface="Palatino Linotype"/>
              </a:rPr>
              <a:t>Paul Thornton</a:t>
            </a:r>
            <a:endParaRPr lang="en-US" sz="3500" i="1" dirty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572001" y="1065981"/>
            <a:ext cx="4572010" cy="1694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i="1" dirty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 smtClean="0">
                <a:solidFill>
                  <a:srgbClr val="002060"/>
                </a:solidFill>
                <a:latin typeface="Palatino Linotype"/>
                <a:ea typeface="+mn-ea"/>
                <a:cs typeface="Palatino Linotype"/>
              </a:rPr>
              <a:t>paul@prtsystems.ltd.uk</a:t>
            </a:r>
          </a:p>
          <a:p>
            <a:endParaRPr lang="en-US" sz="1600" i="1" dirty="0" smtClean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 smtClean="0">
                <a:solidFill>
                  <a:srgbClr val="FA7D00"/>
                </a:solidFill>
                <a:latin typeface="Palatino Linotype"/>
                <a:ea typeface="+mn-ea"/>
                <a:cs typeface="Palatino Linotype"/>
              </a:rPr>
              <a:t>RIPE74</a:t>
            </a:r>
            <a:endParaRPr lang="en-US" sz="1800" i="1" dirty="0" smtClean="0">
              <a:solidFill>
                <a:srgbClr val="FA7D0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 smtClean="0">
                <a:solidFill>
                  <a:srgbClr val="FA7D00"/>
                </a:solidFill>
                <a:latin typeface="Palatino Linotype"/>
                <a:ea typeface="+mn-ea"/>
                <a:cs typeface="Palatino Linotype"/>
              </a:rPr>
              <a:t>Budapest</a:t>
            </a:r>
            <a:endParaRPr lang="en-US" sz="1800" i="1" dirty="0" smtClean="0">
              <a:solidFill>
                <a:srgbClr val="FA7D0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 smtClean="0">
                <a:solidFill>
                  <a:srgbClr val="FA7D00"/>
                </a:solidFill>
                <a:latin typeface="Palatino Linotype"/>
                <a:ea typeface="+mn-ea"/>
                <a:cs typeface="Palatino Linotype"/>
              </a:rPr>
              <a:t>12 May </a:t>
            </a:r>
            <a:r>
              <a:rPr lang="en-US" sz="1800" i="1" dirty="0" smtClean="0">
                <a:solidFill>
                  <a:srgbClr val="FA7D00"/>
                </a:solidFill>
                <a:latin typeface="Palatino Linotype"/>
                <a:ea typeface="+mn-ea"/>
                <a:cs typeface="Palatino Linotype"/>
              </a:rPr>
              <a:t>2017</a:t>
            </a:r>
            <a:endParaRPr lang="en-US" sz="1800" i="1" dirty="0">
              <a:solidFill>
                <a:srgbClr val="FA7D00"/>
              </a:solidFill>
              <a:latin typeface="Palatino Linotype"/>
              <a:ea typeface="+mn-ea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152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79"/>
    </mc:Choice>
    <mc:Fallback xmlns="">
      <p:transition xmlns:p14="http://schemas.microsoft.com/office/powerpoint/2010/main" spd="slow" advTm="357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903627_10154281820791571_3879188058217152904_n.jp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" y="2164080"/>
            <a:ext cx="5831840" cy="437388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647"/>
            <a:ext cx="8229600" cy="7664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Great.  Found compatible hardware, but...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Physical media degrades...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3520" y="3322320"/>
            <a:ext cx="8757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Courier"/>
                <a:cs typeface="Courier"/>
              </a:rPr>
              <a:t>dd</a:t>
            </a:r>
            <a:r>
              <a:rPr lang="en-US" sz="2200" b="1" dirty="0">
                <a:latin typeface="Courier"/>
                <a:cs typeface="Courier"/>
              </a:rPr>
              <a:t>: /</a:t>
            </a:r>
            <a:r>
              <a:rPr lang="en-US" sz="2200" b="1" dirty="0" err="1">
                <a:latin typeface="Courier"/>
                <a:cs typeface="Courier"/>
              </a:rPr>
              <a:t>dev</a:t>
            </a:r>
            <a:r>
              <a:rPr lang="en-US" sz="2200" b="1" dirty="0">
                <a:latin typeface="Courier"/>
                <a:cs typeface="Courier"/>
              </a:rPr>
              <a:t>/nsa0: Input/output error</a:t>
            </a:r>
            <a:br>
              <a:rPr lang="en-US" sz="2200" b="1" dirty="0">
                <a:latin typeface="Courier"/>
                <a:cs typeface="Courier"/>
              </a:rPr>
            </a:br>
            <a:r>
              <a:rPr lang="en-US" sz="2200" b="1" dirty="0">
                <a:latin typeface="Courier"/>
                <a:cs typeface="Courier"/>
              </a:rPr>
              <a:t>0+0 records in</a:t>
            </a:r>
            <a:br>
              <a:rPr lang="en-US" sz="2200" b="1" dirty="0">
                <a:latin typeface="Courier"/>
                <a:cs typeface="Courier"/>
              </a:rPr>
            </a:br>
            <a:r>
              <a:rPr lang="en-US" sz="2200" b="1" dirty="0">
                <a:latin typeface="Courier"/>
                <a:cs typeface="Courier"/>
              </a:rPr>
              <a:t>0+0 records out</a:t>
            </a:r>
            <a:br>
              <a:rPr lang="en-US" sz="2200" b="1" dirty="0">
                <a:latin typeface="Courier"/>
                <a:cs typeface="Courier"/>
              </a:rPr>
            </a:br>
            <a:r>
              <a:rPr lang="en-US" sz="2200" b="1" dirty="0">
                <a:latin typeface="Courier"/>
                <a:cs typeface="Courier"/>
              </a:rPr>
              <a:t>0 bytes transferred in 48.053826 </a:t>
            </a:r>
            <a:r>
              <a:rPr lang="en-US" sz="2200" b="1" dirty="0" err="1">
                <a:latin typeface="Courier"/>
                <a:cs typeface="Courier"/>
              </a:rPr>
              <a:t>secs</a:t>
            </a:r>
            <a:r>
              <a:rPr lang="en-US" sz="2200" b="1" dirty="0">
                <a:latin typeface="Courier"/>
                <a:cs typeface="Courier"/>
              </a:rPr>
              <a:t> (0 bytes/sec)</a:t>
            </a:r>
          </a:p>
        </p:txBody>
      </p:sp>
    </p:spTree>
    <p:extLst>
      <p:ext uri="{BB962C8B-B14F-4D97-AF65-F5344CB8AC3E}">
        <p14:creationId xmlns:p14="http://schemas.microsoft.com/office/powerpoint/2010/main" val="215906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687"/>
            <a:ext cx="8229600" cy="4820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One thing that was both usable and reliable was an old IBM 1G hard drive from 1994.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It is SCSI-1 – very slow, but still works with a modern SCSI interface.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Hard drives are likely to be better than tapes for long term storage.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Is there any hope?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264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687"/>
            <a:ext cx="8229600" cy="4820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Try to use the lowest common denominator for things like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filesystems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eg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: FAT32) or well known formats like tar/zip.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Avoid proprietary technology.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Make image files of discs.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Keep data live on up-to-date media.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Is there any hope?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77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0413"/>
            <a:ext cx="4572000" cy="6868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30" y="1240841"/>
            <a:ext cx="4005944" cy="881238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Palatino Linotype"/>
                <a:ea typeface="+mn-ea"/>
                <a:cs typeface="Palatino Linotype"/>
              </a:rPr>
              <a:t>Questions?</a:t>
            </a:r>
            <a:endParaRPr lang="en-US" sz="2400" i="1" dirty="0">
              <a:solidFill>
                <a:schemeClr val="bg1"/>
              </a:solidFill>
              <a:latin typeface="Palatino Linotype"/>
              <a:ea typeface="+mn-ea"/>
              <a:cs typeface="Palatino Linotype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1137798" y="3400931"/>
            <a:ext cx="6868413" cy="4572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" y="2430856"/>
            <a:ext cx="35242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30" y="2936837"/>
            <a:ext cx="4068808" cy="3946744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289599" y="3034048"/>
            <a:ext cx="2273300" cy="27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PRTsystems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9599" y="2968135"/>
            <a:ext cx="171450" cy="185804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1905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5324" y="3061802"/>
            <a:ext cx="171450" cy="185804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1905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94867" y="491254"/>
            <a:ext cx="4572010" cy="1186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i="1" dirty="0" smtClean="0">
                <a:solidFill>
                  <a:srgbClr val="002060"/>
                </a:solidFill>
                <a:latin typeface="Palatino Linotype"/>
                <a:ea typeface="+mn-ea"/>
                <a:cs typeface="Palatino Linotype"/>
              </a:rPr>
              <a:t>Paul Thornton</a:t>
            </a:r>
            <a:endParaRPr lang="en-US" sz="3500" i="1" dirty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94867" y="1068121"/>
            <a:ext cx="4572010" cy="1694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i="1" dirty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 smtClean="0">
                <a:solidFill>
                  <a:srgbClr val="002060"/>
                </a:solidFill>
                <a:latin typeface="Palatino Linotype"/>
                <a:ea typeface="+mn-ea"/>
                <a:cs typeface="Palatino Linotype"/>
              </a:rPr>
              <a:t>paul@prtsystems.ltd.uk</a:t>
            </a:r>
          </a:p>
          <a:p>
            <a:endParaRPr lang="en-US" sz="1600" i="1" dirty="0" smtClean="0">
              <a:solidFill>
                <a:srgbClr val="002060"/>
              </a:solidFill>
              <a:latin typeface="Palatino Linotype"/>
              <a:ea typeface="+mn-ea"/>
              <a:cs typeface="Palatino Linotype"/>
            </a:endParaRPr>
          </a:p>
          <a:p>
            <a:r>
              <a:rPr lang="en-US" sz="1800" i="1" dirty="0">
                <a:solidFill>
                  <a:srgbClr val="FA7D00"/>
                </a:solidFill>
                <a:latin typeface="Palatino Linotype"/>
                <a:cs typeface="Palatino Linotype"/>
              </a:rPr>
              <a:t>RIPE74</a:t>
            </a:r>
          </a:p>
          <a:p>
            <a:r>
              <a:rPr lang="en-US" sz="1800" i="1" dirty="0">
                <a:solidFill>
                  <a:srgbClr val="FA7D00"/>
                </a:solidFill>
                <a:latin typeface="Palatino Linotype"/>
                <a:cs typeface="Palatino Linotype"/>
              </a:rPr>
              <a:t>Budapest</a:t>
            </a:r>
          </a:p>
          <a:p>
            <a:r>
              <a:rPr lang="en-US" sz="1800" i="1" dirty="0">
                <a:solidFill>
                  <a:srgbClr val="FA7D00"/>
                </a:solidFill>
                <a:latin typeface="Palatino Linotype"/>
                <a:cs typeface="Palatino Linotype"/>
              </a:rPr>
              <a:t>12 May 2017</a:t>
            </a:r>
          </a:p>
        </p:txBody>
      </p:sp>
    </p:spTree>
    <p:extLst>
      <p:ext uri="{BB962C8B-B14F-4D97-AF65-F5344CB8AC3E}">
        <p14:creationId xmlns:p14="http://schemas.microsoft.com/office/powerpoint/2010/main" val="62719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3"/>
    </mc:Choice>
    <mc:Fallback xmlns="">
      <p:transition xmlns:p14="http://schemas.microsoft.com/office/powerpoint/2010/main" spd="slow" advTm="66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64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Problems I’ve encountered whilst working on UK Internet history recently: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>
              <a:buSzPct val="50000"/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Failing electronics.</a:t>
            </a:r>
          </a:p>
          <a:p>
            <a:pPr>
              <a:buSzPct val="50000"/>
              <a:buFont typeface="Wingdings" charset="2"/>
              <a:buChar char="u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>
              <a:buSzPct val="50000"/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Obsolete devices and interfaces.</a:t>
            </a:r>
          </a:p>
          <a:p>
            <a:pPr>
              <a:buSzPct val="50000"/>
              <a:buFont typeface="Wingdings" charset="2"/>
              <a:buChar char="u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  <a:p>
            <a:pPr>
              <a:buSzPct val="50000"/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Physical media problems.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What’s the challenge?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74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647"/>
            <a:ext cx="8229600" cy="151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Power supply capacitors dry out.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Can cause PSU to blow up equipment.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Time isn’t kind to the electronics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4" name="Picture 3" descr="smps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2721069"/>
            <a:ext cx="4424680" cy="331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87"/>
            <a:ext cx="8229600" cy="151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PCB mounted batteries leak...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destroying circuits and nearby components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Time isn’t kind to the electronics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15" name="Picture 14" descr="ripe74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97760"/>
            <a:ext cx="4917440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2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127"/>
            <a:ext cx="8229600" cy="151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Mice can move into old hardware.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And leave gifts on your SCSI bus!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Time isn’t kind to the electronics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2" name="Picture 1" descr="ripe74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97128" y="1745759"/>
            <a:ext cx="3668182" cy="489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6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927"/>
            <a:ext cx="8229600" cy="151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The same mice needed to eat as well.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Capacitors on old network cards are tasty!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Time isn’t kind to the electronics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15" name="Picture 14" descr="ripe74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2633980"/>
            <a:ext cx="4541520" cy="3406140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500880" y="3708400"/>
            <a:ext cx="833120" cy="13004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647"/>
            <a:ext cx="8229600" cy="1376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Want to connect an old device to the network?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Do you have a port that will do 10M half-duplex?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Hardware is very quickly old too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4" name="Picture 3" descr="aui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24" y="2873526"/>
            <a:ext cx="3871913" cy="309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5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127"/>
            <a:ext cx="8229600" cy="10407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Need an interface card for some old drive?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SCSI – great that’s standard.  But PCI!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My PC doesn’t have that port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  <p:pic>
        <p:nvPicPr>
          <p:cNvPr id="2" name="Picture 1" descr="ripe74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4304" y="1830322"/>
            <a:ext cx="3648467" cy="486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903627_10154281820791571_3879188058217152904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" y="2164080"/>
            <a:ext cx="5831840" cy="437388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687"/>
            <a:ext cx="8229600" cy="1000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DDS2 won’t work in a modern DAT drive.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Where did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Jaz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/>
                <a:cs typeface="Palatino Linotype"/>
              </a:rPr>
              <a:t> drives go?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-9687"/>
            <a:ext cx="9144000" cy="6867686"/>
            <a:chOff x="0" y="-9687"/>
            <a:chExt cx="9144000" cy="6867686"/>
          </a:xfrm>
        </p:grpSpPr>
        <p:sp>
          <p:nvSpPr>
            <p:cNvPr id="6" name="Rectangle 5"/>
            <p:cNvSpPr/>
            <p:nvPr/>
          </p:nvSpPr>
          <p:spPr>
            <a:xfrm>
              <a:off x="0" y="6125028"/>
              <a:ext cx="9144000" cy="73297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-9687"/>
              <a:ext cx="9144000" cy="83700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114566"/>
              <a:ext cx="9144000" cy="45719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76224" y="6369652"/>
              <a:ext cx="2273300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PRTsystems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6224" y="6303739"/>
              <a:ext cx="257175" cy="279471"/>
              <a:chOff x="342900" y="93096"/>
              <a:chExt cx="257175" cy="2794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42900" y="93096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8625" y="186763"/>
                <a:ext cx="171450" cy="185804"/>
              </a:xfrm>
              <a:prstGeom prst="rect">
                <a:avLst/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 w="19050">
                    <a:solidFill>
                      <a:schemeClr val="bg1"/>
                    </a:solidFill>
                  </a:ln>
                  <a:noFill/>
                </a:endParaRPr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903913" y="6351242"/>
              <a:ext cx="3240087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www.prtsystems.ltd.uk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32228" y="280831"/>
              <a:ext cx="6966858" cy="2705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i="1" dirty="0" smtClean="0">
                  <a:solidFill>
                    <a:schemeClr val="bg1"/>
                  </a:solidFill>
                  <a:latin typeface="Palatino Linotype"/>
                  <a:ea typeface="+mn-ea"/>
                  <a:cs typeface="Palatino Linotype"/>
                </a:rPr>
                <a:t>How do I read these?</a:t>
              </a:r>
              <a:endParaRPr lang="en-US" sz="3600" b="1" i="1" dirty="0">
                <a:solidFill>
                  <a:schemeClr val="bg1"/>
                </a:solidFill>
                <a:latin typeface="Palatino Linotype"/>
                <a:ea typeface="+mn-ea"/>
                <a:cs typeface="Palatino Linotyp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821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4"/>
    </mc:Choice>
    <mc:Fallback xmlns="">
      <p:transition xmlns:p14="http://schemas.microsoft.com/office/powerpoint/2010/main" spd="slow" advTm="388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14383</TotalTime>
  <Words>443</Words>
  <Application>Microsoft Macintosh PowerPoint</Application>
  <PresentationFormat>On-screen Show (4:3)</PresentationFormat>
  <Paragraphs>106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Challenges in Digital Archeology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Thornton</dc:creator>
  <cp:lastModifiedBy>Paul Thornton</cp:lastModifiedBy>
  <cp:revision>390</cp:revision>
  <dcterms:created xsi:type="dcterms:W3CDTF">2016-04-16T13:06:07Z</dcterms:created>
  <dcterms:modified xsi:type="dcterms:W3CDTF">2017-05-09T14:39:48Z</dcterms:modified>
</cp:coreProperties>
</file>