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notesSlides/notesSlide27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_rels/notesSlide27.xml.rels" ContentType="application/vnd.openxmlformats-package.relationships+xml"/>
  <Override PartName="/ppt/notesSlides/_rels/notesSlide16.xml.rels" ContentType="application/vnd.openxmlformats-package.relationships+xml"/>
  <Override PartName="/ppt/notesSlides/_rels/notesSlide17.xml.rels" ContentType="application/vnd.openxmlformats-package.relationships+xml"/>
  <Override PartName="/ppt/notesSlides/_rels/notesSlide18.xml.rels" ContentType="application/vnd.openxmlformats-package.relationships+xml"/>
  <Override PartName="/ppt/notesSlides/_rels/notesSlide24.xml.rels" ContentType="application/vnd.openxmlformats-package.relationships+xml"/>
  <Override PartName="/ppt/notesSlides/_rels/notesSlide23.xml.rels" ContentType="application/vnd.openxmlformats-package.relationships+xml"/>
  <Override PartName="/ppt/notesSlides/_rels/notesSlide22.xml.rels" ContentType="application/vnd.openxmlformats-package.relationships+xml"/>
  <Override PartName="/ppt/notesSlides/notesSlide24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22.xml" ContentType="application/vnd.openxmlformats-officedocument.presentationml.notesSlide+xml"/>
  <Override PartName="/ppt/slides/_rels/slide33.xml.rels" ContentType="application/vnd.openxmlformats-package.relationships+xml"/>
  <Override PartName="/ppt/slides/_rels/slide30.xml.rels" ContentType="application/vnd.openxmlformats-package.relationships+xml"/>
  <Override PartName="/ppt/slides/_rels/slide26.xml.rels" ContentType="application/vnd.openxmlformats-package.relationships+xml"/>
  <Override PartName="/ppt/slides/_rels/slide10.xml.rels" ContentType="application/vnd.openxmlformats-package.relationships+xml"/>
  <Override PartName="/ppt/slides/_rels/slide17.xml.rels" ContentType="application/vnd.openxmlformats-package.relationships+xml"/>
  <Override PartName="/ppt/slides/_rels/slide9.xml.rels" ContentType="application/vnd.openxmlformats-package.relationships+xml"/>
  <Override PartName="/ppt/slides/_rels/slide24.xml.rels" ContentType="application/vnd.openxmlformats-package.relationships+xml"/>
  <Override PartName="/ppt/slides/_rels/slide2.xml.rels" ContentType="application/vnd.openxmlformats-package.relationships+xml"/>
  <Override PartName="/ppt/slides/_rels/slide8.xml.rels" ContentType="application/vnd.openxmlformats-package.relationships+xml"/>
  <Override PartName="/ppt/slides/_rels/slide23.xml.rels" ContentType="application/vnd.openxmlformats-package.relationships+xml"/>
  <Override PartName="/ppt/slides/_rels/slide1.xml.rels" ContentType="application/vnd.openxmlformats-package.relationships+xml"/>
  <Override PartName="/ppt/slides/_rels/slide29.xml.rels" ContentType="application/vnd.openxmlformats-package.relationships+xml"/>
  <Override PartName="/ppt/slides/_rels/slide7.xml.rels" ContentType="application/vnd.openxmlformats-package.relationships+xml"/>
  <Override PartName="/ppt/slides/_rels/slide28.xml.rels" ContentType="application/vnd.openxmlformats-package.relationships+xml"/>
  <Override PartName="/ppt/slides/_rels/slide6.xml.rels" ContentType="application/vnd.openxmlformats-package.relationships+xml"/>
  <Override PartName="/ppt/slides/_rels/slide25.xml.rels" ContentType="application/vnd.openxmlformats-package.relationships+xml"/>
  <Override PartName="/ppt/slides/_rels/slide3.xml.rels" ContentType="application/vnd.openxmlformats-package.relationships+xml"/>
  <Override PartName="/ppt/slides/_rels/slide11.xml.rels" ContentType="application/vnd.openxmlformats-package.relationships+xml"/>
  <Override PartName="/ppt/slides/_rels/slide18.xml.rels" ContentType="application/vnd.openxmlformats-package.relationships+xml"/>
  <Override PartName="/ppt/slides/_rels/slide4.xml.rels" ContentType="application/vnd.openxmlformats-package.relationships+xml"/>
  <Override PartName="/ppt/slides/_rels/slide12.xml.rels" ContentType="application/vnd.openxmlformats-package.relationships+xml"/>
  <Override PartName="/ppt/slides/_rels/slide19.xml.rels" ContentType="application/vnd.openxmlformats-package.relationships+xml"/>
  <Override PartName="/ppt/slides/_rels/slide27.xml.rels" ContentType="application/vnd.openxmlformats-package.relationships+xml"/>
  <Override PartName="/ppt/slides/_rels/slide5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22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31.xml.rels" ContentType="application/vnd.openxmlformats-package.relationships+xml"/>
  <Override PartName="/ppt/slides/_rels/slide20.xml.rels" ContentType="application/vnd.openxmlformats-package.relationships+xml"/>
  <Override PartName="/ppt/slides/_rels/slide32.xml.rels" ContentType="application/vnd.openxmlformats-package.relationships+xml"/>
  <Override PartName="/ppt/slides/_rels/slide21.xml.rels" ContentType="application/vnd.openxmlformats-package.relationships+xml"/>
  <Override PartName="/ppt/slides/slide33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22.xml" ContentType="application/vnd.openxmlformats-officedocument.presentationml.slide+xml"/>
  <Override PartName="/ppt/slides/slide29.xml" ContentType="application/vnd.openxmlformats-officedocument.presentationml.slide+xml"/>
  <Override PartName="/ppt/slides/slide7.xml" ContentType="application/vnd.openxmlformats-officedocument.presentationml.slide+xml"/>
  <Override PartName="/ppt/slides/slide21.xml" ContentType="application/vnd.openxmlformats-officedocument.presentationml.slide+xml"/>
  <Override PartName="/ppt/slides/slide28.xml" ContentType="application/vnd.openxmlformats-officedocument.presentationml.slide+xml"/>
  <Override PartName="/ppt/slides/slide6.xml" ContentType="application/vnd.openxmlformats-officedocument.presentationml.slide+xml"/>
  <Override PartName="/ppt/slides/slide20.xml" ContentType="application/vnd.openxmlformats-officedocument.presentationml.slide+xml"/>
  <Override PartName="/ppt/slides/slide27.xml" ContentType="application/vnd.openxmlformats-officedocument.presentationml.slide+xml"/>
  <Override PartName="/ppt/slides/slide5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23.xml" ContentType="application/vnd.openxmlformats-officedocument.presentationml.slide+xml"/>
  <Override PartName="/ppt/slides/slide1.xml" ContentType="application/vnd.openxmlformats-officedocument.presentationml.slide+xml"/>
  <Override PartName="/ppt/slides/slide19.xml" ContentType="application/vnd.openxmlformats-officedocument.presentationml.slide+xml"/>
  <Override PartName="/ppt/slides/slide24.xml" ContentType="application/vnd.openxmlformats-officedocument.presentationml.slide+xml"/>
  <Override PartName="/ppt/slides/slide2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26.xml" ContentType="application/vnd.openxmlformats-officedocument.presentationml.slide+xml"/>
  <Override PartName="/ppt/slides/slide4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Layouts/_rels/slideLayout48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6.xml.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6.xml" ContentType="application/vnd.openxmlformats-officedocument.presentationml.slideLayout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slideMasters/_rels/slideMaster4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theme/theme5.xml" ContentType="application/vnd.openxmlformats-officedocument.theme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_rels/presentation.xml.rels" ContentType="application/vnd.openxmlformats-package.relationships+xml"/>
  <Override PartName="/ppt/media/image43.png" ContentType="image/png"/>
  <Override PartName="/ppt/media/image42.png" ContentType="image/png"/>
  <Override PartName="/ppt/media/image40.png" ContentType="image/png"/>
  <Override PartName="/ppt/media/image39.png" ContentType="image/png"/>
  <Override PartName="/ppt/media/image36.png" ContentType="image/png"/>
  <Override PartName="/ppt/media/image33.png" ContentType="image/png"/>
  <Override PartName="/ppt/media/image32.jpeg" ContentType="image/jpeg"/>
  <Override PartName="/ppt/media/image41.gif" ContentType="image/gif"/>
  <Override PartName="/ppt/media/image30.png" ContentType="image/png"/>
  <Override PartName="/ppt/media/image29.png" ContentType="image/png"/>
  <Override PartName="/ppt/media/image27.png" ContentType="image/png"/>
  <Override PartName="/ppt/media/image26.png" ContentType="image/png"/>
  <Override PartName="/ppt/media/image35.png" ContentType="image/png"/>
  <Override PartName="/ppt/media/image25.jpeg" ContentType="image/jpeg"/>
  <Override PartName="/ppt/media/image24.png" ContentType="image/png"/>
  <Override PartName="/ppt/media/image9.png" ContentType="image/png"/>
  <Override PartName="/ppt/media/image8.png" ContentType="image/png"/>
  <Override PartName="/ppt/media/image23.jpeg" ContentType="image/jpeg"/>
  <Override PartName="/ppt/media/image7.jpeg" ContentType="image/jpeg"/>
  <Override PartName="/ppt/media/image37.png" ContentType="image/png"/>
  <Override PartName="/ppt/media/image2.png" ContentType="image/png"/>
  <Override PartName="/ppt/media/image22.png" ContentType="image/png"/>
  <Override PartName="/ppt/media/image5.png" ContentType="image/png"/>
  <Override PartName="/ppt/media/image16.jpeg" ContentType="image/jpeg"/>
  <Override PartName="/ppt/media/image1.jpeg" ContentType="image/jpeg"/>
  <Override PartName="/ppt/media/image13.jpeg" ContentType="image/jpeg"/>
  <Override PartName="/ppt/media/image11.png" ContentType="image/png"/>
  <Override PartName="/ppt/media/image28.png" ContentType="image/png"/>
  <Override PartName="/ppt/media/image18.jpeg" ContentType="image/jpeg"/>
  <Override PartName="/ppt/media/image34.png" ContentType="image/png"/>
  <Override PartName="/ppt/media/image10.jpeg" ContentType="image/jpeg"/>
  <Override PartName="/ppt/media/image12.png" ContentType="image/png"/>
  <Override PartName="/ppt/media/image44.jpeg" ContentType="image/jpeg"/>
  <Override PartName="/ppt/media/image6.png" ContentType="image/png"/>
  <Override PartName="/ppt/media/image14.jpeg" ContentType="image/jpeg"/>
  <Override PartName="/ppt/media/image31.png" ContentType="image/png"/>
  <Override PartName="/ppt/media/image15.jpeg" ContentType="image/jpeg"/>
  <Override PartName="/ppt/media/image17.jpeg" ContentType="image/jpeg"/>
  <Override PartName="/ppt/media/image38.png" ContentType="image/png"/>
  <Override PartName="/ppt/media/image4.jpeg" ContentType="image/jpeg"/>
  <Override PartName="/ppt/media/image3.png" ContentType="image/png"/>
  <Override PartName="/ppt/media/image19.jpeg" ContentType="image/jpeg"/>
  <Override PartName="/ppt/media/image20.jpeg" ContentType="image/jpeg"/>
  <Override PartName="/ppt/media/image21.jpeg" ContentType="image/jpeg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</p:sldIdLst>
  <p:sldSz cx="9144000" cy="51435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slide" Target="slides/slide30.xml"/><Relationship Id="rId37" Type="http://schemas.openxmlformats.org/officeDocument/2006/relationships/slide" Target="slides/slide31.xml"/><Relationship Id="rId38" Type="http://schemas.openxmlformats.org/officeDocument/2006/relationships/slide" Target="slides/slide32.xml"/><Relationship Id="rId39" Type="http://schemas.openxmlformats.org/officeDocument/2006/relationships/slide" Target="slides/slide33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5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/>
          <a:p>
            <a:r>
              <a:rPr b="0" lang="de-DE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Format der Notizen mittels Klicken bearbeiten</a:t>
            </a:r>
            <a:endParaRPr b="0" lang="de-DE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9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r>
              <a:rPr b="0" lang="de-DE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&lt;Kopfzeile&gt;</a:t>
            </a:r>
            <a:endParaRPr b="0" lang="de-D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50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pPr algn="r"/>
            <a:r>
              <a:rPr b="0" lang="de-DE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&lt;Datum/Uhrzeit&gt;</a:t>
            </a:r>
            <a:endParaRPr b="0" lang="de-D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51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r>
              <a:rPr b="0" lang="de-DE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&lt;Fußzeile&gt;</a:t>
            </a:r>
            <a:endParaRPr b="0" lang="de-D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52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pPr algn="r"/>
            <a:fld id="{7D85BD47-132E-4738-AFF0-E5589E766577}" type="slidenum">
              <a:rPr b="0" lang="de-DE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&lt;Foliennummer&gt;</a:t>
            </a:fld>
            <a:endParaRPr b="0" lang="de-D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6.xml.rels><?xml version="1.0" encoding="UTF-8"?>
<Relationships xmlns="http://schemas.openxmlformats.org/package/2006/relationships"><Relationship Id="rId1" Type="http://schemas.openxmlformats.org/officeDocument/2006/relationships/slide" Target="../slides/slide16.xml"/><Relationship Id="rId2" Type="http://schemas.openxmlformats.org/officeDocument/2006/relationships/notesMaster" Target="../notesMasters/notesMaster1.xml"/>
</Relationships>
</file>

<file path=ppt/notesSlides/_rels/notesSlide17.xml.rels><?xml version="1.0" encoding="UTF-8"?>
<Relationships xmlns="http://schemas.openxmlformats.org/package/2006/relationships"><Relationship Id="rId1" Type="http://schemas.openxmlformats.org/officeDocument/2006/relationships/slide" Target="../slides/slide17.xml"/><Relationship Id="rId2" Type="http://schemas.openxmlformats.org/officeDocument/2006/relationships/notesMaster" Target="../notesMasters/notesMaster1.xml"/>
</Relationships>
</file>

<file path=ppt/notesSlides/_rels/notesSlide18.xml.rels><?xml version="1.0" encoding="UTF-8"?>
<Relationships xmlns="http://schemas.openxmlformats.org/package/2006/relationships"><Relationship Id="rId1" Type="http://schemas.openxmlformats.org/officeDocument/2006/relationships/slide" Target="../slides/slide18.xml"/><Relationship Id="rId2" Type="http://schemas.openxmlformats.org/officeDocument/2006/relationships/notesMaster" Target="../notesMasters/notesMaster1.xml"/>
</Relationships>
</file>

<file path=ppt/notesSlides/_rels/notesSlide22.xml.rels><?xml version="1.0" encoding="UTF-8"?>
<Relationships xmlns="http://schemas.openxmlformats.org/package/2006/relationships"><Relationship Id="rId1" Type="http://schemas.openxmlformats.org/officeDocument/2006/relationships/slide" Target="../slides/slide22.xml"/><Relationship Id="rId2" Type="http://schemas.openxmlformats.org/officeDocument/2006/relationships/notesMaster" Target="../notesMasters/notesMaster1.xml"/>
</Relationships>
</file>

<file path=ppt/notesSlides/_rels/notesSlide23.xml.rels><?xml version="1.0" encoding="UTF-8"?>
<Relationships xmlns="http://schemas.openxmlformats.org/package/2006/relationships"><Relationship Id="rId1" Type="http://schemas.openxmlformats.org/officeDocument/2006/relationships/slide" Target="../slides/slide23.xml"/><Relationship Id="rId2" Type="http://schemas.openxmlformats.org/officeDocument/2006/relationships/notesMaster" Target="../notesMasters/notesMaster1.xml"/>
</Relationships>
</file>

<file path=ppt/notesSlides/_rels/notesSlide24.xml.rels><?xml version="1.0" encoding="UTF-8"?>
<Relationships xmlns="http://schemas.openxmlformats.org/package/2006/relationships"><Relationship Id="rId1" Type="http://schemas.openxmlformats.org/officeDocument/2006/relationships/slide" Target="../slides/slide24.xml"/><Relationship Id="rId2" Type="http://schemas.openxmlformats.org/officeDocument/2006/relationships/notesMaster" Target="../notesMasters/notesMaster1.xml"/>
</Relationships>
</file>

<file path=ppt/notesSlides/_rels/notesSlide27.xml.rels><?xml version="1.0" encoding="UTF-8"?>
<Relationships xmlns="http://schemas.openxmlformats.org/package/2006/relationships"><Relationship Id="rId1" Type="http://schemas.openxmlformats.org/officeDocument/2006/relationships/slide" Target="../slides/slide27.xml"/><Relationship Id="rId2" Type="http://schemas.openxmlformats.org/officeDocument/2006/relationships/notesMaster" Target="../notesMasters/notesMaster1.xml"/>
</Relationship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de-DE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Managed to collect funds for becoming LIR</a:t>
            </a:r>
            <a:endParaRPr b="0" lang="de-DE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de-DE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No photos form back in the day</a:t>
            </a:r>
            <a:endParaRPr b="0" lang="de-DE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de-DE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4x RAID1, because not possible to access the POP ever again</a:t>
            </a:r>
            <a:endParaRPr b="0" lang="de-DE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de-DE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Quagga was takt’s choice</a:t>
            </a:r>
            <a:endParaRPr b="0" lang="de-DE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de-DE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 few weeks later</a:t>
            </a:r>
            <a:endParaRPr b="0" lang="de-DE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de-DE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Port Flap on BCIX</a:t>
            </a:r>
            <a:endParaRPr b="0" lang="de-DE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de-DE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Flapping every few seconds, we don’t know why</a:t>
            </a:r>
            <a:endParaRPr b="0" lang="de-DE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de-DE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No Firmware Upgrade</a:t>
            </a:r>
            <a:endParaRPr b="0" lang="de-DE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de-DE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Disable offloading when you forward in Software</a:t>
            </a:r>
            <a:endParaRPr b="0" lang="de-DE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de-DE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GRO offloading off, right?</a:t>
            </a:r>
            <a:endParaRPr b="0" lang="de-DE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de-DE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Hacked Kernel to really disable offloading</a:t>
            </a:r>
            <a:endParaRPr b="0" lang="de-DE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de-DE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Stable for half a day an crashed again -&gt; downgrade</a:t>
            </a:r>
            <a:endParaRPr b="0" lang="de-DE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2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de-DE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Quagga with Full Table</a:t>
            </a:r>
            <a:endParaRPr b="0" lang="de-DE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de-DE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Loops/Blackholes (RIB/FIB)</a:t>
            </a:r>
            <a:endParaRPr b="0" lang="de-DE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Relationship Id="rId3" Type="http://schemas.openxmlformats.org/officeDocument/2006/relationships/image" Target="../media/image6.png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8.png"/><Relationship Id="rId3" Type="http://schemas.openxmlformats.org/officeDocument/2006/relationships/image" Target="../media/image9.png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1.png"/><Relationship Id="rId3" Type="http://schemas.openxmlformats.org/officeDocument/2006/relationships/image" Target="../media/image12.png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de-D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8520120" cy="1629360"/>
          </a:xfrm>
          <a:prstGeom prst="rect">
            <a:avLst/>
          </a:prstGeom>
        </p:spPr>
        <p:txBody>
          <a:bodyPr lIns="0" rIns="0" tIns="0" bIns="0"/>
          <a:p>
            <a:endParaRPr b="0" lang="de-D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311760" y="2936880"/>
            <a:ext cx="8520120" cy="1629360"/>
          </a:xfrm>
          <a:prstGeom prst="rect">
            <a:avLst/>
          </a:prstGeom>
        </p:spPr>
        <p:txBody>
          <a:bodyPr lIns="0" rIns="0" tIns="0" bIns="0"/>
          <a:p>
            <a:endParaRPr b="0" lang="de-D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de-D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1629360"/>
          </a:xfrm>
          <a:prstGeom prst="rect">
            <a:avLst/>
          </a:prstGeom>
        </p:spPr>
        <p:txBody>
          <a:bodyPr lIns="0" rIns="0" tIns="0" bIns="0"/>
          <a:p>
            <a:endParaRPr b="0" lang="de-D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1629360"/>
          </a:xfrm>
          <a:prstGeom prst="rect">
            <a:avLst/>
          </a:prstGeom>
        </p:spPr>
        <p:txBody>
          <a:bodyPr lIns="0" rIns="0" tIns="0" bIns="0"/>
          <a:p>
            <a:endParaRPr b="0" lang="de-D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4677840" y="2936880"/>
            <a:ext cx="4157640" cy="1629360"/>
          </a:xfrm>
          <a:prstGeom prst="rect">
            <a:avLst/>
          </a:prstGeom>
        </p:spPr>
        <p:txBody>
          <a:bodyPr lIns="0" rIns="0" tIns="0" bIns="0"/>
          <a:p>
            <a:endParaRPr b="0" lang="de-D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311760" y="2936880"/>
            <a:ext cx="4157640" cy="1629360"/>
          </a:xfrm>
          <a:prstGeom prst="rect">
            <a:avLst/>
          </a:prstGeom>
        </p:spPr>
        <p:txBody>
          <a:bodyPr lIns="0" rIns="0" tIns="0" bIns="0"/>
          <a:p>
            <a:endParaRPr b="0" lang="de-D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de-D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</p:spPr>
        <p:txBody>
          <a:bodyPr lIns="0" rIns="0" tIns="0" bIns="0"/>
          <a:p>
            <a:endParaRPr b="0" lang="de-D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</p:spPr>
        <p:txBody>
          <a:bodyPr lIns="0" rIns="0" tIns="0" bIns="0"/>
          <a:p>
            <a:endParaRPr b="0" lang="de-D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5" name="" descr=""/>
          <p:cNvPicPr/>
          <p:nvPr/>
        </p:nvPicPr>
        <p:blipFill>
          <a:blip r:embed="rId2"/>
          <a:stretch/>
        </p:blipFill>
        <p:spPr>
          <a:xfrm>
            <a:off x="2430720" y="1152000"/>
            <a:ext cx="4281480" cy="3416040"/>
          </a:xfrm>
          <a:prstGeom prst="rect">
            <a:avLst/>
          </a:prstGeom>
          <a:ln>
            <a:noFill/>
          </a:ln>
        </p:spPr>
      </p:pic>
      <p:pic>
        <p:nvPicPr>
          <p:cNvPr id="36" name="" descr=""/>
          <p:cNvPicPr/>
          <p:nvPr/>
        </p:nvPicPr>
        <p:blipFill>
          <a:blip r:embed="rId3"/>
          <a:stretch/>
        </p:blipFill>
        <p:spPr>
          <a:xfrm>
            <a:off x="2430720" y="1152000"/>
            <a:ext cx="4281480" cy="341604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de-D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de-D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de-D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</p:spPr>
        <p:txBody>
          <a:bodyPr lIns="0" rIns="0" tIns="0" bIns="0"/>
          <a:p>
            <a:endParaRPr b="0" lang="de-D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de-D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3416040"/>
          </a:xfrm>
          <a:prstGeom prst="rect">
            <a:avLst/>
          </a:prstGeom>
        </p:spPr>
        <p:txBody>
          <a:bodyPr lIns="0" rIns="0" tIns="0" bIns="0"/>
          <a:p>
            <a:endParaRPr b="0" lang="de-D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3416040"/>
          </a:xfrm>
          <a:prstGeom prst="rect">
            <a:avLst/>
          </a:prstGeom>
        </p:spPr>
        <p:txBody>
          <a:bodyPr lIns="0" rIns="0" tIns="0" bIns="0"/>
          <a:p>
            <a:endParaRPr b="0" lang="de-D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de-D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311760" y="444960"/>
            <a:ext cx="8520120" cy="26546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de-D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de-D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1629360"/>
          </a:xfrm>
          <a:prstGeom prst="rect">
            <a:avLst/>
          </a:prstGeom>
        </p:spPr>
        <p:txBody>
          <a:bodyPr lIns="0" rIns="0" tIns="0" bIns="0"/>
          <a:p>
            <a:endParaRPr b="0" lang="de-D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311760" y="2936880"/>
            <a:ext cx="4157640" cy="1629360"/>
          </a:xfrm>
          <a:prstGeom prst="rect">
            <a:avLst/>
          </a:prstGeom>
        </p:spPr>
        <p:txBody>
          <a:bodyPr lIns="0" rIns="0" tIns="0" bIns="0"/>
          <a:p>
            <a:endParaRPr b="0" lang="de-D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3416040"/>
          </a:xfrm>
          <a:prstGeom prst="rect">
            <a:avLst/>
          </a:prstGeom>
        </p:spPr>
        <p:txBody>
          <a:bodyPr lIns="0" rIns="0" tIns="0" bIns="0"/>
          <a:p>
            <a:endParaRPr b="0" lang="de-D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de-D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de-D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de-D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3416040"/>
          </a:xfrm>
          <a:prstGeom prst="rect">
            <a:avLst/>
          </a:prstGeom>
        </p:spPr>
        <p:txBody>
          <a:bodyPr lIns="0" rIns="0" tIns="0" bIns="0"/>
          <a:p>
            <a:endParaRPr b="0" lang="de-D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1629360"/>
          </a:xfrm>
          <a:prstGeom prst="rect">
            <a:avLst/>
          </a:prstGeom>
        </p:spPr>
        <p:txBody>
          <a:bodyPr lIns="0" rIns="0" tIns="0" bIns="0"/>
          <a:p>
            <a:endParaRPr b="0" lang="de-D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7840" y="2936880"/>
            <a:ext cx="4157640" cy="1629360"/>
          </a:xfrm>
          <a:prstGeom prst="rect">
            <a:avLst/>
          </a:prstGeom>
        </p:spPr>
        <p:txBody>
          <a:bodyPr lIns="0" rIns="0" tIns="0" bIns="0"/>
          <a:p>
            <a:endParaRPr b="0" lang="de-D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de-D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1629360"/>
          </a:xfrm>
          <a:prstGeom prst="rect">
            <a:avLst/>
          </a:prstGeom>
        </p:spPr>
        <p:txBody>
          <a:bodyPr lIns="0" rIns="0" tIns="0" bIns="0"/>
          <a:p>
            <a:endParaRPr b="0" lang="de-D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1629360"/>
          </a:xfrm>
          <a:prstGeom prst="rect">
            <a:avLst/>
          </a:prstGeom>
        </p:spPr>
        <p:txBody>
          <a:bodyPr lIns="0" rIns="0" tIns="0" bIns="0"/>
          <a:p>
            <a:endParaRPr b="0" lang="de-D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311760" y="2936880"/>
            <a:ext cx="8520120" cy="1629360"/>
          </a:xfrm>
          <a:prstGeom prst="rect">
            <a:avLst/>
          </a:prstGeom>
        </p:spPr>
        <p:txBody>
          <a:bodyPr lIns="0" rIns="0" tIns="0" bIns="0"/>
          <a:p>
            <a:endParaRPr b="0" lang="de-D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de-D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8520120" cy="1629360"/>
          </a:xfrm>
          <a:prstGeom prst="rect">
            <a:avLst/>
          </a:prstGeom>
        </p:spPr>
        <p:txBody>
          <a:bodyPr lIns="0" rIns="0" tIns="0" bIns="0"/>
          <a:p>
            <a:endParaRPr b="0" lang="de-D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311760" y="2936880"/>
            <a:ext cx="8520120" cy="1629360"/>
          </a:xfrm>
          <a:prstGeom prst="rect">
            <a:avLst/>
          </a:prstGeom>
        </p:spPr>
        <p:txBody>
          <a:bodyPr lIns="0" rIns="0" tIns="0" bIns="0"/>
          <a:p>
            <a:endParaRPr b="0" lang="de-D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de-D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1629360"/>
          </a:xfrm>
          <a:prstGeom prst="rect">
            <a:avLst/>
          </a:prstGeom>
        </p:spPr>
        <p:txBody>
          <a:bodyPr lIns="0" rIns="0" tIns="0" bIns="0"/>
          <a:p>
            <a:endParaRPr b="0" lang="de-D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1629360"/>
          </a:xfrm>
          <a:prstGeom prst="rect">
            <a:avLst/>
          </a:prstGeom>
        </p:spPr>
        <p:txBody>
          <a:bodyPr lIns="0" rIns="0" tIns="0" bIns="0"/>
          <a:p>
            <a:endParaRPr b="0" lang="de-D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677840" y="2936880"/>
            <a:ext cx="4157640" cy="1629360"/>
          </a:xfrm>
          <a:prstGeom prst="rect">
            <a:avLst/>
          </a:prstGeom>
        </p:spPr>
        <p:txBody>
          <a:bodyPr lIns="0" rIns="0" tIns="0" bIns="0"/>
          <a:p>
            <a:endParaRPr b="0" lang="de-D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311760" y="2936880"/>
            <a:ext cx="4157640" cy="1629360"/>
          </a:xfrm>
          <a:prstGeom prst="rect">
            <a:avLst/>
          </a:prstGeom>
        </p:spPr>
        <p:txBody>
          <a:bodyPr lIns="0" rIns="0" tIns="0" bIns="0"/>
          <a:p>
            <a:endParaRPr b="0" lang="de-D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de-D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</p:spPr>
        <p:txBody>
          <a:bodyPr lIns="0" rIns="0" tIns="0" bIns="0"/>
          <a:p>
            <a:endParaRPr b="0" lang="de-D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</p:spPr>
        <p:txBody>
          <a:bodyPr lIns="0" rIns="0" tIns="0" bIns="0"/>
          <a:p>
            <a:endParaRPr b="0" lang="de-D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2" name="" descr=""/>
          <p:cNvPicPr/>
          <p:nvPr/>
        </p:nvPicPr>
        <p:blipFill>
          <a:blip r:embed="rId2"/>
          <a:stretch/>
        </p:blipFill>
        <p:spPr>
          <a:xfrm>
            <a:off x="2430720" y="1152000"/>
            <a:ext cx="4281480" cy="3416040"/>
          </a:xfrm>
          <a:prstGeom prst="rect">
            <a:avLst/>
          </a:prstGeom>
          <a:ln>
            <a:noFill/>
          </a:ln>
        </p:spPr>
      </p:pic>
      <p:pic>
        <p:nvPicPr>
          <p:cNvPr id="73" name="" descr=""/>
          <p:cNvPicPr/>
          <p:nvPr/>
        </p:nvPicPr>
        <p:blipFill>
          <a:blip r:embed="rId3"/>
          <a:stretch/>
        </p:blipFill>
        <p:spPr>
          <a:xfrm>
            <a:off x="2430720" y="1152000"/>
            <a:ext cx="4281480" cy="341604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de-D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 type="subTitle"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de-D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de-D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</p:spPr>
        <p:txBody>
          <a:bodyPr lIns="0" rIns="0" tIns="0" bIns="0"/>
          <a:p>
            <a:endParaRPr b="0" lang="de-D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de-D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3416040"/>
          </a:xfrm>
          <a:prstGeom prst="rect">
            <a:avLst/>
          </a:prstGeom>
        </p:spPr>
        <p:txBody>
          <a:bodyPr lIns="0" rIns="0" tIns="0" bIns="0"/>
          <a:p>
            <a:endParaRPr b="0" lang="de-D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3416040"/>
          </a:xfrm>
          <a:prstGeom prst="rect">
            <a:avLst/>
          </a:prstGeom>
        </p:spPr>
        <p:txBody>
          <a:bodyPr lIns="0" rIns="0" tIns="0" bIns="0"/>
          <a:p>
            <a:endParaRPr b="0" lang="de-D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de-D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de-D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</p:spPr>
        <p:txBody>
          <a:bodyPr lIns="0" rIns="0" tIns="0" bIns="0"/>
          <a:p>
            <a:endParaRPr b="0" lang="de-D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subTitle"/>
          </p:nvPr>
        </p:nvSpPr>
        <p:spPr>
          <a:xfrm>
            <a:off x="311760" y="444960"/>
            <a:ext cx="8520120" cy="26546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de-D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de-D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1629360"/>
          </a:xfrm>
          <a:prstGeom prst="rect">
            <a:avLst/>
          </a:prstGeom>
        </p:spPr>
        <p:txBody>
          <a:bodyPr lIns="0" rIns="0" tIns="0" bIns="0"/>
          <a:p>
            <a:endParaRPr b="0" lang="de-D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8" name="PlaceHolder 3"/>
          <p:cNvSpPr>
            <a:spLocks noGrp="1"/>
          </p:cNvSpPr>
          <p:nvPr>
            <p:ph type="body"/>
          </p:nvPr>
        </p:nvSpPr>
        <p:spPr>
          <a:xfrm>
            <a:off x="311760" y="2936880"/>
            <a:ext cx="4157640" cy="1629360"/>
          </a:xfrm>
          <a:prstGeom prst="rect">
            <a:avLst/>
          </a:prstGeom>
        </p:spPr>
        <p:txBody>
          <a:bodyPr lIns="0" rIns="0" tIns="0" bIns="0"/>
          <a:p>
            <a:endParaRPr b="0" lang="de-D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9" name="PlaceHolder 4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3416040"/>
          </a:xfrm>
          <a:prstGeom prst="rect">
            <a:avLst/>
          </a:prstGeom>
        </p:spPr>
        <p:txBody>
          <a:bodyPr lIns="0" rIns="0" tIns="0" bIns="0"/>
          <a:p>
            <a:endParaRPr b="0" lang="de-D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de-D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3416040"/>
          </a:xfrm>
          <a:prstGeom prst="rect">
            <a:avLst/>
          </a:prstGeom>
        </p:spPr>
        <p:txBody>
          <a:bodyPr lIns="0" rIns="0" tIns="0" bIns="0"/>
          <a:p>
            <a:endParaRPr b="0" lang="de-D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2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1629360"/>
          </a:xfrm>
          <a:prstGeom prst="rect">
            <a:avLst/>
          </a:prstGeom>
        </p:spPr>
        <p:txBody>
          <a:bodyPr lIns="0" rIns="0" tIns="0" bIns="0"/>
          <a:p>
            <a:endParaRPr b="0" lang="de-D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3" name="PlaceHolder 4"/>
          <p:cNvSpPr>
            <a:spLocks noGrp="1"/>
          </p:cNvSpPr>
          <p:nvPr>
            <p:ph type="body"/>
          </p:nvPr>
        </p:nvSpPr>
        <p:spPr>
          <a:xfrm>
            <a:off x="4677840" y="2936880"/>
            <a:ext cx="4157640" cy="1629360"/>
          </a:xfrm>
          <a:prstGeom prst="rect">
            <a:avLst/>
          </a:prstGeom>
        </p:spPr>
        <p:txBody>
          <a:bodyPr lIns="0" rIns="0" tIns="0" bIns="0"/>
          <a:p>
            <a:endParaRPr b="0" lang="de-D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de-D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1629360"/>
          </a:xfrm>
          <a:prstGeom prst="rect">
            <a:avLst/>
          </a:prstGeom>
        </p:spPr>
        <p:txBody>
          <a:bodyPr lIns="0" rIns="0" tIns="0" bIns="0"/>
          <a:p>
            <a:endParaRPr b="0" lang="de-D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6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1629360"/>
          </a:xfrm>
          <a:prstGeom prst="rect">
            <a:avLst/>
          </a:prstGeom>
        </p:spPr>
        <p:txBody>
          <a:bodyPr lIns="0" rIns="0" tIns="0" bIns="0"/>
          <a:p>
            <a:endParaRPr b="0" lang="de-D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7" name="PlaceHolder 4"/>
          <p:cNvSpPr>
            <a:spLocks noGrp="1"/>
          </p:cNvSpPr>
          <p:nvPr>
            <p:ph type="body"/>
          </p:nvPr>
        </p:nvSpPr>
        <p:spPr>
          <a:xfrm>
            <a:off x="311760" y="2936880"/>
            <a:ext cx="8520120" cy="1629360"/>
          </a:xfrm>
          <a:prstGeom prst="rect">
            <a:avLst/>
          </a:prstGeom>
        </p:spPr>
        <p:txBody>
          <a:bodyPr lIns="0" rIns="0" tIns="0" bIns="0"/>
          <a:p>
            <a:endParaRPr b="0" lang="de-D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de-D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8520120" cy="1629360"/>
          </a:xfrm>
          <a:prstGeom prst="rect">
            <a:avLst/>
          </a:prstGeom>
        </p:spPr>
        <p:txBody>
          <a:bodyPr lIns="0" rIns="0" tIns="0" bIns="0"/>
          <a:p>
            <a:endParaRPr b="0" lang="de-D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311760" y="2936880"/>
            <a:ext cx="8520120" cy="1629360"/>
          </a:xfrm>
          <a:prstGeom prst="rect">
            <a:avLst/>
          </a:prstGeom>
        </p:spPr>
        <p:txBody>
          <a:bodyPr lIns="0" rIns="0" tIns="0" bIns="0"/>
          <a:p>
            <a:endParaRPr b="0" lang="de-D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de-D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1629360"/>
          </a:xfrm>
          <a:prstGeom prst="rect">
            <a:avLst/>
          </a:prstGeom>
        </p:spPr>
        <p:txBody>
          <a:bodyPr lIns="0" rIns="0" tIns="0" bIns="0"/>
          <a:p>
            <a:endParaRPr b="0" lang="de-D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1629360"/>
          </a:xfrm>
          <a:prstGeom prst="rect">
            <a:avLst/>
          </a:prstGeom>
        </p:spPr>
        <p:txBody>
          <a:bodyPr lIns="0" rIns="0" tIns="0" bIns="0"/>
          <a:p>
            <a:endParaRPr b="0" lang="de-D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 type="body"/>
          </p:nvPr>
        </p:nvSpPr>
        <p:spPr>
          <a:xfrm>
            <a:off x="4677840" y="2936880"/>
            <a:ext cx="4157640" cy="1629360"/>
          </a:xfrm>
          <a:prstGeom prst="rect">
            <a:avLst/>
          </a:prstGeom>
        </p:spPr>
        <p:txBody>
          <a:bodyPr lIns="0" rIns="0" tIns="0" bIns="0"/>
          <a:p>
            <a:endParaRPr b="0" lang="de-D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5" name="PlaceHolder 5"/>
          <p:cNvSpPr>
            <a:spLocks noGrp="1"/>
          </p:cNvSpPr>
          <p:nvPr>
            <p:ph type="body"/>
          </p:nvPr>
        </p:nvSpPr>
        <p:spPr>
          <a:xfrm>
            <a:off x="311760" y="2936880"/>
            <a:ext cx="4157640" cy="1629360"/>
          </a:xfrm>
          <a:prstGeom prst="rect">
            <a:avLst/>
          </a:prstGeom>
        </p:spPr>
        <p:txBody>
          <a:bodyPr lIns="0" rIns="0" tIns="0" bIns="0"/>
          <a:p>
            <a:endParaRPr b="0" lang="de-D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de-D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</p:spPr>
        <p:txBody>
          <a:bodyPr lIns="0" rIns="0" tIns="0" bIns="0"/>
          <a:p>
            <a:endParaRPr b="0" lang="de-D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8" name="PlaceHolder 3"/>
          <p:cNvSpPr>
            <a:spLocks noGrp="1"/>
          </p:cNvSpPr>
          <p:nvPr>
            <p:ph type="body"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</p:spPr>
        <p:txBody>
          <a:bodyPr lIns="0" rIns="0" tIns="0" bIns="0"/>
          <a:p>
            <a:endParaRPr b="0" lang="de-D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9" name="" descr=""/>
          <p:cNvPicPr/>
          <p:nvPr/>
        </p:nvPicPr>
        <p:blipFill>
          <a:blip r:embed="rId2"/>
          <a:stretch/>
        </p:blipFill>
        <p:spPr>
          <a:xfrm>
            <a:off x="2430720" y="1152000"/>
            <a:ext cx="4281480" cy="3416040"/>
          </a:xfrm>
          <a:prstGeom prst="rect">
            <a:avLst/>
          </a:prstGeom>
          <a:ln>
            <a:noFill/>
          </a:ln>
        </p:spPr>
      </p:pic>
      <p:pic>
        <p:nvPicPr>
          <p:cNvPr id="110" name="" descr=""/>
          <p:cNvPicPr/>
          <p:nvPr/>
        </p:nvPicPr>
        <p:blipFill>
          <a:blip r:embed="rId3"/>
          <a:stretch/>
        </p:blipFill>
        <p:spPr>
          <a:xfrm>
            <a:off x="2430720" y="1152000"/>
            <a:ext cx="4281480" cy="341604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de-D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subTitle"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de-D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de-D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</p:spPr>
        <p:txBody>
          <a:bodyPr lIns="0" rIns="0" tIns="0" bIns="0"/>
          <a:p>
            <a:endParaRPr b="0" lang="de-D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de-D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3416040"/>
          </a:xfrm>
          <a:prstGeom prst="rect">
            <a:avLst/>
          </a:prstGeom>
        </p:spPr>
        <p:txBody>
          <a:bodyPr lIns="0" rIns="0" tIns="0" bIns="0"/>
          <a:p>
            <a:endParaRPr b="0" lang="de-D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3416040"/>
          </a:xfrm>
          <a:prstGeom prst="rect">
            <a:avLst/>
          </a:prstGeom>
        </p:spPr>
        <p:txBody>
          <a:bodyPr lIns="0" rIns="0" tIns="0" bIns="0"/>
          <a:p>
            <a:endParaRPr b="0" lang="de-D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de-D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3416040"/>
          </a:xfrm>
          <a:prstGeom prst="rect">
            <a:avLst/>
          </a:prstGeom>
        </p:spPr>
        <p:txBody>
          <a:bodyPr lIns="0" rIns="0" tIns="0" bIns="0"/>
          <a:p>
            <a:endParaRPr b="0" lang="de-D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0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3416040"/>
          </a:xfrm>
          <a:prstGeom prst="rect">
            <a:avLst/>
          </a:prstGeom>
        </p:spPr>
        <p:txBody>
          <a:bodyPr lIns="0" rIns="0" tIns="0" bIns="0"/>
          <a:p>
            <a:endParaRPr b="0" lang="de-D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de-D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subTitle"/>
          </p:nvPr>
        </p:nvSpPr>
        <p:spPr>
          <a:xfrm>
            <a:off x="311760" y="444960"/>
            <a:ext cx="8520120" cy="26546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de-D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de-D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1629360"/>
          </a:xfrm>
          <a:prstGeom prst="rect">
            <a:avLst/>
          </a:prstGeom>
        </p:spPr>
        <p:txBody>
          <a:bodyPr lIns="0" rIns="0" tIns="0" bIns="0"/>
          <a:p>
            <a:endParaRPr b="0" lang="de-D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 type="body"/>
          </p:nvPr>
        </p:nvSpPr>
        <p:spPr>
          <a:xfrm>
            <a:off x="311760" y="2936880"/>
            <a:ext cx="4157640" cy="1629360"/>
          </a:xfrm>
          <a:prstGeom prst="rect">
            <a:avLst/>
          </a:prstGeom>
        </p:spPr>
        <p:txBody>
          <a:bodyPr lIns="0" rIns="0" tIns="0" bIns="0"/>
          <a:p>
            <a:endParaRPr b="0" lang="de-D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6" name="PlaceHolder 4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3416040"/>
          </a:xfrm>
          <a:prstGeom prst="rect">
            <a:avLst/>
          </a:prstGeom>
        </p:spPr>
        <p:txBody>
          <a:bodyPr lIns="0" rIns="0" tIns="0" bIns="0"/>
          <a:p>
            <a:endParaRPr b="0" lang="de-D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de-D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3416040"/>
          </a:xfrm>
          <a:prstGeom prst="rect">
            <a:avLst/>
          </a:prstGeom>
        </p:spPr>
        <p:txBody>
          <a:bodyPr lIns="0" rIns="0" tIns="0" bIns="0"/>
          <a:p>
            <a:endParaRPr b="0" lang="de-D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9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1629360"/>
          </a:xfrm>
          <a:prstGeom prst="rect">
            <a:avLst/>
          </a:prstGeom>
        </p:spPr>
        <p:txBody>
          <a:bodyPr lIns="0" rIns="0" tIns="0" bIns="0"/>
          <a:p>
            <a:endParaRPr b="0" lang="de-D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0" name="PlaceHolder 4"/>
          <p:cNvSpPr>
            <a:spLocks noGrp="1"/>
          </p:cNvSpPr>
          <p:nvPr>
            <p:ph type="body"/>
          </p:nvPr>
        </p:nvSpPr>
        <p:spPr>
          <a:xfrm>
            <a:off x="4677840" y="2936880"/>
            <a:ext cx="4157640" cy="1629360"/>
          </a:xfrm>
          <a:prstGeom prst="rect">
            <a:avLst/>
          </a:prstGeom>
        </p:spPr>
        <p:txBody>
          <a:bodyPr lIns="0" rIns="0" tIns="0" bIns="0"/>
          <a:p>
            <a:endParaRPr b="0" lang="de-D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de-D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1629360"/>
          </a:xfrm>
          <a:prstGeom prst="rect">
            <a:avLst/>
          </a:prstGeom>
        </p:spPr>
        <p:txBody>
          <a:bodyPr lIns="0" rIns="0" tIns="0" bIns="0"/>
          <a:p>
            <a:endParaRPr b="0" lang="de-D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3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1629360"/>
          </a:xfrm>
          <a:prstGeom prst="rect">
            <a:avLst/>
          </a:prstGeom>
        </p:spPr>
        <p:txBody>
          <a:bodyPr lIns="0" rIns="0" tIns="0" bIns="0"/>
          <a:p>
            <a:endParaRPr b="0" lang="de-D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4" name="PlaceHolder 4"/>
          <p:cNvSpPr>
            <a:spLocks noGrp="1"/>
          </p:cNvSpPr>
          <p:nvPr>
            <p:ph type="body"/>
          </p:nvPr>
        </p:nvSpPr>
        <p:spPr>
          <a:xfrm>
            <a:off x="311760" y="2936880"/>
            <a:ext cx="8520120" cy="1629360"/>
          </a:xfrm>
          <a:prstGeom prst="rect">
            <a:avLst/>
          </a:prstGeom>
        </p:spPr>
        <p:txBody>
          <a:bodyPr lIns="0" rIns="0" tIns="0" bIns="0"/>
          <a:p>
            <a:endParaRPr b="0" lang="de-D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de-D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6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8520120" cy="1629360"/>
          </a:xfrm>
          <a:prstGeom prst="rect">
            <a:avLst/>
          </a:prstGeom>
        </p:spPr>
        <p:txBody>
          <a:bodyPr lIns="0" rIns="0" tIns="0" bIns="0"/>
          <a:p>
            <a:endParaRPr b="0" lang="de-D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7" name="PlaceHolder 3"/>
          <p:cNvSpPr>
            <a:spLocks noGrp="1"/>
          </p:cNvSpPr>
          <p:nvPr>
            <p:ph type="body"/>
          </p:nvPr>
        </p:nvSpPr>
        <p:spPr>
          <a:xfrm>
            <a:off x="311760" y="2936880"/>
            <a:ext cx="8520120" cy="1629360"/>
          </a:xfrm>
          <a:prstGeom prst="rect">
            <a:avLst/>
          </a:prstGeom>
        </p:spPr>
        <p:txBody>
          <a:bodyPr lIns="0" rIns="0" tIns="0" bIns="0"/>
          <a:p>
            <a:endParaRPr b="0" lang="de-D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de-D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1629360"/>
          </a:xfrm>
          <a:prstGeom prst="rect">
            <a:avLst/>
          </a:prstGeom>
        </p:spPr>
        <p:txBody>
          <a:bodyPr lIns="0" rIns="0" tIns="0" bIns="0"/>
          <a:p>
            <a:endParaRPr b="0" lang="de-D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0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1629360"/>
          </a:xfrm>
          <a:prstGeom prst="rect">
            <a:avLst/>
          </a:prstGeom>
        </p:spPr>
        <p:txBody>
          <a:bodyPr lIns="0" rIns="0" tIns="0" bIns="0"/>
          <a:p>
            <a:endParaRPr b="0" lang="de-D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1" name="PlaceHolder 4"/>
          <p:cNvSpPr>
            <a:spLocks noGrp="1"/>
          </p:cNvSpPr>
          <p:nvPr>
            <p:ph type="body"/>
          </p:nvPr>
        </p:nvSpPr>
        <p:spPr>
          <a:xfrm>
            <a:off x="4677840" y="2936880"/>
            <a:ext cx="4157640" cy="1629360"/>
          </a:xfrm>
          <a:prstGeom prst="rect">
            <a:avLst/>
          </a:prstGeom>
        </p:spPr>
        <p:txBody>
          <a:bodyPr lIns="0" rIns="0" tIns="0" bIns="0"/>
          <a:p>
            <a:endParaRPr b="0" lang="de-D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2" name="PlaceHolder 5"/>
          <p:cNvSpPr>
            <a:spLocks noGrp="1"/>
          </p:cNvSpPr>
          <p:nvPr>
            <p:ph type="body"/>
          </p:nvPr>
        </p:nvSpPr>
        <p:spPr>
          <a:xfrm>
            <a:off x="311760" y="2936880"/>
            <a:ext cx="4157640" cy="1629360"/>
          </a:xfrm>
          <a:prstGeom prst="rect">
            <a:avLst/>
          </a:prstGeom>
        </p:spPr>
        <p:txBody>
          <a:bodyPr lIns="0" rIns="0" tIns="0" bIns="0"/>
          <a:p>
            <a:endParaRPr b="0" lang="de-D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de-D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4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</p:spPr>
        <p:txBody>
          <a:bodyPr lIns="0" rIns="0" tIns="0" bIns="0"/>
          <a:p>
            <a:endParaRPr b="0" lang="de-D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5" name="PlaceHolder 3"/>
          <p:cNvSpPr>
            <a:spLocks noGrp="1"/>
          </p:cNvSpPr>
          <p:nvPr>
            <p:ph type="body"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</p:spPr>
        <p:txBody>
          <a:bodyPr lIns="0" rIns="0" tIns="0" bIns="0"/>
          <a:p>
            <a:endParaRPr b="0" lang="de-D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46" name="" descr=""/>
          <p:cNvPicPr/>
          <p:nvPr/>
        </p:nvPicPr>
        <p:blipFill>
          <a:blip r:embed="rId2"/>
          <a:stretch/>
        </p:blipFill>
        <p:spPr>
          <a:xfrm>
            <a:off x="2430720" y="1152000"/>
            <a:ext cx="4281480" cy="3416040"/>
          </a:xfrm>
          <a:prstGeom prst="rect">
            <a:avLst/>
          </a:prstGeom>
          <a:ln>
            <a:noFill/>
          </a:ln>
        </p:spPr>
      </p:pic>
      <p:pic>
        <p:nvPicPr>
          <p:cNvPr id="147" name="" descr=""/>
          <p:cNvPicPr/>
          <p:nvPr/>
        </p:nvPicPr>
        <p:blipFill>
          <a:blip r:embed="rId3"/>
          <a:stretch/>
        </p:blipFill>
        <p:spPr>
          <a:xfrm>
            <a:off x="2430720" y="1152000"/>
            <a:ext cx="4281480" cy="341604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de-D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311760" y="444960"/>
            <a:ext cx="8520120" cy="26546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de-D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de-D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1629360"/>
          </a:xfrm>
          <a:prstGeom prst="rect">
            <a:avLst/>
          </a:prstGeom>
        </p:spPr>
        <p:txBody>
          <a:bodyPr lIns="0" rIns="0" tIns="0" bIns="0"/>
          <a:p>
            <a:endParaRPr b="0" lang="de-D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311760" y="2936880"/>
            <a:ext cx="4157640" cy="1629360"/>
          </a:xfrm>
          <a:prstGeom prst="rect">
            <a:avLst/>
          </a:prstGeom>
        </p:spPr>
        <p:txBody>
          <a:bodyPr lIns="0" rIns="0" tIns="0" bIns="0"/>
          <a:p>
            <a:endParaRPr b="0" lang="de-D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3416040"/>
          </a:xfrm>
          <a:prstGeom prst="rect">
            <a:avLst/>
          </a:prstGeom>
        </p:spPr>
        <p:txBody>
          <a:bodyPr lIns="0" rIns="0" tIns="0" bIns="0"/>
          <a:p>
            <a:endParaRPr b="0" lang="de-D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de-D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3416040"/>
          </a:xfrm>
          <a:prstGeom prst="rect">
            <a:avLst/>
          </a:prstGeom>
        </p:spPr>
        <p:txBody>
          <a:bodyPr lIns="0" rIns="0" tIns="0" bIns="0"/>
          <a:p>
            <a:endParaRPr b="0" lang="de-D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1629360"/>
          </a:xfrm>
          <a:prstGeom prst="rect">
            <a:avLst/>
          </a:prstGeom>
        </p:spPr>
        <p:txBody>
          <a:bodyPr lIns="0" rIns="0" tIns="0" bIns="0"/>
          <a:p>
            <a:endParaRPr b="0" lang="de-D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4677840" y="2936880"/>
            <a:ext cx="4157640" cy="1629360"/>
          </a:xfrm>
          <a:prstGeom prst="rect">
            <a:avLst/>
          </a:prstGeom>
        </p:spPr>
        <p:txBody>
          <a:bodyPr lIns="0" rIns="0" tIns="0" bIns="0"/>
          <a:p>
            <a:endParaRPr b="0" lang="de-D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de-D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1629360"/>
          </a:xfrm>
          <a:prstGeom prst="rect">
            <a:avLst/>
          </a:prstGeom>
        </p:spPr>
        <p:txBody>
          <a:bodyPr lIns="0" rIns="0" tIns="0" bIns="0"/>
          <a:p>
            <a:endParaRPr b="0" lang="de-D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1629360"/>
          </a:xfrm>
          <a:prstGeom prst="rect">
            <a:avLst/>
          </a:prstGeom>
        </p:spPr>
        <p:txBody>
          <a:bodyPr lIns="0" rIns="0" tIns="0" bIns="0"/>
          <a:p>
            <a:endParaRPr b="0" lang="de-D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311760" y="2936880"/>
            <a:ext cx="8520120" cy="1629360"/>
          </a:xfrm>
          <a:prstGeom prst="rect">
            <a:avLst/>
          </a:prstGeom>
        </p:spPr>
        <p:txBody>
          <a:bodyPr lIns="0" rIns="0" tIns="0" bIns="0"/>
          <a:p>
            <a:endParaRPr b="0" lang="de-D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4.jpe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7.jpe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10.jpeg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4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311760" y="744480"/>
            <a:ext cx="8520120" cy="2052360"/>
          </a:xfrm>
          <a:prstGeom prst="rect">
            <a:avLst/>
          </a:prstGeom>
        </p:spPr>
        <p:txBody>
          <a:bodyPr tIns="91440" bIns="91440" anchor="b"/>
          <a:p>
            <a:endParaRPr b="0" lang="de-D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sldNum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</p:spPr>
        <p:txBody>
          <a:bodyPr tIns="91440" bIns="91440" anchor="ctr"/>
          <a:p>
            <a:pPr>
              <a:lnSpc>
                <a:spcPct val="100000"/>
              </a:lnSpc>
            </a:pPr>
            <a:fld id="{AC269398-E43A-42FA-A6A5-E7D17EF1445E}" type="slidenum">
              <a:rPr b="0" lang="de-DE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&lt;Foliennummer&gt;</a:t>
            </a:fld>
            <a:endParaRPr b="0" lang="de-D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Format des Gliederungstextes durch Klicken bearbeiten</a:t>
            </a:r>
            <a:endParaRPr b="0" lang="de-D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Zweite Gliederungsebene</a:t>
            </a:r>
            <a:endParaRPr b="0" lang="de-D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Dritte Gliederungsebene</a:t>
            </a:r>
            <a:endParaRPr b="0" lang="de-D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Vierte Gliederungsebene</a:t>
            </a:r>
            <a:endParaRPr b="0" lang="de-D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Fünfte Gliederungsebene</a:t>
            </a:r>
            <a:endParaRPr b="0" lang="de-DE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Sechste Gliederungsebene</a:t>
            </a:r>
            <a:endParaRPr b="0" lang="de-DE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Siebte Gliederungsebene</a:t>
            </a:r>
            <a:endParaRPr b="0" lang="de-DE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tIns="91440" bIns="91440"/>
          <a:p>
            <a:endParaRPr b="0" lang="de-D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</p:spPr>
        <p:txBody>
          <a:bodyPr tIns="91440" bIns="9144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Format des Gliederungstextes durch Klicken bearbeiten</a:t>
            </a:r>
            <a:endParaRPr b="0" lang="de-D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Zweite Gliederungsebene</a:t>
            </a:r>
            <a:endParaRPr b="0" lang="de-D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Dritte Gliederungsebene</a:t>
            </a:r>
            <a:endParaRPr b="0" lang="de-D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Vierte Gliederungsebene</a:t>
            </a:r>
            <a:endParaRPr b="0" lang="de-D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Fünfte Gliederungsebene</a:t>
            </a:r>
            <a:endParaRPr b="0" lang="de-D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Sechste Gliederungsebene</a:t>
            </a:r>
            <a:endParaRPr b="0" lang="de-D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Siebte Gliederungsebene</a:t>
            </a:r>
            <a:endParaRPr b="0" lang="de-D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 type="sldNum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</p:spPr>
        <p:txBody>
          <a:bodyPr tIns="91440" bIns="91440" anchor="ctr"/>
          <a:p>
            <a:pPr>
              <a:lnSpc>
                <a:spcPct val="100000"/>
              </a:lnSpc>
            </a:pPr>
            <a:fld id="{29DD05A1-F34C-4606-9044-1644326C53CE}" type="slidenum">
              <a:rPr b="0" lang="de-DE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&lt;Foliennummer&gt;</a:t>
            </a:fld>
            <a:endParaRPr b="0" lang="de-D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tIns="91440" bIns="91440"/>
          <a:p>
            <a:endParaRPr b="0" lang="de-D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</p:spPr>
        <p:txBody>
          <a:bodyPr tIns="91440" bIns="9144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Format des Gliederungstextes durch Klicken bearbeiten</a:t>
            </a:r>
            <a:endParaRPr b="0" lang="de-D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Zweite Gliederungsebene</a:t>
            </a:r>
            <a:endParaRPr b="0" lang="de-D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Dritte Gliederungsebene</a:t>
            </a:r>
            <a:endParaRPr b="0" lang="de-D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Vierte Gliederungsebene</a:t>
            </a:r>
            <a:endParaRPr b="0" lang="de-D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Fünfte Gliederungsebene</a:t>
            </a:r>
            <a:endParaRPr b="0" lang="de-D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Sechste Gliederungsebene</a:t>
            </a:r>
            <a:endParaRPr b="0" lang="de-D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Siebte Gliederungsebene</a:t>
            </a:r>
            <a:endParaRPr b="0" lang="de-D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 type="sldNum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</p:spPr>
        <p:txBody>
          <a:bodyPr tIns="91440" bIns="91440" anchor="ctr"/>
          <a:p>
            <a:pPr>
              <a:lnSpc>
                <a:spcPct val="100000"/>
              </a:lnSpc>
            </a:pPr>
            <a:fld id="{7B113E1A-5D61-4702-866E-9A32061B47E7}" type="slidenum">
              <a:rPr b="0" lang="de-DE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&lt;Foliennummer&gt;</a:t>
            </a:fld>
            <a:endParaRPr b="0" lang="de-D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tIns="91440" bIns="91440"/>
          <a:p>
            <a:endParaRPr b="0" lang="de-D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</p:spPr>
        <p:txBody>
          <a:bodyPr tIns="91440" bIns="9144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Format des Gliederungstextes durch Klicken bearbeiten</a:t>
            </a:r>
            <a:endParaRPr b="0" lang="de-D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Zweite Gliederungsebene</a:t>
            </a:r>
            <a:endParaRPr b="0" lang="de-D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Dritte Gliederungsebene</a:t>
            </a:r>
            <a:endParaRPr b="0" lang="de-D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Vierte Gliederungsebene</a:t>
            </a:r>
            <a:endParaRPr b="0" lang="de-D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Fünfte Gliederungsebene</a:t>
            </a:r>
            <a:endParaRPr b="0" lang="de-D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Sechste Gliederungsebene</a:t>
            </a:r>
            <a:endParaRPr b="0" lang="de-D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Siebte Gliederungsebene</a:t>
            </a:r>
            <a:endParaRPr b="0" lang="de-D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sldNum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</p:spPr>
        <p:txBody>
          <a:bodyPr tIns="91440" bIns="91440" anchor="ctr"/>
          <a:p>
            <a:pPr>
              <a:lnSpc>
                <a:spcPct val="100000"/>
              </a:lnSpc>
            </a:pPr>
            <a:fld id="{FAB487F7-2DC1-4450-9E30-9C9A85DF91B8}" type="slidenum">
              <a:rPr b="0" lang="de-DE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&lt;Foliennummer&gt;</a:t>
            </a:fld>
            <a:endParaRPr b="0" lang="de-D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slideLayout" Target="../slideLayouts/slideLayout15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slideLayout" Target="../slideLayouts/slideLayout15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slideLayout" Target="../slideLayouts/slideLayout15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slideLayout" Target="../slideLayouts/slideLayout15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slideLayout" Target="../slideLayouts/slideLayout1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6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7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8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slideLayout" Target="../slideLayouts/slideLayout1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image" Target="../media/image14.jpeg"/><Relationship Id="rId3" Type="http://schemas.openxmlformats.org/officeDocument/2006/relationships/slideLayout" Target="../slideLayouts/slideLayout15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23.jpeg"/><Relationship Id="rId2" Type="http://schemas.openxmlformats.org/officeDocument/2006/relationships/slideLayout" Target="../slideLayouts/slideLayout15.xml"/><Relationship Id="rId3" Type="http://schemas.openxmlformats.org/officeDocument/2006/relationships/notesSlide" Target="../notesSlides/notesSlide22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slideLayout" Target="../slideLayouts/slideLayout15.xml"/><Relationship Id="rId3" Type="http://schemas.openxmlformats.org/officeDocument/2006/relationships/notesSlide" Target="../notesSlides/notesSlide24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25.jpeg"/><Relationship Id="rId2" Type="http://schemas.openxmlformats.org/officeDocument/2006/relationships/slideLayout" Target="../slideLayouts/slideLayout15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slideLayout" Target="../slideLayouts/slideLayout15.xml"/><Relationship Id="rId3" Type="http://schemas.openxmlformats.org/officeDocument/2006/relationships/notesSlide" Target="../notesSlides/notesSlide27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27.png"/><Relationship Id="rId2" Type="http://schemas.openxmlformats.org/officeDocument/2006/relationships/slideLayout" Target="../slideLayouts/slideLayout15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28.png"/><Relationship Id="rId2" Type="http://schemas.openxmlformats.org/officeDocument/2006/relationships/slideLayout" Target="../slideLayouts/slideLayout15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hyperlink" Target="mailto:philip@freifunk-rheinland.net" TargetMode="External"/><Relationship Id="rId2" Type="http://schemas.openxmlformats.org/officeDocument/2006/relationships/slideLayout" Target="../slideLayouts/slideLayout27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image" Target="../media/image29.png"/><Relationship Id="rId2" Type="http://schemas.openxmlformats.org/officeDocument/2006/relationships/image" Target="../media/image30.png"/><Relationship Id="rId3" Type="http://schemas.openxmlformats.org/officeDocument/2006/relationships/slideLayout" Target="../slideLayouts/slideLayout15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image" Target="../media/image31.png"/><Relationship Id="rId2" Type="http://schemas.openxmlformats.org/officeDocument/2006/relationships/slideLayout" Target="../slideLayouts/slideLayout15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image" Target="../media/image32.jpeg"/><Relationship Id="rId2" Type="http://schemas.openxmlformats.org/officeDocument/2006/relationships/slideLayout" Target="../slideLayouts/slideLayout15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image" Target="../media/image33.png"/><Relationship Id="rId2" Type="http://schemas.openxmlformats.org/officeDocument/2006/relationships/image" Target="../media/image34.png"/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5" Type="http://schemas.openxmlformats.org/officeDocument/2006/relationships/image" Target="../media/image37.png"/><Relationship Id="rId6" Type="http://schemas.openxmlformats.org/officeDocument/2006/relationships/image" Target="../media/image38.png"/><Relationship Id="rId7" Type="http://schemas.openxmlformats.org/officeDocument/2006/relationships/image" Target="../media/image39.png"/><Relationship Id="rId8" Type="http://schemas.openxmlformats.org/officeDocument/2006/relationships/image" Target="../media/image40.png"/><Relationship Id="rId9" Type="http://schemas.openxmlformats.org/officeDocument/2006/relationships/image" Target="../media/image41.gif"/><Relationship Id="rId10" Type="http://schemas.openxmlformats.org/officeDocument/2006/relationships/image" Target="../media/image42.png"/><Relationship Id="rId11" Type="http://schemas.openxmlformats.org/officeDocument/2006/relationships/image" Target="../media/image43.png"/><Relationship Id="rId12" Type="http://schemas.openxmlformats.org/officeDocument/2006/relationships/image" Target="../media/image44.jpeg"/><Relationship Id="rId13" Type="http://schemas.openxmlformats.org/officeDocument/2006/relationships/slideLayout" Target="../slideLayouts/slideLayout1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7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9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slideLayout" Target="../slideLayouts/slideLayout39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slideLayout" Target="../slideLayouts/slideLayout1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extShape 1"/>
          <p:cNvSpPr txBox="1"/>
          <p:nvPr/>
        </p:nvSpPr>
        <p:spPr>
          <a:xfrm>
            <a:off x="311760" y="744480"/>
            <a:ext cx="8520120" cy="2052360"/>
          </a:xfrm>
          <a:prstGeom prst="rect">
            <a:avLst/>
          </a:prstGeom>
          <a:noFill/>
          <a:ln>
            <a:noFill/>
          </a:ln>
        </p:spPr>
        <p:txBody>
          <a:bodyPr tIns="91440" bIns="91440" anchor="b"/>
          <a:p>
            <a:pPr algn="ctr">
              <a:lnSpc>
                <a:spcPct val="100000"/>
              </a:lnSpc>
            </a:pPr>
            <a:r>
              <a:rPr b="0" lang="de-DE" sz="5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Helvetica Neue"/>
                <a:ea typeface="Helvetica Neue"/>
              </a:rPr>
              <a:t>AS201701</a:t>
            </a:r>
            <a:endParaRPr b="0" lang="de-D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4" name="TextShape 2"/>
          <p:cNvSpPr txBox="1"/>
          <p:nvPr/>
        </p:nvSpPr>
        <p:spPr>
          <a:xfrm>
            <a:off x="311760" y="2834280"/>
            <a:ext cx="8520120" cy="79236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 algn="ctr">
              <a:lnSpc>
                <a:spcPct val="100000"/>
              </a:lnSpc>
            </a:pPr>
            <a:r>
              <a:rPr b="0" i="1" lang="de-DE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Helvetica Neue"/>
                <a:ea typeface="Helvetica Neue"/>
              </a:rPr>
              <a:t>build an internet backbone with pure 1he servers and Linux</a:t>
            </a:r>
            <a:endParaRPr b="0" lang="de-D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de-D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de-DE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Helvetica Neue"/>
                <a:ea typeface="Helvetica Neue"/>
              </a:rPr>
              <a:t>#RIPE74</a:t>
            </a:r>
            <a:endParaRPr b="0" lang="de-D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Shape 212" descr=""/>
          <p:cNvPicPr/>
          <p:nvPr/>
        </p:nvPicPr>
        <p:blipFill>
          <a:blip r:embed="rId1"/>
          <a:stretch/>
        </p:blipFill>
        <p:spPr>
          <a:xfrm>
            <a:off x="3125520" y="0"/>
            <a:ext cx="2892960" cy="51433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99" dur="indefinite" restart="never" nodeType="tmRoot">
          <p:childTnLst>
            <p:seq>
              <p:cTn id="10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Shape 217" descr=""/>
          <p:cNvPicPr/>
          <p:nvPr/>
        </p:nvPicPr>
        <p:blipFill>
          <a:blip r:embed="rId1"/>
          <a:stretch/>
        </p:blipFill>
        <p:spPr>
          <a:xfrm>
            <a:off x="1143000" y="0"/>
            <a:ext cx="6857640" cy="51429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01" dur="indefinite" restart="never" nodeType="tmRoot">
          <p:childTnLst>
            <p:seq>
              <p:cTn id="10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Shape 222" descr=""/>
          <p:cNvPicPr/>
          <p:nvPr/>
        </p:nvPicPr>
        <p:blipFill>
          <a:blip r:embed="rId1"/>
          <a:stretch/>
        </p:blipFill>
        <p:spPr>
          <a:xfrm>
            <a:off x="1143000" y="0"/>
            <a:ext cx="6857640" cy="51429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03" dur="indefinite" restart="never" nodeType="tmRoot">
          <p:childTnLst>
            <p:seq>
              <p:cTn id="10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Shape 227" descr=""/>
          <p:cNvPicPr/>
          <p:nvPr/>
        </p:nvPicPr>
        <p:blipFill>
          <a:blip r:embed="rId1"/>
          <a:stretch/>
        </p:blipFill>
        <p:spPr>
          <a:xfrm>
            <a:off x="1143000" y="0"/>
            <a:ext cx="6857640" cy="51429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05" dur="indefinite" restart="never" nodeType="tmRoot">
          <p:childTnLst>
            <p:seq>
              <p:cTn id="10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TextShape 1"/>
          <p:cNvSpPr txBox="1"/>
          <p:nvPr/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de-DE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VPN providers don’t scale</a:t>
            </a:r>
            <a:endParaRPr b="0" lang="de-D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0" name="TextShape 2"/>
          <p:cNvSpPr txBox="1"/>
          <p:nvPr/>
        </p:nvSpPr>
        <p:spPr>
          <a:xfrm>
            <a:off x="311760" y="1306080"/>
            <a:ext cx="8520120" cy="5083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 marL="457200" indent="-228240">
              <a:lnSpc>
                <a:spcPct val="115000"/>
              </a:lnSpc>
            </a:pPr>
            <a:r>
              <a:rPr b="0" lang="de-DE" sz="18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Helvetica Neue"/>
                <a:ea typeface="Helvetica Neue"/>
              </a:rPr>
              <a:t>only for a single user</a:t>
            </a:r>
            <a:endParaRPr b="0" lang="de-D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de-D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1" name="TextShape 3"/>
          <p:cNvSpPr txBox="1"/>
          <p:nvPr/>
        </p:nvSpPr>
        <p:spPr>
          <a:xfrm>
            <a:off x="311760" y="1906560"/>
            <a:ext cx="8520120" cy="5083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 marL="457200" indent="-228240">
              <a:lnSpc>
                <a:spcPct val="115000"/>
              </a:lnSpc>
            </a:pPr>
            <a:r>
              <a:rPr b="0" lang="de-DE" sz="18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Helvetica Neue"/>
                <a:ea typeface="Helvetica Neue"/>
              </a:rPr>
              <a:t>mostly OpenVPN -&gt; userspace daemon, single threaded</a:t>
            </a:r>
            <a:endParaRPr b="0" lang="de-D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de-D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2" name="TextShape 4"/>
          <p:cNvSpPr txBox="1"/>
          <p:nvPr/>
        </p:nvSpPr>
        <p:spPr>
          <a:xfrm>
            <a:off x="311760" y="2506680"/>
            <a:ext cx="8520120" cy="5083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 marL="457200" indent="-228240">
              <a:lnSpc>
                <a:spcPct val="115000"/>
              </a:lnSpc>
            </a:pPr>
            <a:r>
              <a:rPr b="0" lang="de-DE" sz="18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Helvetica Neue"/>
                <a:ea typeface="Helvetica Neue"/>
              </a:rPr>
              <a:t>you have to pay per user every month</a:t>
            </a:r>
            <a:endParaRPr b="0" lang="de-D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de-D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3" name="TextShape 5"/>
          <p:cNvSpPr txBox="1"/>
          <p:nvPr/>
        </p:nvSpPr>
        <p:spPr>
          <a:xfrm>
            <a:off x="311760" y="3106800"/>
            <a:ext cx="8520120" cy="5083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 marL="457200" indent="-228240">
              <a:lnSpc>
                <a:spcPct val="115000"/>
              </a:lnSpc>
            </a:pPr>
            <a:r>
              <a:rPr b="0" lang="de-DE" sz="18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Helvetica Neue"/>
                <a:ea typeface="Helvetica Neue"/>
              </a:rPr>
              <a:t>abuse is a problem, it’s not your own network </a:t>
            </a:r>
            <a:endParaRPr b="0" lang="de-D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de-D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4" name="TextShape 6"/>
          <p:cNvSpPr txBox="1"/>
          <p:nvPr/>
        </p:nvSpPr>
        <p:spPr>
          <a:xfrm>
            <a:off x="361080" y="4095360"/>
            <a:ext cx="8520120" cy="5083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 marL="457200" indent="-228240">
              <a:lnSpc>
                <a:spcPct val="115000"/>
              </a:lnSpc>
            </a:pPr>
            <a:r>
              <a:rPr b="1" lang="de-DE" sz="18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Helvetica Neue"/>
                <a:ea typeface="Helvetica Neue"/>
              </a:rPr>
              <a:t>-&gt; run your own fucking infrastructure (</a:t>
            </a:r>
            <a:r>
              <a:rPr b="1" i="1" lang="de-DE" sz="18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Helvetica Neue"/>
                <a:ea typeface="Helvetica Neue"/>
              </a:rPr>
              <a:t>is hard</a:t>
            </a:r>
            <a:r>
              <a:rPr b="1" lang="de-DE" sz="18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Helvetica Neue"/>
                <a:ea typeface="Helvetica Neue"/>
              </a:rPr>
              <a:t>)</a:t>
            </a:r>
            <a:endParaRPr b="0" lang="de-D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de-D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07" dur="indefinite" restart="never" nodeType="tmRoot">
          <p:childTnLst>
            <p:seq>
              <p:cTn id="108" dur="indefinite" nodeType="mainSeq">
                <p:childTnLst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13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18"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23"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28"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33"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TextShape 1"/>
          <p:cNvSpPr txBox="1"/>
          <p:nvPr/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de-DE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DIY ISP</a:t>
            </a:r>
            <a:endParaRPr b="0" lang="de-D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6" name="TextShape 2"/>
          <p:cNvSpPr txBox="1"/>
          <p:nvPr/>
        </p:nvSpPr>
        <p:spPr>
          <a:xfrm>
            <a:off x="311760" y="1152360"/>
            <a:ext cx="8520120" cy="341604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de-DE" sz="18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Problems:</a:t>
            </a:r>
            <a:endParaRPr b="0" lang="de-D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228240">
              <a:lnSpc>
                <a:spcPct val="115000"/>
              </a:lnSpc>
              <a:buClr>
                <a:srgbClr val="595959"/>
              </a:buClr>
              <a:buFont typeface="Arial"/>
              <a:buChar char="●"/>
            </a:pPr>
            <a:r>
              <a:rPr b="0" lang="de-DE" sz="18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No Budget</a:t>
            </a:r>
            <a:endParaRPr b="0" lang="de-D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228240">
              <a:lnSpc>
                <a:spcPct val="115000"/>
              </a:lnSpc>
              <a:buClr>
                <a:srgbClr val="595959"/>
              </a:buClr>
              <a:buFont typeface="Arial"/>
              <a:buChar char="●"/>
            </a:pPr>
            <a:r>
              <a:rPr b="0" lang="de-DE" sz="18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No Number Ressources</a:t>
            </a:r>
            <a:endParaRPr b="0" lang="de-D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228240">
              <a:lnSpc>
                <a:spcPct val="115000"/>
              </a:lnSpc>
              <a:buClr>
                <a:srgbClr val="595959"/>
              </a:buClr>
              <a:buFont typeface="Arial"/>
              <a:buChar char="●"/>
            </a:pPr>
            <a:r>
              <a:rPr b="0" lang="de-DE" sz="18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No Hardware</a:t>
            </a:r>
            <a:endParaRPr b="0" lang="de-D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228240">
              <a:lnSpc>
                <a:spcPct val="115000"/>
              </a:lnSpc>
              <a:buClr>
                <a:srgbClr val="595959"/>
              </a:buClr>
              <a:buFont typeface="Arial"/>
              <a:buChar char="●"/>
            </a:pPr>
            <a:r>
              <a:rPr b="0" lang="de-DE" sz="18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No Colo</a:t>
            </a:r>
            <a:endParaRPr b="0" lang="de-D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228240">
              <a:lnSpc>
                <a:spcPct val="115000"/>
              </a:lnSpc>
              <a:buClr>
                <a:srgbClr val="595959"/>
              </a:buClr>
              <a:buFont typeface="Arial"/>
              <a:buChar char="●"/>
            </a:pPr>
            <a:r>
              <a:rPr b="0" lang="de-DE" sz="18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No Transit</a:t>
            </a:r>
            <a:endParaRPr b="0" lang="de-D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228240">
              <a:lnSpc>
                <a:spcPct val="115000"/>
              </a:lnSpc>
              <a:buClr>
                <a:srgbClr val="595959"/>
              </a:buClr>
              <a:buFont typeface="Arial"/>
              <a:buChar char="●"/>
            </a:pPr>
            <a:r>
              <a:rPr b="0" lang="de-DE" sz="18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No Peering</a:t>
            </a:r>
            <a:endParaRPr b="0" lang="de-D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97" name="Shape 244" descr=""/>
          <p:cNvPicPr/>
          <p:nvPr/>
        </p:nvPicPr>
        <p:blipFill>
          <a:blip r:embed="rId1"/>
          <a:stretch/>
        </p:blipFill>
        <p:spPr>
          <a:xfrm>
            <a:off x="4184640" y="1170000"/>
            <a:ext cx="4762080" cy="33811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34" dur="indefinite" restart="never" nodeType="tmRoot">
          <p:childTnLst>
            <p:seq>
              <p:cTn id="135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TextShape 1"/>
          <p:cNvSpPr txBox="1"/>
          <p:nvPr/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de-DE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How it began</a:t>
            </a:r>
            <a:endParaRPr b="0" lang="de-D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9" name="TextShape 2"/>
          <p:cNvSpPr txBox="1"/>
          <p:nvPr/>
        </p:nvSpPr>
        <p:spPr>
          <a:xfrm>
            <a:off x="311760" y="1152360"/>
            <a:ext cx="8520120" cy="341604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de-DE" sz="18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First idea in November 2013</a:t>
            </a:r>
            <a:endParaRPr b="0" lang="de-D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de-DE" sz="18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Freifunk Rheinland e.V. became a LIR in August 2014</a:t>
            </a:r>
            <a:endParaRPr b="0" lang="de-D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de-DE" sz="18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First Deployments in September 2014</a:t>
            </a:r>
            <a:endParaRPr b="0" lang="de-D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36" dur="indefinite" restart="never" nodeType="tmRoot">
          <p:childTnLst>
            <p:seq>
              <p:cTn id="137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TextShape 1"/>
          <p:cNvSpPr txBox="1"/>
          <p:nvPr/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de-DE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First deployment</a:t>
            </a:r>
            <a:endParaRPr b="0" lang="de-D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1" name="TextShape 2"/>
          <p:cNvSpPr txBox="1"/>
          <p:nvPr/>
        </p:nvSpPr>
        <p:spPr>
          <a:xfrm>
            <a:off x="311760" y="1152360"/>
            <a:ext cx="8520120" cy="341604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de-DE" sz="18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Weekend in September 2014:</a:t>
            </a:r>
            <a:endParaRPr b="0" lang="de-D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de-DE" sz="18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Frankfurt (Interxion):</a:t>
            </a:r>
            <a:r>
              <a:rPr b="0" lang="de-DE" sz="18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
</a:t>
            </a:r>
            <a:r>
              <a:rPr b="0" lang="de-DE" sz="18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2x Supermicro, Xeon 5405, 4GB RAM, 4x SAS HDD RAID-1</a:t>
            </a:r>
            <a:r>
              <a:rPr b="0" lang="de-DE" sz="18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
</a:t>
            </a:r>
            <a:r>
              <a:rPr b="0" lang="de-DE" sz="18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Arch Linux, Quagga</a:t>
            </a:r>
            <a:r>
              <a:rPr b="0" lang="de-DE" sz="18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
</a:t>
            </a:r>
            <a:r>
              <a:rPr b="0" lang="de-DE" sz="18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2x 1Gbit/s Transit from a friends former employer</a:t>
            </a:r>
            <a:endParaRPr b="0" lang="de-D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de-DE" sz="18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Berlin (Speedbone):</a:t>
            </a:r>
            <a:r>
              <a:rPr b="0" lang="de-DE" sz="18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
</a:t>
            </a:r>
            <a:r>
              <a:rPr b="0" lang="de-DE" sz="18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2x HP DL320 Gen8, Xeon E3-1220, 8GB RAM, SD Card</a:t>
            </a:r>
            <a:r>
              <a:rPr b="0" lang="de-DE" sz="18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
</a:t>
            </a:r>
            <a:r>
              <a:rPr b="0" lang="de-DE" sz="18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Arch Linux, Quagga</a:t>
            </a:r>
            <a:r>
              <a:rPr b="0" lang="de-DE" sz="18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
</a:t>
            </a:r>
            <a:r>
              <a:rPr b="0" lang="de-DE" sz="18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2x 1Gbit/s Transit from IN-Berlin AS29670</a:t>
            </a:r>
            <a:endParaRPr b="0" lang="de-D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38" dur="indefinite" restart="never" nodeType="tmRoot">
          <p:childTnLst>
            <p:seq>
              <p:cTn id="139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TextShape 1"/>
          <p:cNvSpPr txBox="1"/>
          <p:nvPr/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de-DE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Deployment #2</a:t>
            </a:r>
            <a:endParaRPr b="0" lang="de-D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3" name="TextShape 2"/>
          <p:cNvSpPr txBox="1"/>
          <p:nvPr/>
        </p:nvSpPr>
        <p:spPr>
          <a:xfrm>
            <a:off x="311760" y="1152360"/>
            <a:ext cx="8520120" cy="341604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de-DE" sz="18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Düsseldorf (Interxion):</a:t>
            </a:r>
            <a:r>
              <a:rPr b="0" lang="de-DE" sz="18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
</a:t>
            </a:r>
            <a:r>
              <a:rPr b="0" lang="de-DE" sz="18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2x HP DL320 Gen8, Xeon E3-1220, 8GB RAM, SD Card</a:t>
            </a:r>
            <a:r>
              <a:rPr b="0" lang="de-DE" sz="18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
</a:t>
            </a:r>
            <a:r>
              <a:rPr b="0" lang="de-DE" sz="18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Arch Linux, Quagga</a:t>
            </a:r>
            <a:r>
              <a:rPr b="0" lang="de-DE" sz="18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
</a:t>
            </a:r>
            <a:r>
              <a:rPr b="0" lang="de-DE" sz="18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2x 1Gbit/s Transit from rrbone AS39138</a:t>
            </a:r>
            <a:endParaRPr b="0" lang="de-D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de-D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40" dur="indefinite" restart="never" nodeType="tmRoot">
          <p:childTnLst>
            <p:seq>
              <p:cTn id="141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TextShape 1"/>
          <p:cNvSpPr txBox="1"/>
          <p:nvPr/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de-DE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End of 2014</a:t>
            </a:r>
            <a:endParaRPr b="0" lang="de-D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5" name="TextShape 2"/>
          <p:cNvSpPr txBox="1"/>
          <p:nvPr/>
        </p:nvSpPr>
        <p:spPr>
          <a:xfrm>
            <a:off x="311760" y="1152360"/>
            <a:ext cx="8520120" cy="341604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endParaRPr b="0" lang="de-D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06" name="Shape 269" descr=""/>
          <p:cNvPicPr/>
          <p:nvPr/>
        </p:nvPicPr>
        <p:blipFill>
          <a:blip r:embed="rId1"/>
          <a:srcRect l="0" t="-6502" r="0" b="5379"/>
          <a:stretch/>
        </p:blipFill>
        <p:spPr>
          <a:xfrm>
            <a:off x="311760" y="965520"/>
            <a:ext cx="5996160" cy="39402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42" dur="indefinite" restart="never" nodeType="tmRoot">
          <p:childTnLst>
            <p:seq>
              <p:cTn id="143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CustomShape 1"/>
          <p:cNvSpPr/>
          <p:nvPr/>
        </p:nvSpPr>
        <p:spPr>
          <a:xfrm>
            <a:off x="454320" y="4371120"/>
            <a:ext cx="3325680" cy="471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6" name="CustomShape 2"/>
          <p:cNvSpPr/>
          <p:nvPr/>
        </p:nvSpPr>
        <p:spPr>
          <a:xfrm>
            <a:off x="714960" y="3894120"/>
            <a:ext cx="2380320" cy="517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 algn="ctr">
              <a:lnSpc>
                <a:spcPct val="100000"/>
              </a:lnSpc>
            </a:pPr>
            <a:r>
              <a:rPr b="0" lang="de-DE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Helvetica Neue"/>
                <a:ea typeface="Helvetica Neue"/>
              </a:rPr>
              <a:t>Maximilian Wilhelm</a:t>
            </a:r>
            <a:endParaRPr b="0" lang="de-D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de-DE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Helvetica Neue"/>
                <a:ea typeface="Helvetica Neue"/>
              </a:rPr>
              <a:t>@BarbarossaTM</a:t>
            </a:r>
            <a:endParaRPr b="0" lang="de-D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7" name="CustomShape 3"/>
          <p:cNvSpPr/>
          <p:nvPr/>
        </p:nvSpPr>
        <p:spPr>
          <a:xfrm>
            <a:off x="5914440" y="3853440"/>
            <a:ext cx="2686680" cy="599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 algn="ctr">
              <a:lnSpc>
                <a:spcPct val="100000"/>
              </a:lnSpc>
            </a:pPr>
            <a:r>
              <a:rPr b="0" lang="de-DE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Helvetica Neue"/>
                <a:ea typeface="Helvetica Neue"/>
              </a:rPr>
              <a:t>Philip Berndroth</a:t>
            </a:r>
            <a:endParaRPr b="0" lang="de-D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de-DE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Helvetica Neue"/>
                <a:ea typeface="Helvetica Neue"/>
              </a:rPr>
              <a:t>@pberndro</a:t>
            </a:r>
            <a:endParaRPr b="0" lang="de-D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58" name="Shape 153" descr=""/>
          <p:cNvPicPr/>
          <p:nvPr/>
        </p:nvPicPr>
        <p:blipFill>
          <a:blip r:embed="rId1"/>
          <a:srcRect l="0" t="12326" r="0" b="12324"/>
          <a:stretch/>
        </p:blipFill>
        <p:spPr>
          <a:xfrm>
            <a:off x="714960" y="1381320"/>
            <a:ext cx="2380320" cy="2380320"/>
          </a:xfrm>
          <a:prstGeom prst="rect">
            <a:avLst/>
          </a:prstGeom>
          <a:ln>
            <a:noFill/>
          </a:ln>
        </p:spPr>
      </p:pic>
      <p:pic>
        <p:nvPicPr>
          <p:cNvPr id="159" name="Shape 154" descr=""/>
          <p:cNvPicPr/>
          <p:nvPr/>
        </p:nvPicPr>
        <p:blipFill>
          <a:blip r:embed="rId2"/>
          <a:stretch/>
        </p:blipFill>
        <p:spPr>
          <a:xfrm>
            <a:off x="6067800" y="1381320"/>
            <a:ext cx="2380320" cy="23803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TextShape 1"/>
          <p:cNvSpPr txBox="1"/>
          <p:nvPr/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de-DE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Problems in Q1/2015</a:t>
            </a:r>
            <a:endParaRPr b="0" lang="de-D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8" name="TextShape 2"/>
          <p:cNvSpPr txBox="1"/>
          <p:nvPr/>
        </p:nvSpPr>
        <p:spPr>
          <a:xfrm>
            <a:off x="311760" y="1152360"/>
            <a:ext cx="8520120" cy="371016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de-DE" sz="18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Inter-POP connectivity = GRE</a:t>
            </a:r>
            <a:endParaRPr b="0" lang="de-D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de-DE" sz="18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1G circuits are not big pipes</a:t>
            </a:r>
            <a:endParaRPr b="0" lang="de-D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de-DE" sz="18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Transit is nice but we’d ❤  to peer</a:t>
            </a:r>
            <a:endParaRPr b="0" lang="de-D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de-DE" sz="18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XCONs limited or impossible in some of our locations</a:t>
            </a:r>
            <a:endParaRPr b="0" lang="de-D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de-DE" sz="18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Quagga sucks</a:t>
            </a:r>
            <a:endParaRPr b="0" lang="de-D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de-DE" sz="18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Arch sucks (at least for our usecase)</a:t>
            </a:r>
            <a:endParaRPr b="0" lang="de-D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44" dur="indefinite" restart="never" nodeType="tmRoot">
          <p:childTnLst>
            <p:seq>
              <p:cTn id="145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TextShape 1"/>
          <p:cNvSpPr txBox="1"/>
          <p:nvPr/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de-DE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Solutions (not in chronological order)</a:t>
            </a:r>
            <a:endParaRPr b="0" lang="de-D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0" name="TextShape 2"/>
          <p:cNvSpPr txBox="1"/>
          <p:nvPr/>
        </p:nvSpPr>
        <p:spPr>
          <a:xfrm>
            <a:off x="311760" y="1152360"/>
            <a:ext cx="8520120" cy="355896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de-DE" sz="18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Move FRA POP to another location</a:t>
            </a:r>
            <a:r>
              <a:rPr b="0" lang="de-DE" sz="18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
</a:t>
            </a:r>
            <a:r>
              <a:rPr b="0" lang="de-DE" sz="18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Move DUS POP to another location</a:t>
            </a:r>
            <a:r>
              <a:rPr b="0" lang="de-DE" sz="18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
</a:t>
            </a:r>
            <a:r>
              <a:rPr b="0" lang="de-DE" sz="18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BCIX sponsored 10G port in BER</a:t>
            </a:r>
            <a:r>
              <a:rPr b="0" lang="de-DE" sz="18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
</a:t>
            </a:r>
            <a:r>
              <a:rPr b="0" lang="de-DE" sz="18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ECIX sponsored 10G ports in FRA, DUS, BER, HAM (used by Freifunk Hamburg)</a:t>
            </a:r>
            <a:r>
              <a:rPr b="0" lang="de-DE" sz="18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
</a:t>
            </a:r>
            <a:r>
              <a:rPr b="0" lang="de-DE" sz="18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ECIX sponsored 1G L2VPN between all Sites</a:t>
            </a:r>
            <a:r>
              <a:rPr b="0" lang="de-DE" sz="18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
</a:t>
            </a:r>
            <a:r>
              <a:rPr b="0" lang="de-DE" sz="18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NLix sponsored 1G ports in FRA, DUS, BER</a:t>
            </a:r>
            <a:r>
              <a:rPr b="0" lang="de-DE" sz="18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
</a:t>
            </a:r>
            <a:r>
              <a:rPr b="0" lang="de-DE" sz="18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Somehow we are on DECIX FRA (10G)</a:t>
            </a:r>
            <a:r>
              <a:rPr b="0" lang="de-DE" sz="18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
</a:t>
            </a:r>
            <a:r>
              <a:rPr b="0" lang="de-DE" sz="18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Community-IX in Berlin emerged (10G)</a:t>
            </a:r>
            <a:r>
              <a:rPr b="0" lang="de-DE" sz="18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
</a:t>
            </a:r>
            <a:r>
              <a:rPr b="0" lang="de-DE" sz="18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Replaced Quagga with BIRD</a:t>
            </a:r>
            <a:r>
              <a:rPr b="0" lang="de-DE" sz="18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
</a:t>
            </a:r>
            <a:r>
              <a:rPr b="0" lang="de-DE" sz="18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Replaced Arch with Debian</a:t>
            </a:r>
            <a:r>
              <a:rPr b="0" lang="de-DE" sz="18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
</a:t>
            </a:r>
            <a:r>
              <a:rPr b="0" lang="de-DE" sz="18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Replaced Debian Kernel with CentOS Kernel</a:t>
            </a:r>
            <a:endParaRPr b="0" lang="de-D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46" dur="indefinite" restart="never" nodeType="tmRoot">
          <p:childTnLst>
            <p:seq>
              <p:cTn id="147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TextShape 1"/>
          <p:cNvSpPr txBox="1"/>
          <p:nvPr/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de-DE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First approach to 10GE (HP NetXen)</a:t>
            </a:r>
            <a:endParaRPr b="0" lang="de-D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2" name="TextShape 2"/>
          <p:cNvSpPr txBox="1"/>
          <p:nvPr/>
        </p:nvSpPr>
        <p:spPr>
          <a:xfrm>
            <a:off x="311760" y="1152360"/>
            <a:ext cx="8520120" cy="341604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endParaRPr b="0" lang="de-D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13" name="Shape 288" descr=""/>
          <p:cNvPicPr/>
          <p:nvPr/>
        </p:nvPicPr>
        <p:blipFill>
          <a:blip r:embed="rId1"/>
          <a:stretch/>
        </p:blipFill>
        <p:spPr>
          <a:xfrm>
            <a:off x="311760" y="1152360"/>
            <a:ext cx="6222600" cy="36698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48" dur="indefinite" restart="never" nodeType="tmRoot">
          <p:childTnLst>
            <p:seq>
              <p:cTn id="149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TextShape 1"/>
          <p:cNvSpPr txBox="1"/>
          <p:nvPr/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de-DE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Mellanox ConnectX on Kernel 4.2</a:t>
            </a:r>
            <a:r>
              <a:rPr b="0" lang="de-DE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
</a:t>
            </a:r>
            <a:endParaRPr b="0" lang="de-D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5" name="TextShape 2"/>
          <p:cNvSpPr txBox="1"/>
          <p:nvPr/>
        </p:nvSpPr>
        <p:spPr>
          <a:xfrm>
            <a:off x="311760" y="1152360"/>
            <a:ext cx="8520120" cy="341604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de-DE" sz="18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for interface in `awk -F: '/eth/ {print $1}' /proc/net/dev`; do</a:t>
            </a:r>
            <a:endParaRPr b="0" lang="de-D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de-DE" sz="18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de-DE" sz="18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/sbin/ethtool -K $interface tx off</a:t>
            </a:r>
            <a:endParaRPr b="0" lang="de-D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de-DE" sz="18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de-DE" sz="18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/sbin/ethtool -K $interface gro off</a:t>
            </a:r>
            <a:endParaRPr b="0" lang="de-D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de-DE" sz="18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de-DE" sz="18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/sbin/ethtool -K $interface gso off</a:t>
            </a:r>
            <a:endParaRPr b="0" lang="de-D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de-DE" sz="18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de-DE" sz="18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/sbin/ethtool -K $interface tso off</a:t>
            </a:r>
            <a:endParaRPr b="0" lang="de-D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de-DE" sz="18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0" lang="de-DE" sz="18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/sbin/ethtool -K $interface sg off</a:t>
            </a:r>
            <a:endParaRPr b="0" lang="de-D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de-DE" sz="18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done;</a:t>
            </a:r>
            <a:endParaRPr b="0" lang="de-D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de-D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de-D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50" dur="indefinite" restart="never" nodeType="tmRoot">
          <p:childTnLst>
            <p:seq>
              <p:cTn id="151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TextShape 1"/>
          <p:cNvSpPr txBox="1"/>
          <p:nvPr/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de-DE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Result</a:t>
            </a:r>
            <a:endParaRPr b="0" lang="de-D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7" name="TextShape 2"/>
          <p:cNvSpPr txBox="1"/>
          <p:nvPr/>
        </p:nvSpPr>
        <p:spPr>
          <a:xfrm>
            <a:off x="311760" y="1152360"/>
            <a:ext cx="8520120" cy="341604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endParaRPr b="0" lang="de-D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18" name="Shape 301" descr=""/>
          <p:cNvPicPr/>
          <p:nvPr/>
        </p:nvPicPr>
        <p:blipFill>
          <a:blip r:embed="rId1"/>
          <a:srcRect l="0" t="0" r="0" b="43651"/>
          <a:stretch/>
        </p:blipFill>
        <p:spPr>
          <a:xfrm>
            <a:off x="311760" y="1017720"/>
            <a:ext cx="8286120" cy="38937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52" dur="indefinite" restart="never" nodeType="tmRoot">
          <p:childTnLst>
            <p:seq>
              <p:cTn id="153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TextShape 1"/>
          <p:cNvSpPr txBox="1"/>
          <p:nvPr/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de-DE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Solution: Downgrade</a:t>
            </a:r>
            <a:endParaRPr b="0" lang="de-D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0" name="TextShape 2"/>
          <p:cNvSpPr txBox="1"/>
          <p:nvPr/>
        </p:nvSpPr>
        <p:spPr>
          <a:xfrm>
            <a:off x="311760" y="1152360"/>
            <a:ext cx="8520120" cy="341604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de-DE" sz="18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takt@bb-a.ix.dus.de.ffrl.de ~ % uname -a</a:t>
            </a:r>
            <a:endParaRPr b="0" lang="de-D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de-DE" sz="18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Linux bb-a.ix.dus.de.ffrl.de 3.10.0-229.14.1.el7.x86_64 #1 SMP Tue Sep 15 15:05:51 UTC 2015 x86_64 GNU/Linux</a:t>
            </a:r>
            <a:endParaRPr b="0" lang="de-D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de-DE" sz="18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takt@bb-a.ix.dus.de.ffrl.de ~ % cat /etc/debian_version </a:t>
            </a:r>
            <a:endParaRPr b="0" lang="de-D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de-DE" sz="18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8.5</a:t>
            </a:r>
            <a:endParaRPr b="0" lang="de-D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de-D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de-D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de-D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54" dur="indefinite" restart="never" nodeType="tmRoot">
          <p:childTnLst>
            <p:seq>
              <p:cTn id="155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TextShape 1"/>
          <p:cNvSpPr txBox="1"/>
          <p:nvPr/>
        </p:nvSpPr>
        <p:spPr>
          <a:xfrm>
            <a:off x="311760" y="1152360"/>
            <a:ext cx="8520120" cy="341604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endParaRPr b="0" lang="de-D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22" name="Shape 313" descr=""/>
          <p:cNvPicPr/>
          <p:nvPr/>
        </p:nvPicPr>
        <p:blipFill>
          <a:blip r:embed="rId1"/>
          <a:stretch/>
        </p:blipFill>
        <p:spPr>
          <a:xfrm>
            <a:off x="1995120" y="605160"/>
            <a:ext cx="4228920" cy="42289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56" dur="indefinite" restart="never" nodeType="tmRoot">
          <p:childTnLst>
            <p:seq>
              <p:cTn id="157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TextShape 1"/>
          <p:cNvSpPr txBox="1"/>
          <p:nvPr/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de-DE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Quagga at work</a:t>
            </a:r>
            <a:endParaRPr b="0" lang="de-D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4" name="TextShape 2"/>
          <p:cNvSpPr txBox="1"/>
          <p:nvPr/>
        </p:nvSpPr>
        <p:spPr>
          <a:xfrm>
            <a:off x="311760" y="1152360"/>
            <a:ext cx="8520120" cy="36781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endParaRPr b="0" lang="de-D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de-D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de-D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de-D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de-D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de-D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de-DE" sz="18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Replaced with BIRD. No pain.</a:t>
            </a:r>
            <a:endParaRPr b="0" lang="de-D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25" name="Shape 320" descr=""/>
          <p:cNvPicPr/>
          <p:nvPr/>
        </p:nvPicPr>
        <p:blipFill>
          <a:blip r:embed="rId1"/>
          <a:stretch/>
        </p:blipFill>
        <p:spPr>
          <a:xfrm>
            <a:off x="311760" y="1242360"/>
            <a:ext cx="5036400" cy="29080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58" dur="indefinite" restart="never" nodeType="tmRoot">
          <p:childTnLst>
            <p:seq>
              <p:cTn id="159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Shape 325" descr=""/>
          <p:cNvPicPr/>
          <p:nvPr/>
        </p:nvPicPr>
        <p:blipFill>
          <a:blip r:embed="rId1"/>
          <a:srcRect l="0" t="0" r="2297" b="10095"/>
          <a:stretch/>
        </p:blipFill>
        <p:spPr>
          <a:xfrm>
            <a:off x="1358640" y="565560"/>
            <a:ext cx="6620400" cy="43513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60" dur="indefinite" restart="never" nodeType="tmRoot">
          <p:childTnLst>
            <p:seq>
              <p:cTn id="161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TextShape 1"/>
          <p:cNvSpPr txBox="1"/>
          <p:nvPr/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de-DE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fra2.fra.de.ffrl.de</a:t>
            </a:r>
            <a:endParaRPr b="0" lang="de-D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8" name="TextShape 2"/>
          <p:cNvSpPr txBox="1"/>
          <p:nvPr/>
        </p:nvSpPr>
        <p:spPr>
          <a:xfrm>
            <a:off x="311760" y="1152360"/>
            <a:ext cx="8520120" cy="341604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endParaRPr b="0" lang="de-D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29" name="Shape 332" descr=""/>
          <p:cNvPicPr/>
          <p:nvPr/>
        </p:nvPicPr>
        <p:blipFill>
          <a:blip r:embed="rId1"/>
          <a:srcRect l="0" t="0" r="0" b="37320"/>
          <a:stretch/>
        </p:blipFill>
        <p:spPr>
          <a:xfrm>
            <a:off x="311760" y="1152360"/>
            <a:ext cx="7594200" cy="35701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62" dur="indefinite" restart="never" nodeType="tmRoot">
          <p:childTnLst>
            <p:seq>
              <p:cTn id="163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TextShape 1"/>
          <p:cNvSpPr txBox="1"/>
          <p:nvPr/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de-DE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pberndro</a:t>
            </a:r>
            <a:endParaRPr b="0" lang="de-D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1" name="TextShape 2"/>
          <p:cNvSpPr txBox="1"/>
          <p:nvPr/>
        </p:nvSpPr>
        <p:spPr>
          <a:xfrm>
            <a:off x="311760" y="1332360"/>
            <a:ext cx="8706960" cy="341604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 marL="457200" indent="-228240">
              <a:lnSpc>
                <a:spcPct val="115000"/>
              </a:lnSpc>
              <a:buClr>
                <a:srgbClr val="000000"/>
              </a:buClr>
              <a:buFont typeface="Arial"/>
              <a:buChar char="➔"/>
            </a:pPr>
            <a:r>
              <a:rPr b="0" lang="de-DE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Philip Berndroth - </a:t>
            </a:r>
            <a:r>
              <a:rPr b="0" lang="de-DE" sz="1800" spc="-1" strike="noStrike" u="sng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hlinkClick r:id="rId1"/>
              </a:rPr>
              <a:t>philip@freifunk-rheinland.net</a:t>
            </a:r>
            <a:r>
              <a:rPr b="0" lang="de-DE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
</a:t>
            </a:r>
            <a:r>
              <a:rPr b="0" lang="de-DE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b="0" lang="de-D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228240">
              <a:lnSpc>
                <a:spcPct val="115000"/>
              </a:lnSpc>
              <a:buClr>
                <a:srgbClr val="000000"/>
              </a:buClr>
              <a:buFont typeface="Arial"/>
              <a:buChar char="➔"/>
            </a:pPr>
            <a:r>
              <a:rPr b="0" lang="de-DE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Member of the board Freifunk Rheinland e.V.</a:t>
            </a:r>
            <a:endParaRPr b="0" lang="de-D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228240">
              <a:lnSpc>
                <a:spcPct val="115000"/>
              </a:lnSpc>
              <a:buClr>
                <a:srgbClr val="000000"/>
              </a:buClr>
              <a:buFont typeface="Arial"/>
              <a:buChar char="➔"/>
            </a:pPr>
            <a:r>
              <a:rPr b="0" lang="de-DE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Run my own company with software and datacenter stuff </a:t>
            </a:r>
            <a:endParaRPr b="0" lang="de-D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228240">
              <a:lnSpc>
                <a:spcPct val="115000"/>
              </a:lnSpc>
              <a:buClr>
                <a:srgbClr val="000000"/>
              </a:buClr>
              <a:buFont typeface="Arial"/>
              <a:buChar char="➔"/>
            </a:pPr>
            <a:r>
              <a:rPr b="0" lang="de-DE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Hungarian Gulash fan</a:t>
            </a:r>
            <a:r>
              <a:rPr b="0" lang="de-DE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
</a:t>
            </a:r>
            <a:r>
              <a:rPr b="0" lang="de-DE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b="0" lang="de-D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228240">
              <a:lnSpc>
                <a:spcPct val="115000"/>
              </a:lnSpc>
              <a:buClr>
                <a:srgbClr val="000000"/>
              </a:buClr>
              <a:buFont typeface="Arial"/>
              <a:buChar char="➔"/>
            </a:pPr>
            <a:r>
              <a:rPr b="0" lang="de-DE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Twitter: @pberndro - Facebook: facebook.com/philip.berndroth</a:t>
            </a:r>
            <a:endParaRPr b="0" lang="de-D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de-D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TextShape 1"/>
          <p:cNvSpPr txBox="1"/>
          <p:nvPr/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de-DE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ix.dus.de.ffrl.de (and some more)</a:t>
            </a:r>
            <a:endParaRPr b="0" lang="de-D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1" name="TextShape 2"/>
          <p:cNvSpPr txBox="1"/>
          <p:nvPr/>
        </p:nvSpPr>
        <p:spPr>
          <a:xfrm>
            <a:off x="311760" y="1152360"/>
            <a:ext cx="8520120" cy="341604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endParaRPr b="0" lang="de-D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32" name="Shape 339" descr=""/>
          <p:cNvPicPr/>
          <p:nvPr/>
        </p:nvPicPr>
        <p:blipFill>
          <a:blip r:embed="rId1"/>
          <a:srcRect l="10123" t="7398" r="13965" b="8418"/>
          <a:stretch/>
        </p:blipFill>
        <p:spPr>
          <a:xfrm>
            <a:off x="1077120" y="1152360"/>
            <a:ext cx="2523960" cy="3735360"/>
          </a:xfrm>
          <a:prstGeom prst="rect">
            <a:avLst/>
          </a:prstGeom>
          <a:ln>
            <a:noFill/>
          </a:ln>
        </p:spPr>
      </p:pic>
      <p:pic>
        <p:nvPicPr>
          <p:cNvPr id="233" name="Shape 340" descr=""/>
          <p:cNvPicPr/>
          <p:nvPr/>
        </p:nvPicPr>
        <p:blipFill>
          <a:blip r:embed="rId2"/>
          <a:srcRect l="21434" t="2077" r="10304" b="10927"/>
          <a:stretch/>
        </p:blipFill>
        <p:spPr>
          <a:xfrm>
            <a:off x="4410360" y="961920"/>
            <a:ext cx="2339640" cy="39794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64" dur="indefinite" restart="never" nodeType="tmRoot">
          <p:childTnLst>
            <p:seq>
              <p:cTn id="165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TextShape 1"/>
          <p:cNvSpPr txBox="1"/>
          <p:nvPr/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de-DE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Todo since Q3/2016</a:t>
            </a:r>
            <a:endParaRPr b="0" lang="de-D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5" name="TextShape 2"/>
          <p:cNvSpPr txBox="1"/>
          <p:nvPr/>
        </p:nvSpPr>
        <p:spPr>
          <a:xfrm>
            <a:off x="311760" y="1152360"/>
            <a:ext cx="8520120" cy="341604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endParaRPr b="0" lang="de-D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36" name="Shape 347" descr=""/>
          <p:cNvPicPr/>
          <p:nvPr/>
        </p:nvPicPr>
        <p:blipFill>
          <a:blip r:embed="rId1"/>
          <a:stretch/>
        </p:blipFill>
        <p:spPr>
          <a:xfrm>
            <a:off x="311760" y="1152360"/>
            <a:ext cx="5198040" cy="34671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66" dur="indefinite" restart="never" nodeType="tmRoot">
          <p:childTnLst>
            <p:seq>
              <p:cTn id="167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TextShape 1"/>
          <p:cNvSpPr txBox="1"/>
          <p:nvPr/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de-DE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Traffic Level</a:t>
            </a:r>
            <a:endParaRPr b="0" lang="de-D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38" name="Shape 353" descr=""/>
          <p:cNvPicPr/>
          <p:nvPr/>
        </p:nvPicPr>
        <p:blipFill>
          <a:blip r:embed="rId1"/>
          <a:srcRect l="0" t="2109" r="0" b="2109"/>
          <a:stretch/>
        </p:blipFill>
        <p:spPr>
          <a:xfrm>
            <a:off x="0" y="1245960"/>
            <a:ext cx="9143640" cy="3260520"/>
          </a:xfrm>
          <a:prstGeom prst="rect">
            <a:avLst/>
          </a:prstGeom>
          <a:ln>
            <a:noFill/>
          </a:ln>
        </p:spPr>
      </p:pic>
      <p:sp>
        <p:nvSpPr>
          <p:cNvPr id="239" name="CustomShape 2"/>
          <p:cNvSpPr/>
          <p:nvPr/>
        </p:nvSpPr>
        <p:spPr>
          <a:xfrm>
            <a:off x="0" y="4546800"/>
            <a:ext cx="9143640" cy="324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 algn="ctr">
              <a:lnSpc>
                <a:spcPct val="100000"/>
              </a:lnSpc>
            </a:pPr>
            <a:r>
              <a:rPr b="0" lang="de-DE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06.05.2017</a:t>
            </a:r>
            <a:endParaRPr b="0" lang="de-D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68" dur="indefinite" restart="never" nodeType="tmRoot">
          <p:childTnLst>
            <p:seq>
              <p:cTn id="169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TextShape 1"/>
          <p:cNvSpPr txBox="1"/>
          <p:nvPr/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de-DE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Many thanks to Sponsors and Supporters!</a:t>
            </a:r>
            <a:endParaRPr b="0" lang="de-D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41" name="Shape 360" descr=""/>
          <p:cNvPicPr/>
          <p:nvPr/>
        </p:nvPicPr>
        <p:blipFill>
          <a:blip r:embed="rId1"/>
          <a:stretch/>
        </p:blipFill>
        <p:spPr>
          <a:xfrm>
            <a:off x="362880" y="1075680"/>
            <a:ext cx="1446480" cy="1692000"/>
          </a:xfrm>
          <a:prstGeom prst="rect">
            <a:avLst/>
          </a:prstGeom>
          <a:ln>
            <a:noFill/>
          </a:ln>
        </p:spPr>
      </p:pic>
      <p:pic>
        <p:nvPicPr>
          <p:cNvPr id="242" name="Shape 361" descr=""/>
          <p:cNvPicPr/>
          <p:nvPr/>
        </p:nvPicPr>
        <p:blipFill>
          <a:blip r:embed="rId2"/>
          <a:stretch/>
        </p:blipFill>
        <p:spPr>
          <a:xfrm>
            <a:off x="2433600" y="1277640"/>
            <a:ext cx="1523520" cy="580680"/>
          </a:xfrm>
          <a:prstGeom prst="rect">
            <a:avLst/>
          </a:prstGeom>
          <a:ln>
            <a:noFill/>
          </a:ln>
        </p:spPr>
      </p:pic>
      <p:pic>
        <p:nvPicPr>
          <p:cNvPr id="243" name="Shape 362" descr=""/>
          <p:cNvPicPr/>
          <p:nvPr/>
        </p:nvPicPr>
        <p:blipFill>
          <a:blip r:embed="rId3"/>
          <a:stretch/>
        </p:blipFill>
        <p:spPr>
          <a:xfrm>
            <a:off x="6445440" y="1152360"/>
            <a:ext cx="1904760" cy="990360"/>
          </a:xfrm>
          <a:prstGeom prst="rect">
            <a:avLst/>
          </a:prstGeom>
          <a:ln>
            <a:noFill/>
          </a:ln>
        </p:spPr>
      </p:pic>
      <p:pic>
        <p:nvPicPr>
          <p:cNvPr id="244" name="Shape 363" descr=""/>
          <p:cNvPicPr/>
          <p:nvPr/>
        </p:nvPicPr>
        <p:blipFill>
          <a:blip r:embed="rId4"/>
          <a:stretch/>
        </p:blipFill>
        <p:spPr>
          <a:xfrm>
            <a:off x="2103840" y="2187000"/>
            <a:ext cx="2331720" cy="580680"/>
          </a:xfrm>
          <a:prstGeom prst="rect">
            <a:avLst/>
          </a:prstGeom>
          <a:ln>
            <a:noFill/>
          </a:ln>
        </p:spPr>
      </p:pic>
      <p:pic>
        <p:nvPicPr>
          <p:cNvPr id="245" name="Shape 364" descr=""/>
          <p:cNvPicPr/>
          <p:nvPr/>
        </p:nvPicPr>
        <p:blipFill>
          <a:blip r:embed="rId5"/>
          <a:stretch/>
        </p:blipFill>
        <p:spPr>
          <a:xfrm>
            <a:off x="5511960" y="3958200"/>
            <a:ext cx="2838240" cy="704520"/>
          </a:xfrm>
          <a:prstGeom prst="rect">
            <a:avLst/>
          </a:prstGeom>
          <a:ln>
            <a:noFill/>
          </a:ln>
        </p:spPr>
      </p:pic>
      <p:pic>
        <p:nvPicPr>
          <p:cNvPr id="246" name="Shape 365" descr=""/>
          <p:cNvPicPr/>
          <p:nvPr/>
        </p:nvPicPr>
        <p:blipFill>
          <a:blip r:embed="rId6"/>
          <a:stretch/>
        </p:blipFill>
        <p:spPr>
          <a:xfrm>
            <a:off x="3350160" y="2503080"/>
            <a:ext cx="2691000" cy="1793880"/>
          </a:xfrm>
          <a:prstGeom prst="rect">
            <a:avLst/>
          </a:prstGeom>
          <a:ln>
            <a:noFill/>
          </a:ln>
        </p:spPr>
      </p:pic>
      <p:pic>
        <p:nvPicPr>
          <p:cNvPr id="247" name="Shape 366" descr=""/>
          <p:cNvPicPr/>
          <p:nvPr/>
        </p:nvPicPr>
        <p:blipFill>
          <a:blip r:embed="rId7"/>
          <a:stretch/>
        </p:blipFill>
        <p:spPr>
          <a:xfrm>
            <a:off x="4726800" y="1187280"/>
            <a:ext cx="1314000" cy="761760"/>
          </a:xfrm>
          <a:prstGeom prst="rect">
            <a:avLst/>
          </a:prstGeom>
          <a:ln>
            <a:noFill/>
          </a:ln>
        </p:spPr>
      </p:pic>
      <p:pic>
        <p:nvPicPr>
          <p:cNvPr id="248" name="Shape 367" descr=""/>
          <p:cNvPicPr/>
          <p:nvPr/>
        </p:nvPicPr>
        <p:blipFill>
          <a:blip r:embed="rId8"/>
          <a:stretch/>
        </p:blipFill>
        <p:spPr>
          <a:xfrm>
            <a:off x="6428520" y="2277720"/>
            <a:ext cx="1628280" cy="1194480"/>
          </a:xfrm>
          <a:prstGeom prst="rect">
            <a:avLst/>
          </a:prstGeom>
          <a:ln>
            <a:noFill/>
          </a:ln>
        </p:spPr>
      </p:pic>
      <p:pic>
        <p:nvPicPr>
          <p:cNvPr id="249" name="Shape 369" descr=""/>
          <p:cNvPicPr/>
          <p:nvPr/>
        </p:nvPicPr>
        <p:blipFill>
          <a:blip r:embed="rId9"/>
          <a:stretch/>
        </p:blipFill>
        <p:spPr>
          <a:xfrm>
            <a:off x="4803120" y="2369520"/>
            <a:ext cx="1161720" cy="437760"/>
          </a:xfrm>
          <a:prstGeom prst="rect">
            <a:avLst/>
          </a:prstGeom>
          <a:ln>
            <a:noFill/>
          </a:ln>
        </p:spPr>
      </p:pic>
      <p:pic>
        <p:nvPicPr>
          <p:cNvPr id="250" name="Shape 370" descr=""/>
          <p:cNvPicPr/>
          <p:nvPr/>
        </p:nvPicPr>
        <p:blipFill>
          <a:blip r:embed="rId10"/>
          <a:stretch/>
        </p:blipFill>
        <p:spPr>
          <a:xfrm>
            <a:off x="1920240" y="3960000"/>
            <a:ext cx="3047760" cy="761760"/>
          </a:xfrm>
          <a:prstGeom prst="rect">
            <a:avLst/>
          </a:prstGeom>
          <a:ln>
            <a:noFill/>
          </a:ln>
        </p:spPr>
      </p:pic>
      <p:pic>
        <p:nvPicPr>
          <p:cNvPr id="251" name="Shape 371" descr=""/>
          <p:cNvPicPr/>
          <p:nvPr/>
        </p:nvPicPr>
        <p:blipFill>
          <a:blip r:embed="rId11"/>
          <a:stretch/>
        </p:blipFill>
        <p:spPr>
          <a:xfrm>
            <a:off x="1659240" y="2946600"/>
            <a:ext cx="1446480" cy="811440"/>
          </a:xfrm>
          <a:prstGeom prst="rect">
            <a:avLst/>
          </a:prstGeom>
          <a:ln>
            <a:noFill/>
          </a:ln>
        </p:spPr>
      </p:pic>
      <p:pic>
        <p:nvPicPr>
          <p:cNvPr id="252" name="" descr=""/>
          <p:cNvPicPr/>
          <p:nvPr/>
        </p:nvPicPr>
        <p:blipFill>
          <a:blip r:embed="rId12"/>
          <a:stretch/>
        </p:blipFill>
        <p:spPr>
          <a:xfrm>
            <a:off x="144000" y="3384000"/>
            <a:ext cx="1351080" cy="13510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70" dur="indefinite" restart="never" nodeType="tmRoot">
          <p:childTnLst>
            <p:seq>
              <p:cTn id="171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TextShape 1"/>
          <p:cNvSpPr txBox="1"/>
          <p:nvPr/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de-DE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Max</a:t>
            </a:r>
            <a:endParaRPr b="0" lang="de-D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3" name="TextShape 2"/>
          <p:cNvSpPr txBox="1"/>
          <p:nvPr/>
        </p:nvSpPr>
        <p:spPr>
          <a:xfrm>
            <a:off x="311760" y="1332360"/>
            <a:ext cx="7174800" cy="341604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 marL="457200" indent="-228240">
              <a:lnSpc>
                <a:spcPct val="115000"/>
              </a:lnSpc>
              <a:buClr>
                <a:srgbClr val="000000"/>
              </a:buClr>
              <a:buFont typeface="Arial"/>
              <a:buChar char="➔"/>
            </a:pPr>
            <a:r>
              <a:rPr b="0" lang="de-DE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Maximilian Wilhelm - max@rfc7511.org</a:t>
            </a:r>
            <a:r>
              <a:rPr b="0" lang="de-DE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
</a:t>
            </a:r>
            <a:r>
              <a:rPr b="0" lang="de-DE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b="0" lang="de-D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228240">
              <a:lnSpc>
                <a:spcPct val="115000"/>
              </a:lnSpc>
              <a:buClr>
                <a:srgbClr val="000000"/>
              </a:buClr>
              <a:buFont typeface="Arial"/>
              <a:buChar char="➔"/>
            </a:pPr>
            <a:r>
              <a:rPr b="0" lang="de-DE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Senior Infrastructure Architect @ University of Paderborn</a:t>
            </a:r>
            <a:endParaRPr b="0" lang="de-D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228240">
              <a:lnSpc>
                <a:spcPct val="115000"/>
              </a:lnSpc>
              <a:buClr>
                <a:srgbClr val="000000"/>
              </a:buClr>
              <a:buFont typeface="Arial"/>
              <a:buChar char="➔"/>
            </a:pPr>
            <a:r>
              <a:rPr b="0" lang="de-DE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SIA + Member of the board @ Freifunk Hochstift e.V.</a:t>
            </a:r>
            <a:endParaRPr b="0" lang="de-D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228240">
              <a:lnSpc>
                <a:spcPct val="115000"/>
              </a:lnSpc>
              <a:buClr>
                <a:srgbClr val="000000"/>
              </a:buClr>
              <a:buFont typeface="Arial"/>
              <a:buChar char="➔"/>
            </a:pPr>
            <a:r>
              <a:rPr b="0" lang="de-DE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Open Source Hacker</a:t>
            </a:r>
            <a:endParaRPr b="0" lang="de-D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228240">
              <a:lnSpc>
                <a:spcPct val="115000"/>
              </a:lnSpc>
              <a:buClr>
                <a:srgbClr val="000000"/>
              </a:buClr>
              <a:buFont typeface="Arial"/>
              <a:buChar char="➔"/>
            </a:pPr>
            <a:r>
              <a:rPr b="0" lang="de-DE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Fan of fine Whisky and Tiramisu</a:t>
            </a:r>
            <a:r>
              <a:rPr b="0" lang="de-DE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
</a:t>
            </a:r>
            <a:r>
              <a:rPr b="0" lang="de-DE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b="0" lang="de-D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228240">
              <a:lnSpc>
                <a:spcPct val="115000"/>
              </a:lnSpc>
              <a:buClr>
                <a:srgbClr val="000000"/>
              </a:buClr>
              <a:buFont typeface="Arial"/>
              <a:buChar char="➔"/>
            </a:pPr>
            <a:r>
              <a:rPr b="0" lang="de-DE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Twitter: @BarbarossaTM - Facebook: facebook.com/Maxemann</a:t>
            </a:r>
            <a:endParaRPr b="0" lang="de-D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TextShape 1"/>
          <p:cNvSpPr txBox="1"/>
          <p:nvPr/>
        </p:nvSpPr>
        <p:spPr>
          <a:xfrm>
            <a:off x="311760" y="645120"/>
            <a:ext cx="8520120" cy="5724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de-DE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What is Freifunk and what does the FFRL?</a:t>
            </a:r>
            <a:endParaRPr b="0" lang="de-D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5" name="TextShape 2"/>
          <p:cNvSpPr txBox="1"/>
          <p:nvPr/>
        </p:nvSpPr>
        <p:spPr>
          <a:xfrm>
            <a:off x="183240" y="1341000"/>
            <a:ext cx="8520120" cy="5083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 marL="457200" indent="-228240">
              <a:lnSpc>
                <a:spcPct val="115000"/>
              </a:lnSpc>
            </a:pPr>
            <a:r>
              <a:rPr b="0" lang="de-DE" sz="18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Helvetica Neue"/>
                <a:ea typeface="Helvetica Neue"/>
              </a:rPr>
              <a:t>Research in free wifi and mesh networks </a:t>
            </a:r>
            <a:endParaRPr b="0" lang="de-D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de-D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6" name="TextShape 3"/>
          <p:cNvSpPr txBox="1"/>
          <p:nvPr/>
        </p:nvSpPr>
        <p:spPr>
          <a:xfrm>
            <a:off x="183240" y="1955880"/>
            <a:ext cx="8777160" cy="5083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 marL="457200" indent="-228240">
              <a:lnSpc>
                <a:spcPct val="115000"/>
              </a:lnSpc>
            </a:pPr>
            <a:r>
              <a:rPr b="0" lang="de-DE" sz="18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Helvetica Neue"/>
                <a:ea typeface="Helvetica Neue"/>
              </a:rPr>
              <a:t>Empower people to build free and open infrastructures</a:t>
            </a:r>
            <a:endParaRPr b="0" lang="de-D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de-D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7" name="TextShape 4"/>
          <p:cNvSpPr txBox="1"/>
          <p:nvPr/>
        </p:nvSpPr>
        <p:spPr>
          <a:xfrm>
            <a:off x="183240" y="2516760"/>
            <a:ext cx="8777160" cy="5083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 marL="457200" indent="-228240">
              <a:lnSpc>
                <a:spcPct val="115000"/>
              </a:lnSpc>
            </a:pPr>
            <a:r>
              <a:rPr b="0" lang="de-DE" sz="18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Helvetica Neue"/>
                <a:ea typeface="Helvetica Neue"/>
              </a:rPr>
              <a:t>Organization of regional, national and international meetings and conferences</a:t>
            </a:r>
            <a:endParaRPr b="0" lang="de-D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de-D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8" name="TextShape 5"/>
          <p:cNvSpPr txBox="1"/>
          <p:nvPr/>
        </p:nvSpPr>
        <p:spPr>
          <a:xfrm>
            <a:off x="183240" y="3994200"/>
            <a:ext cx="8777160" cy="5083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 marL="457200" indent="-228240">
              <a:lnSpc>
                <a:spcPct val="115000"/>
              </a:lnSpc>
            </a:pPr>
            <a:r>
              <a:rPr b="0" lang="de-DE" sz="18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Helvetica Neue"/>
                <a:ea typeface="Helvetica Neue"/>
              </a:rPr>
              <a:t> </a:t>
            </a:r>
            <a:r>
              <a:rPr b="1" lang="de-DE" sz="18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Helvetica Neue"/>
                <a:ea typeface="Helvetica Neue"/>
              </a:rPr>
              <a:t>Access to the internet for socially disadvantaged people</a:t>
            </a:r>
            <a:endParaRPr b="0" lang="de-D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de-D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9" name="TextShape 6"/>
          <p:cNvSpPr txBox="1"/>
          <p:nvPr/>
        </p:nvSpPr>
        <p:spPr>
          <a:xfrm>
            <a:off x="183240" y="3143520"/>
            <a:ext cx="8777160" cy="5083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 marL="457200" indent="-228240">
              <a:lnSpc>
                <a:spcPct val="115000"/>
              </a:lnSpc>
            </a:pPr>
            <a:r>
              <a:rPr b="0" lang="de-DE" sz="18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Helvetica Neue"/>
                <a:ea typeface="Helvetica Neue"/>
              </a:rPr>
              <a:t>provide IP transit for most Freifunk communities in Germany</a:t>
            </a:r>
            <a:endParaRPr b="0" lang="de-D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de-D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9" dur="indefinite" restart="never" nodeType="tmRoot">
          <p:childTnLst>
            <p:seq>
              <p:cTn id="10" dur="indefinite" nodeType="mainSeq">
                <p:childTnLst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5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0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5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0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5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TextShape 1"/>
          <p:cNvSpPr txBox="1"/>
          <p:nvPr/>
        </p:nvSpPr>
        <p:spPr>
          <a:xfrm>
            <a:off x="311760" y="645120"/>
            <a:ext cx="8520120" cy="5724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de-DE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Bring the Internet to _all_ people</a:t>
            </a:r>
            <a:endParaRPr b="0" lang="de-D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1" name="CustomShape 2"/>
          <p:cNvSpPr/>
          <p:nvPr/>
        </p:nvSpPr>
        <p:spPr>
          <a:xfrm>
            <a:off x="1768320" y="1907280"/>
            <a:ext cx="5607000" cy="2504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 algn="ctr">
              <a:lnSpc>
                <a:spcPct val="100000"/>
              </a:lnSpc>
            </a:pPr>
            <a:r>
              <a:rPr b="0" lang="de-DE" sz="3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Helvetica Neue"/>
                <a:ea typeface="Helvetica Neue"/>
              </a:rPr>
              <a:t>A United Nations report said:</a:t>
            </a:r>
            <a:r>
              <a:rPr b="1" i="1" lang="de-DE" sz="3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Helvetica Neue"/>
                <a:ea typeface="Helvetica Neue"/>
              </a:rPr>
              <a:t> disconnecting people from the internet is a human rights violation and against international law.</a:t>
            </a:r>
            <a:endParaRPr b="0" lang="de-D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72" name="Shape 183" descr=""/>
          <p:cNvPicPr/>
          <p:nvPr/>
        </p:nvPicPr>
        <p:blipFill>
          <a:blip r:embed="rId1"/>
          <a:srcRect l="0" t="13147" r="0" b="8305"/>
          <a:stretch/>
        </p:blipFill>
        <p:spPr>
          <a:xfrm>
            <a:off x="1550520" y="1484280"/>
            <a:ext cx="6042240" cy="33508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6" dur="indefinite" restart="never" nodeType="tmRoot">
          <p:childTnLst>
            <p:seq>
              <p:cTn id="37" dur="indefinite" nodeType="mainSeq">
                <p:childTnLst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42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TextShape 1"/>
          <p:cNvSpPr txBox="1"/>
          <p:nvPr/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de-DE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Free wifi for refugees</a:t>
            </a:r>
            <a:endParaRPr b="0" lang="de-D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4" name="TextShape 2"/>
          <p:cNvSpPr txBox="1"/>
          <p:nvPr/>
        </p:nvSpPr>
        <p:spPr>
          <a:xfrm>
            <a:off x="183240" y="2175840"/>
            <a:ext cx="8520120" cy="5083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 marL="457200" indent="-228240">
              <a:lnSpc>
                <a:spcPct val="115000"/>
              </a:lnSpc>
            </a:pPr>
            <a:r>
              <a:rPr b="0" lang="de-DE" sz="18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Helvetica Neue"/>
                <a:ea typeface="Helvetica Neue"/>
              </a:rPr>
              <a:t>Communication with family and friends</a:t>
            </a:r>
            <a:endParaRPr b="0" lang="de-D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de-D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5" name="TextShape 3"/>
          <p:cNvSpPr txBox="1"/>
          <p:nvPr/>
        </p:nvSpPr>
        <p:spPr>
          <a:xfrm>
            <a:off x="183240" y="2865960"/>
            <a:ext cx="8520120" cy="5083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 marL="457200" indent="-228240">
              <a:lnSpc>
                <a:spcPct val="115000"/>
              </a:lnSpc>
            </a:pPr>
            <a:r>
              <a:rPr b="0" lang="de-DE" sz="18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Helvetica Neue"/>
                <a:ea typeface="Helvetica Neue"/>
              </a:rPr>
              <a:t>Access to education and information in a foreign country</a:t>
            </a:r>
            <a:endParaRPr b="0" lang="de-D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de-D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6" name="TextShape 4"/>
          <p:cNvSpPr txBox="1"/>
          <p:nvPr/>
        </p:nvSpPr>
        <p:spPr>
          <a:xfrm>
            <a:off x="183240" y="3551760"/>
            <a:ext cx="8520120" cy="5083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 marL="457200" indent="-228240">
              <a:lnSpc>
                <a:spcPct val="115000"/>
              </a:lnSpc>
            </a:pPr>
            <a:r>
              <a:rPr b="0" lang="de-DE" sz="18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Helvetica Neue"/>
                <a:ea typeface="Helvetica Neue"/>
              </a:rPr>
              <a:t>Use your money for food and family and not for prepaid internet dealers</a:t>
            </a:r>
            <a:endParaRPr b="0" lang="de-D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de-D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7" name="TextShape 5"/>
          <p:cNvSpPr txBox="1"/>
          <p:nvPr/>
        </p:nvSpPr>
        <p:spPr>
          <a:xfrm>
            <a:off x="183240" y="4258800"/>
            <a:ext cx="8520120" cy="5083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 marL="457200" indent="-228240">
              <a:lnSpc>
                <a:spcPct val="115000"/>
              </a:lnSpc>
            </a:pPr>
            <a:r>
              <a:rPr b="0" lang="de-DE" sz="18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Helvetica Neue"/>
                <a:ea typeface="Helvetica Neue"/>
              </a:rPr>
              <a:t>There is no dsl/fiber in a refugee camp</a:t>
            </a:r>
            <a:endParaRPr b="0" lang="de-D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de-D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8" name="TextShape 6"/>
          <p:cNvSpPr txBox="1"/>
          <p:nvPr/>
        </p:nvSpPr>
        <p:spPr>
          <a:xfrm>
            <a:off x="183240" y="1385280"/>
            <a:ext cx="8520120" cy="5083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 marL="457200" indent="-228240">
              <a:lnSpc>
                <a:spcPct val="115000"/>
              </a:lnSpc>
            </a:pPr>
            <a:r>
              <a:rPr b="0" lang="de-DE" sz="18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Helvetica Neue"/>
                <a:ea typeface="Helvetica Neue"/>
              </a:rPr>
              <a:t>a government task but the Freifunk community fixed it</a:t>
            </a:r>
            <a:endParaRPr b="0" lang="de-D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de-D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43" dur="indefinite" restart="never" nodeType="tmRoot">
          <p:childTnLst>
            <p:seq>
              <p:cTn id="44" dur="indefinite" nodeType="mainSeq">
                <p:childTnLst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49"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54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59"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64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69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TextShape 1"/>
          <p:cNvSpPr txBox="1"/>
          <p:nvPr/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de-DE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Build internet into the wild is hard...</a:t>
            </a:r>
            <a:endParaRPr b="0" lang="de-D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0" name="TextShape 2"/>
          <p:cNvSpPr txBox="1"/>
          <p:nvPr/>
        </p:nvSpPr>
        <p:spPr>
          <a:xfrm>
            <a:off x="438480" y="3605400"/>
            <a:ext cx="8266680" cy="5083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 marL="457200" indent="-228240">
              <a:lnSpc>
                <a:spcPct val="115000"/>
              </a:lnSpc>
            </a:pPr>
            <a:r>
              <a:rPr b="0" lang="de-DE" sz="18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Helvetica Neue"/>
                <a:ea typeface="Helvetica Neue"/>
              </a:rPr>
              <a:t>Freifunk communities accepted the challenge </a:t>
            </a:r>
            <a:endParaRPr b="0" lang="de-D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de-D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1" name="TextShape 3"/>
          <p:cNvSpPr txBox="1"/>
          <p:nvPr/>
        </p:nvSpPr>
        <p:spPr>
          <a:xfrm>
            <a:off x="410400" y="4190400"/>
            <a:ext cx="8520120" cy="5083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 marL="457200" indent="-228240">
              <a:lnSpc>
                <a:spcPct val="115000"/>
              </a:lnSpc>
            </a:pPr>
            <a:r>
              <a:rPr b="0" lang="de-DE" sz="18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Helvetica Neue"/>
                <a:ea typeface="Helvetica Neue"/>
              </a:rPr>
              <a:t>Build free internet for many thousands of people in Germany</a:t>
            </a:r>
            <a:endParaRPr b="0" lang="de-D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de-D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2" name="TextShape 4"/>
          <p:cNvSpPr txBox="1"/>
          <p:nvPr/>
        </p:nvSpPr>
        <p:spPr>
          <a:xfrm>
            <a:off x="410400" y="1349640"/>
            <a:ext cx="8520120" cy="5083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 marL="457200" indent="-228240">
              <a:lnSpc>
                <a:spcPct val="115000"/>
              </a:lnSpc>
            </a:pPr>
            <a:r>
              <a:rPr b="0" lang="de-DE" sz="18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Helvetica Neue"/>
                <a:ea typeface="Helvetica Neue"/>
              </a:rPr>
              <a:t>There is no business model -&gt; we need donations</a:t>
            </a:r>
            <a:endParaRPr b="0" lang="de-D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3" name="TextShape 5"/>
          <p:cNvSpPr txBox="1"/>
          <p:nvPr/>
        </p:nvSpPr>
        <p:spPr>
          <a:xfrm>
            <a:off x="438480" y="1907640"/>
            <a:ext cx="8308080" cy="5083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 marL="457200" indent="-228240">
              <a:lnSpc>
                <a:spcPct val="115000"/>
              </a:lnSpc>
            </a:pPr>
            <a:r>
              <a:rPr b="0" lang="de-DE" sz="18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Helvetica Neue"/>
                <a:ea typeface="Helvetica Neue"/>
              </a:rPr>
              <a:t>Bring volunteers and professionals together</a:t>
            </a:r>
            <a:endParaRPr b="0" lang="de-D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4" name="TextShape 6"/>
          <p:cNvSpPr txBox="1"/>
          <p:nvPr/>
        </p:nvSpPr>
        <p:spPr>
          <a:xfrm>
            <a:off x="438480" y="2530440"/>
            <a:ext cx="8308080" cy="5083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 marL="457200" indent="-228240">
              <a:lnSpc>
                <a:spcPct val="115000"/>
              </a:lnSpc>
            </a:pPr>
            <a:r>
              <a:rPr b="0" lang="de-DE" sz="18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Helvetica Neue"/>
                <a:ea typeface="Helvetica Neue"/>
              </a:rPr>
              <a:t>many technical challenges to build wifi with mesh networks for the mass</a:t>
            </a:r>
            <a:endParaRPr b="0" lang="de-D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70" dur="indefinite" restart="never" nodeType="tmRoot">
          <p:childTnLst>
            <p:seq>
              <p:cTn id="71" dur="indefinite" nodeType="mainSeq">
                <p:childTnLst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76"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81"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86"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91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96"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timing>
    <p:tnLst>
      <p:par>
        <p:cTn id="97" dur="indefinite" restart="never" nodeType="tmRoot">
          <p:childTnLst>
            <p:seq>
              <p:cTn id="9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</TotalTime>
  <Application>LibreOffice/5.2.2.2$Linux_X86_64 LibreOffice_project/20m0$Build-2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dc:description/>
  <dc:language>de-DE</dc:language>
  <cp:lastModifiedBy/>
  <dcterms:modified xsi:type="dcterms:W3CDTF">2017-05-09T02:23:44Z</dcterms:modified>
  <cp:revision>1</cp:revision>
  <dc:subject/>
  <dc:title/>
</cp:coreProperties>
</file>