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Well… Hi!</a:t>
            </a:r>
          </a:p>
          <a:p>
            <a:pPr lvl="0">
              <a:spcBef>
                <a:spcPts val="0"/>
              </a:spcBef>
              <a:buNone/>
            </a:pPr>
            <a:r>
              <a:t/>
            </a:r>
            <a:endParaRPr/>
          </a:p>
          <a:p>
            <a:pPr lvl="0">
              <a:spcBef>
                <a:spcPts val="0"/>
              </a:spcBef>
              <a:buNone/>
            </a:pPr>
            <a:r>
              <a:rPr lang="en"/>
              <a:t>I’m Constanze and today I will.. basically talk about the first results of my master thesis.</a:t>
            </a:r>
          </a:p>
          <a:p>
            <a:pPr lvl="0" rtl="0">
              <a:spcBef>
                <a:spcPts val="0"/>
              </a:spcBef>
              <a:buNone/>
            </a:pPr>
            <a:r>
              <a:t/>
            </a:r>
            <a:endParaRPr/>
          </a:p>
          <a:p>
            <a:pPr lvl="0" rtl="0">
              <a:spcBef>
                <a:spcPts val="0"/>
              </a:spcBef>
              <a:buNone/>
            </a:pPr>
            <a:r>
              <a:rPr lang="en"/>
              <a:t>For starters… Just last week there was a conference on national cyber security in Germany that brought up some interesting numbers… According to the Federal Criminal Police Office, one out of three German companies is at the recieving end of cyber crimes and the damage caused to the economy is estimated at 50 billion Euro per year and it’s only supposed to get worse in the future.</a:t>
            </a:r>
          </a:p>
          <a:p>
            <a:pPr lvl="0">
              <a:spcBef>
                <a:spcPts val="0"/>
              </a:spcBef>
              <a:buNone/>
            </a:pPr>
            <a:r>
              <a:t/>
            </a:r>
            <a:endParaRPr/>
          </a:p>
          <a:p>
            <a:pPr lvl="0">
              <a:spcBef>
                <a:spcPts val="0"/>
              </a:spcBef>
              <a:buNone/>
            </a:pPr>
            <a:r>
              <a:rPr lang="en"/>
              <a:t>The reason for me starting with this lame attempt to get your attention is… We see misconfigurations as a main cause for security incidents. </a:t>
            </a:r>
            <a:br>
              <a:rPr lang="en"/>
            </a:br>
            <a:r>
              <a:rPr lang="en"/>
              <a:t>Therefore w</a:t>
            </a:r>
            <a:r>
              <a:rPr lang="en"/>
              <a:t>e investigate HOW Misconfigurations happen - on a rather personal level.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000"/>
              <a:t>And this slide is actually just in here because you know,working in science you gotta show some method here… But it didn’t take long for us to realize that operators require adapted procedures...</a:t>
            </a:r>
          </a:p>
          <a:p>
            <a:pPr lvl="0" rtl="0">
              <a:lnSpc>
                <a:spcPct val="115000"/>
              </a:lnSpc>
              <a:spcBef>
                <a:spcPts val="0"/>
              </a:spcBef>
              <a:spcAft>
                <a:spcPts val="1600"/>
              </a:spcAft>
              <a:buNone/>
            </a:pPr>
            <a:r>
              <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 sz="1000"/>
              <a:t>We went to the local sysadmin regulars table and talked to them while trying to stay sober, for once.</a:t>
            </a:r>
            <a:br>
              <a:rPr lang="en" sz="1000"/>
            </a:br>
            <a:r>
              <a:rPr lang="en" sz="1000"/>
              <a:t>They appeared open and talkative having recreational beer and schnitzel, but we would soon see that for most of them it takes several email-reminders to recruit them for a focus group. </a:t>
            </a:r>
            <a:br>
              <a:rPr lang="en" sz="1000"/>
            </a:br>
            <a:r>
              <a:rPr lang="en" sz="1000"/>
              <a:t>(Although, I want to mention the one out of 76 mailinglist subscribers that replied right away. Thank you. You’re awesome.) </a:t>
            </a:r>
          </a:p>
          <a:p>
            <a:pPr indent="0" lvl="0" marL="0" rtl="0">
              <a:lnSpc>
                <a:spcPct val="115000"/>
              </a:lnSpc>
              <a:spcBef>
                <a:spcPts val="0"/>
              </a:spcBef>
              <a:spcAft>
                <a:spcPts val="1600"/>
              </a:spcAft>
              <a:buNone/>
            </a:pPr>
            <a:r>
              <a:rPr lang="en" sz="1000"/>
              <a:t>The next step was...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000"/>
              <a:t>Travelling back to </a:t>
            </a:r>
            <a:r>
              <a:rPr lang="en" sz="1000">
                <a:solidFill>
                  <a:srgbClr val="263238"/>
                </a:solidFill>
                <a:latin typeface="Roboto"/>
                <a:ea typeface="Roboto"/>
                <a:cs typeface="Roboto"/>
                <a:sym typeface="Roboto"/>
              </a:rPr>
              <a:t>- as my advisor said - the good times of the Internet and</a:t>
            </a:r>
            <a:r>
              <a:rPr lang="en" sz="1000"/>
              <a:t> search the </a:t>
            </a:r>
            <a:r>
              <a:rPr lang="en" sz="1000"/>
              <a:t>IRC for operators looking for a break:</a:t>
            </a:r>
          </a:p>
          <a:p>
            <a:pPr lvl="0" rtl="0">
              <a:lnSpc>
                <a:spcPct val="115000"/>
              </a:lnSpc>
              <a:spcBef>
                <a:spcPts val="0"/>
              </a:spcBef>
              <a:spcAft>
                <a:spcPts val="1600"/>
              </a:spcAft>
              <a:buNone/>
            </a:pPr>
            <a:r>
              <a:rPr lang="en" sz="1000"/>
              <a:t>And thanks to the #denog-Channel (thumbs up) that worked out and gave us a decent base to work with. </a:t>
            </a:r>
          </a:p>
          <a:p>
            <a:pPr lvl="0" rtl="0">
              <a:lnSpc>
                <a:spcPct val="115000"/>
              </a:lnSpc>
              <a:spcBef>
                <a:spcPts val="0"/>
              </a:spcBef>
              <a:spcAft>
                <a:spcPts val="1600"/>
              </a:spcAft>
              <a:buNone/>
            </a:pPr>
            <a:r>
              <a:t/>
            </a: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000"/>
              <a:t>So via IRC we were able to conduct five interviews and after whining and screaming and rescheduling like thirty times we could even get five volunteers to participate in an IRC focusgroup</a:t>
            </a:r>
          </a:p>
          <a:p>
            <a:pPr indent="0" lvl="0" marL="0" rtl="0">
              <a:lnSpc>
                <a:spcPct val="115000"/>
              </a:lnSpc>
              <a:spcBef>
                <a:spcPts val="0"/>
              </a:spcBef>
              <a:spcAft>
                <a:spcPts val="1600"/>
              </a:spcAft>
              <a:buNone/>
            </a:pPr>
            <a:r>
              <a:rPr lang="en" sz="1000"/>
              <a:t>And since we couldn’t provide them with snacks or drinks which we would usually do, they were basically reimbursed with the chance to rant as much as they liked during the sessions.</a:t>
            </a:r>
          </a:p>
          <a:p>
            <a:pPr lvl="0" rtl="0">
              <a:lnSpc>
                <a:spcPct val="115000"/>
              </a:lnSpc>
              <a:spcBef>
                <a:spcPts val="0"/>
              </a:spcBef>
              <a:spcAft>
                <a:spcPts val="1600"/>
              </a:spcAft>
              <a:buNone/>
            </a:pPr>
            <a:r>
              <a:rPr lang="en" sz="1000"/>
              <a:t>And these evolved around three questions:</a:t>
            </a:r>
            <a:br>
              <a:rPr lang="en" sz="1000"/>
            </a:br>
            <a:r>
              <a:rPr lang="en" sz="1000"/>
              <a:t>	Did you ever encounter security misconfigurations? Which also includes mistakes made by other operators.</a:t>
            </a:r>
            <a:br>
              <a:rPr lang="en" sz="1000"/>
            </a:br>
            <a:r>
              <a:rPr lang="en" sz="1000"/>
              <a:t>	Why did they occur?</a:t>
            </a:r>
            <a:br>
              <a:rPr lang="en" sz="1000"/>
            </a:br>
            <a:r>
              <a:rPr lang="en" sz="1000"/>
              <a:t>	And Did a security misconfiguration incident change anything about this?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And there we go, all sorted out.</a:t>
            </a:r>
          </a:p>
          <a:p>
            <a:pPr lvl="0">
              <a:spcBef>
                <a:spcPts val="0"/>
              </a:spcBef>
              <a:buNone/>
            </a:pPr>
            <a:r>
              <a:t/>
            </a:r>
            <a:endParaRPr/>
          </a:p>
          <a:p>
            <a:pPr lvl="0">
              <a:spcBef>
                <a:spcPts val="0"/>
              </a:spcBef>
              <a:buNone/>
            </a:pPr>
            <a:r>
              <a:rPr lang="en"/>
              <a:t>So. The interviews were conducted as anonymously as IRC goes. I told them who I was and they were assured I wouldn’t tell who they were.</a:t>
            </a:r>
          </a:p>
          <a:p>
            <a:pPr lvl="0" rtl="0">
              <a:spcBef>
                <a:spcPts val="0"/>
              </a:spcBef>
              <a:buNone/>
            </a:pPr>
            <a:r>
              <a:t/>
            </a:r>
            <a:endParaRPr/>
          </a:p>
          <a:p>
            <a:pPr lvl="0" rtl="0">
              <a:spcBef>
                <a:spcPts val="0"/>
              </a:spcBef>
              <a:buNone/>
            </a:pPr>
            <a:r>
              <a:rPr lang="en"/>
              <a:t>And you may notice that the a</a:t>
            </a:r>
            <a:r>
              <a:rPr lang="en"/>
              <a:t>nswered questions aren’t exactly the ones I initially asked. That’s purpose. </a:t>
            </a:r>
          </a:p>
          <a:p>
            <a:pPr lvl="0" rtl="0">
              <a:spcBef>
                <a:spcPts val="0"/>
              </a:spcBef>
              <a:buNone/>
            </a:pPr>
            <a:r>
              <a:t/>
            </a:r>
            <a:endParaRPr/>
          </a:p>
          <a:p>
            <a:pPr lvl="0" rtl="0">
              <a:spcBef>
                <a:spcPts val="0"/>
              </a:spcBef>
              <a:buNone/>
            </a:pPr>
            <a:r>
              <a:rPr lang="en"/>
              <a:t>So let’s talk about: What happened?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00000"/>
              </a:lnSpc>
              <a:spcBef>
                <a:spcPts val="0"/>
              </a:spcBef>
              <a:spcAft>
                <a:spcPts val="1600"/>
              </a:spcAft>
              <a:buNone/>
            </a:pPr>
            <a:r>
              <a:rPr lang="en" sz="1000"/>
              <a:t>First: Some things just never change… </a:t>
            </a:r>
            <a:br>
              <a:rPr lang="en" sz="1000"/>
            </a:br>
            <a:br>
              <a:rPr lang="en" sz="1000"/>
            </a:br>
            <a:r>
              <a:rPr lang="en" sz="1000"/>
              <a:t>A few of these I mentioned earlier… like by default disabled authentication… But the main and ever-present issue here is login data. Whether it’s the manufacturer’s default password that can be googled in three seconds or the “We’re just testing. For now, let’s go with the usual admin/admin-combo.”</a:t>
            </a:r>
            <a:br>
              <a:rPr lang="en" sz="1000"/>
            </a:br>
            <a:r>
              <a:rPr lang="en" sz="1000"/>
              <a:t>I think you can guess, what ends up being used in production...</a:t>
            </a:r>
            <a:br>
              <a:rPr lang="en" sz="1000"/>
            </a:br>
            <a:br>
              <a:rPr lang="en" sz="1000"/>
            </a:br>
            <a:br>
              <a:rPr lang="en" sz="1000"/>
            </a:br>
            <a:r>
              <a:rPr lang="en" sz="1000"/>
              <a:t>The next category we identified 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00000"/>
              </a:lnSpc>
              <a:spcBef>
                <a:spcPts val="0"/>
              </a:spcBef>
              <a:spcAft>
                <a:spcPts val="1600"/>
              </a:spcAft>
              <a:buNone/>
            </a:pPr>
            <a:r>
              <a:rPr lang="en" sz="1000"/>
              <a:t>Conventions</a:t>
            </a:r>
          </a:p>
          <a:p>
            <a:pPr lvl="0" rtl="0">
              <a:lnSpc>
                <a:spcPct val="100000"/>
              </a:lnSpc>
              <a:spcBef>
                <a:spcPts val="0"/>
              </a:spcBef>
              <a:spcAft>
                <a:spcPts val="1600"/>
              </a:spcAft>
              <a:buNone/>
            </a:pPr>
            <a:r>
              <a:rPr lang="en" sz="1000"/>
              <a:t>To assume that allcaps in shell scripts imply environment variables is kind of obvious - but still just a convention, not a law.</a:t>
            </a:r>
            <a:br>
              <a:rPr lang="en" sz="1000"/>
            </a:br>
            <a:r>
              <a:rPr lang="en" sz="1000"/>
              <a:t>And if you’ve only seen strictly, spatially devided systems each handling internal OR external services exclusively, elsewhere you might open unsuspected doors - by just doing what you’re used to do.</a:t>
            </a:r>
          </a:p>
          <a:p>
            <a:pPr lvl="0" rtl="0">
              <a:lnSpc>
                <a:spcPct val="100000"/>
              </a:lnSpc>
              <a:spcBef>
                <a:spcPts val="0"/>
              </a:spcBef>
              <a:spcAft>
                <a:spcPts val="1600"/>
              </a:spcAft>
              <a:buNone/>
            </a:pPr>
            <a:r>
              <a:rPr lang="en" sz="1000"/>
              <a:t>The third class is  accidents...</a:t>
            </a:r>
            <a:br>
              <a:rPr lang="en" sz="1000"/>
            </a:b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spcAft>
                <a:spcPts val="1600"/>
              </a:spcAft>
              <a:buNone/>
            </a:pPr>
            <a:r>
              <a:rPr lang="en" sz="1000"/>
              <a:t>Versehen</a:t>
            </a:r>
            <a:br>
              <a:rPr lang="en" sz="1000"/>
            </a:br>
            <a:br>
              <a:rPr lang="en" sz="1000"/>
            </a:br>
            <a:r>
              <a:rPr lang="en" sz="1000"/>
              <a:t>This contains all those misconfigurations that happen just because the operator - for any reason - wasn’t careful enough. That might be as simple as a typo, working in ten different windows and picking the wrong one for configuration or also accidentally deploying debug configurations that lack some essential filters...</a:t>
            </a:r>
          </a:p>
          <a:p>
            <a:pPr lvl="0" rtl="0">
              <a:lnSpc>
                <a:spcPct val="100000"/>
              </a:lnSpc>
              <a:spcBef>
                <a:spcPts val="0"/>
              </a:spcBef>
              <a:spcAft>
                <a:spcPts val="1600"/>
              </a:spcAft>
              <a:buNone/>
            </a:pPr>
            <a:r>
              <a:rPr lang="en" sz="1000"/>
              <a:t>And lastly… The Lost, Forgotten and Abandoned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00000"/>
              </a:lnSpc>
              <a:spcBef>
                <a:spcPts val="0"/>
              </a:spcBef>
              <a:spcAft>
                <a:spcPts val="1600"/>
              </a:spcAft>
              <a:buNone/>
            </a:pPr>
            <a:r>
              <a:rPr lang="en" sz="1000"/>
              <a:t>The Lost, Forgotten and Abandoned</a:t>
            </a:r>
          </a:p>
          <a:p>
            <a:pPr lvl="0" rtl="0">
              <a:lnSpc>
                <a:spcPct val="100000"/>
              </a:lnSpc>
              <a:spcBef>
                <a:spcPts val="0"/>
              </a:spcBef>
              <a:spcAft>
                <a:spcPts val="1600"/>
              </a:spcAft>
              <a:buNone/>
            </a:pPr>
            <a:r>
              <a:rPr lang="en" sz="1000"/>
              <a:t>This includes all the issues that emerge because someone didn’t take enough care of a system. Like disregarded security patches or the forgotten print server that hides behind cleaning supplies in that room at the other end of the floor. </a:t>
            </a:r>
            <a:br>
              <a:rPr lang="en" sz="1000"/>
            </a:br>
            <a:r>
              <a:rPr lang="en" sz="1000"/>
              <a:t>But it also contains the - as we call them - “#notmydepartment”- issues that sprout, where there </a:t>
            </a:r>
            <a:r>
              <a:rPr lang="en" sz="1000"/>
              <a:t>is a</a:t>
            </a:r>
            <a:r>
              <a:rPr lang="en" sz="1000"/>
              <a:t> responsibility gap between at least two parties.</a:t>
            </a:r>
          </a:p>
          <a:p>
            <a:pPr lvl="0" rtl="0">
              <a:lnSpc>
                <a:spcPct val="100000"/>
              </a:lnSpc>
              <a:spcBef>
                <a:spcPts val="0"/>
              </a:spcBef>
              <a:spcAft>
                <a:spcPts val="1600"/>
              </a:spcAft>
              <a:buNone/>
            </a:pPr>
            <a:r>
              <a:rPr lang="en" sz="1000"/>
              <a:t>Now… Knowing what the issues are, what’s their origin?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t>The first reason is a lack of experience. And this is what we’ve been told exactly like that by pretty much every participant. </a:t>
            </a:r>
            <a:br>
              <a:rPr lang="en" sz="1000"/>
            </a:br>
            <a:br>
              <a:rPr lang="en" sz="1000"/>
            </a:br>
            <a:r>
              <a:rPr lang="en" sz="1000"/>
              <a:t>Newly fledged graduates, still wet behind their ears, might use online ressources that make them tear down a firewall without realizing it. They might also find comfort in keeping default credentials for whenever they need remote support by the manufacturer.</a:t>
            </a:r>
            <a:br>
              <a:rPr lang="en" sz="1000"/>
            </a:br>
            <a:r>
              <a:rPr lang="en" sz="1000"/>
              <a:t>Even just new employees that aren’t familiar with the existing system yet, may cause simple errors - especially if there is no decent documentation to be found. </a:t>
            </a:r>
            <a:br>
              <a:rPr lang="en" sz="1000"/>
            </a:br>
            <a:r>
              <a:rPr lang="en" sz="1000"/>
              <a:t>(Taking familiarized operators... When they get assigned to new domains, they might be taking a lot more care of their old babies while disregarding the new ones.)</a:t>
            </a:r>
            <a:br>
              <a:rPr lang="en" sz="1000"/>
            </a:br>
            <a:r>
              <a:rPr lang="en" sz="1000"/>
              <a:t>Often mentioned was also this one programmer… Or was he the web designer? Anyway. He has been seen with a Linux screen. He MUST be eligible for the job... </a:t>
            </a:r>
            <a:br>
              <a:rPr lang="en" sz="1000"/>
            </a:br>
          </a:p>
          <a:p>
            <a:pPr lvl="0" rtl="0">
              <a:spcBef>
                <a:spcPts val="0"/>
              </a:spcBef>
              <a:buNone/>
            </a:pPr>
            <a:r>
              <a:rPr lang="en" sz="1000"/>
              <a:t>So through all levels of experience there is some kind of lack to be found.</a:t>
            </a:r>
            <a:br>
              <a:rPr lang="en" sz="1000"/>
            </a:br>
            <a:r>
              <a:rPr lang="en" sz="1000"/>
              <a:t> </a:t>
            </a:r>
            <a:br>
              <a:rPr lang="en" sz="1000"/>
            </a:br>
            <a:r>
              <a:rPr lang="en" sz="1000"/>
              <a:t>Interestingly, though, all of the participants could confirm that the first-hand-experience of a security incident made them more sensitive to security in general. However, there will be a little disclaimer later on.</a:t>
            </a:r>
            <a:br>
              <a:rPr lang="en" sz="1000"/>
            </a:br>
            <a:br>
              <a:rPr lang="en" sz="1000"/>
            </a:b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this talk I will first address a few examples for Security Misconfigurations, then explain our empirical approach…</a:t>
            </a:r>
          </a:p>
          <a:p>
            <a:pPr lvl="0">
              <a:spcBef>
                <a:spcPts val="0"/>
              </a:spcBef>
              <a:buNone/>
            </a:pPr>
            <a:r>
              <a:t/>
            </a:r>
            <a:endParaRPr/>
          </a:p>
          <a:p>
            <a:pPr lvl="0">
              <a:spcBef>
                <a:spcPts val="0"/>
              </a:spcBef>
              <a:buNone/>
            </a:pPr>
            <a:r>
              <a:rPr lang="en"/>
              <a:t>And as you can guess by the rest of the outline we’re at an early stage with our research. Nevertheless the first glimpse </a:t>
            </a:r>
            <a:r>
              <a:rPr lang="en"/>
              <a:t>into the topic </a:t>
            </a:r>
            <a:r>
              <a:rPr lang="en"/>
              <a:t>turned out to be giving some surprising insights already.</a:t>
            </a:r>
          </a:p>
          <a:p>
            <a:pPr lvl="0">
              <a:spcBef>
                <a:spcPts val="0"/>
              </a:spcBef>
              <a:buNone/>
            </a:pPr>
            <a:r>
              <a:t/>
            </a:r>
            <a:endParaRPr/>
          </a:p>
          <a:p>
            <a:pPr lvl="0">
              <a:spcBef>
                <a:spcPts val="0"/>
              </a:spcBef>
              <a:buNone/>
            </a:pPr>
            <a:r>
              <a:rPr lang="en"/>
              <a:t>So without further ado...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The next reason is processes. And this is where the responsibility starts slowly drifting towards the management.. </a:t>
            </a:r>
            <a:br>
              <a:rPr lang="en" sz="1000"/>
            </a:br>
            <a:r>
              <a:rPr lang="en" sz="1000"/>
              <a:t>(Most of these issues are common difficulties when designing processes.) </a:t>
            </a:r>
          </a:p>
          <a:p>
            <a:pPr lvl="0">
              <a:spcBef>
                <a:spcPts val="0"/>
              </a:spcBef>
              <a:buNone/>
            </a:pPr>
            <a:br>
              <a:rPr lang="en" sz="1000"/>
            </a:br>
            <a:r>
              <a:rPr lang="en" sz="1000"/>
              <a:t>If there are no specifications at all or only very loose ones, basically everyone does what they feel like doing which leads to quotes like: </a:t>
            </a:r>
            <a:br>
              <a:rPr lang="en" sz="1000"/>
            </a:br>
            <a:r>
              <a:rPr lang="en" sz="1000"/>
              <a:t>“The operator password is written in the active directory and has been there years! We cannot change it! Who knows which software stops working because it got hardcoded somewhere?”</a:t>
            </a:r>
          </a:p>
          <a:p>
            <a:pPr lvl="0">
              <a:spcBef>
                <a:spcPts val="0"/>
              </a:spcBef>
              <a:buNone/>
            </a:pPr>
            <a:r>
              <a:rPr lang="en" sz="1000"/>
              <a:t>And that already indicates another issue which is insufficient communication. Without announcement random features get deployed. And guess what. They’ve never been firmly tested, because there’s no process for that.</a:t>
            </a:r>
          </a:p>
          <a:p>
            <a:pPr lvl="0">
              <a:spcBef>
                <a:spcPts val="0"/>
              </a:spcBef>
              <a:buNone/>
            </a:pPr>
            <a:r>
              <a:rPr lang="en" sz="1000"/>
              <a:t>But also the other way round. If processes are too strict, operators tend to just check off their todo-lists without thinking outside auf these checkboxes - which may lead to #notmydepartment-issues.. </a:t>
            </a:r>
            <a:br>
              <a:rPr lang="en" sz="1000"/>
            </a:br>
            <a:r>
              <a:rPr lang="en" sz="1000"/>
              <a:t>(And apparently this problem grows depending on the size department…)</a:t>
            </a:r>
          </a:p>
          <a:p>
            <a:pPr lvl="0" rtl="0">
              <a:spcBef>
                <a:spcPts val="0"/>
              </a:spcBef>
              <a:buNone/>
            </a:pPr>
            <a:br>
              <a:rPr lang="en" sz="1000"/>
            </a:br>
            <a:r>
              <a:rPr lang="en" sz="1000"/>
              <a:t>The next explanation is...</a:t>
            </a:r>
            <a:br>
              <a:rPr lang="en" sz="1000"/>
            </a:b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t>Betrayed faith in suppliers.</a:t>
            </a:r>
            <a:br>
              <a:rPr lang="en" sz="1000"/>
            </a:br>
            <a:br>
              <a:rPr lang="en" sz="1000"/>
            </a:br>
            <a:r>
              <a:rPr lang="en" sz="1000"/>
              <a:t>If the manufacturer says… “Won’t break. Ever.”, especially the management is tempted to believe them - because it’s less work than building backstops for something that’s supposed to never break. </a:t>
            </a:r>
          </a:p>
          <a:p>
            <a:pPr lvl="0" rtl="0">
              <a:spcBef>
                <a:spcPts val="0"/>
              </a:spcBef>
              <a:buNone/>
            </a:pPr>
            <a:r>
              <a:rPr lang="en" sz="1000"/>
              <a:t>This also includes certificates. </a:t>
            </a:r>
            <a:br>
              <a:rPr lang="en" sz="1000"/>
            </a:br>
            <a:r>
              <a:rPr lang="en" sz="1000"/>
              <a:t>It sounds good if something is certified, right? But often no one actually checks WHAT was certified or for which system… So it just lies around, never getting updated...</a:t>
            </a:r>
            <a:br>
              <a:rPr lang="en" sz="1000"/>
            </a:br>
          </a:p>
          <a:p>
            <a:pPr lvl="0" rtl="0">
              <a:spcBef>
                <a:spcPts val="0"/>
              </a:spcBef>
              <a:buNone/>
            </a:pPr>
            <a:r>
              <a:rPr lang="en" sz="1000"/>
              <a:t>The next one is rather rare but still worth mentioning...</a:t>
            </a:r>
          </a:p>
          <a:p>
            <a:pPr lvl="0" rtl="0">
              <a:spcBef>
                <a:spcPts val="0"/>
              </a:spcBef>
              <a:buNone/>
            </a:pPr>
            <a:r>
              <a:t/>
            </a:r>
            <a:endParaRPr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Backfiring Legacy Support. Yes, philantropy is nice sometimes. But using outdated encryption just because we don’t want to exclude people with really old, incapable android smartphones may also open doors for some rather bad guests.</a:t>
            </a:r>
            <a:br>
              <a:rPr lang="en" sz="1000"/>
            </a:br>
          </a:p>
          <a:p>
            <a:pPr lvl="0" rtl="0">
              <a:spcBef>
                <a:spcPts val="0"/>
              </a:spcBef>
              <a:buNone/>
            </a:pPr>
            <a:r>
              <a:t/>
            </a:r>
            <a:endParaRPr sz="1000"/>
          </a:p>
          <a:p>
            <a:pPr lvl="0" rtl="0">
              <a:spcBef>
                <a:spcPts val="0"/>
              </a:spcBef>
              <a:buNone/>
            </a:pPr>
            <a:r>
              <a:rPr lang="en" sz="1000"/>
              <a:t>And if you’re missing an explanation now, do not worry… It’s probably part of the last category...</a:t>
            </a:r>
          </a:p>
          <a:p>
            <a:pPr lvl="0" rtl="0">
              <a:spcBef>
                <a:spcPts val="0"/>
              </a:spcBef>
              <a:buNone/>
            </a:pPr>
            <a:r>
              <a:t/>
            </a:r>
            <a:endParaRPr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t>Unwise budgeting. So the principal wants abstract security but actually doesn’t budget any ressources. “You’re the operators. Just make it secure. But finish until tomorrow evening, please.” </a:t>
            </a:r>
            <a:br>
              <a:rPr lang="en" sz="1000"/>
            </a:br>
            <a:r>
              <a:rPr lang="en" sz="1000"/>
              <a:t>So often there is just no time for tests, reviews or documentation. The operators are basically compelled to build makeshift arrangements and hope they’re gone before it explodes. And to seize the issue of accidents. They have a disposition to happen when people are overworked.</a:t>
            </a:r>
          </a:p>
          <a:p>
            <a:pPr lvl="0">
              <a:spcBef>
                <a:spcPts val="0"/>
              </a:spcBef>
              <a:buNone/>
            </a:pPr>
            <a:r>
              <a:t/>
            </a:r>
            <a:endParaRPr sz="1000"/>
          </a:p>
          <a:p>
            <a:pPr lvl="0">
              <a:spcBef>
                <a:spcPts val="0"/>
              </a:spcBef>
              <a:buNone/>
            </a:pPr>
            <a:r>
              <a:rPr lang="en" sz="1000"/>
              <a:t>Furthermore there is this: “Well, the software we use only runs on Windows XP. Do you even have an idea how much it would cost to upgrade? It works, doesn’t it?”</a:t>
            </a:r>
          </a:p>
          <a:p>
            <a:pPr lvl="0">
              <a:spcBef>
                <a:spcPts val="0"/>
              </a:spcBef>
              <a:buNone/>
            </a:pPr>
            <a:br>
              <a:rPr lang="en" sz="1000"/>
            </a:br>
            <a:r>
              <a:rPr lang="en" sz="1000"/>
              <a:t>Well And Supposing there WAS a purchase of new technology, we hear... “Well, this is new and shiny, but the usage can’t be so different, right? So, if there’s any issue, just google it…” And there goes the advanced training. </a:t>
            </a:r>
          </a:p>
          <a:p>
            <a:pPr lvl="0">
              <a:spcBef>
                <a:spcPts val="0"/>
              </a:spcBef>
              <a:buNone/>
            </a:pPr>
            <a:r>
              <a:t/>
            </a:r>
            <a:endParaRPr sz="1000"/>
          </a:p>
          <a:p>
            <a:pPr lvl="0" rtl="0">
              <a:spcBef>
                <a:spcPts val="0"/>
              </a:spcBef>
              <a:buNone/>
            </a:pPr>
            <a:r>
              <a:rPr lang="en" sz="1000"/>
              <a:t>And to be blunt here… I don’t want to display operators as only reserved and obedient people. They themselves sometimes prefer to work on new, cool features, as well or actually do voice to the managemant. It’s rather, that a lot of them have superiors that just do not understand what the operators remark, contentwise.</a:t>
            </a:r>
            <a:br>
              <a:rPr lang="en" sz="1000"/>
            </a:br>
            <a:br>
              <a:rPr lang="en" sz="1000"/>
            </a:br>
            <a:r>
              <a:rPr lang="en" sz="1000"/>
              <a:t>Even worse it gets if they’re only hiring external consultants… “QA? Automation? Bullshit! We don’t need this!” I guess, you can see the point here.</a:t>
            </a:r>
          </a:p>
          <a:p>
            <a:pPr indent="457200" lvl="0" rtl="0">
              <a:spcBef>
                <a:spcPts val="0"/>
              </a:spcBef>
              <a:buNone/>
            </a:pPr>
            <a:r>
              <a:t/>
            </a:r>
            <a:endParaRPr/>
          </a:p>
          <a:p>
            <a:pPr lvl="0" rtl="0">
              <a:spcBef>
                <a:spcPts val="0"/>
              </a:spcBef>
              <a:buNone/>
            </a:pPr>
            <a:r>
              <a:rPr lang="en" sz="1000"/>
              <a:t>Now on how to prevent this...</a:t>
            </a:r>
          </a:p>
          <a:p>
            <a:pPr lvl="0" rtl="0">
              <a:spcBef>
                <a:spcPts val="0"/>
              </a:spcBef>
              <a:buNone/>
            </a:pPr>
            <a:r>
              <a:t/>
            </a:r>
            <a:endParaRPr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t>Yes, a lot of decent solutions maybe aren’t in your personal scope, BUT there are a few things you can also do yourselves, if you’re an operator. </a:t>
            </a:r>
          </a:p>
          <a:p>
            <a:pPr indent="0" lvl="0" marL="0" marR="88900" rtl="0">
              <a:lnSpc>
                <a:spcPct val="120000"/>
              </a:lnSpc>
              <a:spcBef>
                <a:spcPts val="0"/>
              </a:spcBef>
              <a:spcAft>
                <a:spcPts val="500"/>
              </a:spcAft>
              <a:buNone/>
            </a:pPr>
            <a:br>
              <a:rPr lang="en" sz="1000">
                <a:solidFill>
                  <a:srgbClr val="263238"/>
                </a:solidFill>
                <a:latin typeface="Roboto"/>
                <a:ea typeface="Roboto"/>
                <a:cs typeface="Roboto"/>
                <a:sym typeface="Roboto"/>
              </a:rPr>
            </a:br>
            <a:r>
              <a:rPr lang="en" sz="1000">
                <a:solidFill>
                  <a:srgbClr val="263238"/>
                </a:solidFill>
                <a:latin typeface="Roboto"/>
                <a:ea typeface="Roboto"/>
                <a:cs typeface="Roboto"/>
                <a:sym typeface="Roboto"/>
              </a:rPr>
              <a:t>If you are a senior, get yourself a freshman and provide for experience. Pelt them with your own best practices, show them disastrous Postmortems and  let THEM write the documentation. It’s also a convenient way to check whether they got it.</a:t>
            </a:r>
          </a:p>
          <a:p>
            <a:pPr indent="0" lvl="0" marL="0" marR="88900" rtl="0">
              <a:lnSpc>
                <a:spcPct val="120000"/>
              </a:lnSpc>
              <a:spcBef>
                <a:spcPts val="0"/>
              </a:spcBef>
              <a:spcAft>
                <a:spcPts val="500"/>
              </a:spcAft>
              <a:buNone/>
            </a:pPr>
            <a:r>
              <a:rPr lang="en" sz="1000">
                <a:solidFill>
                  <a:srgbClr val="263238"/>
                </a:solidFill>
                <a:latin typeface="Roboto"/>
                <a:ea typeface="Roboto"/>
                <a:cs typeface="Roboto"/>
                <a:sym typeface="Roboto"/>
              </a:rPr>
              <a:t>If processes are broken or the holy faith in manufactures appears dubious to you, don’t just hide behind “Not my department”, but talk to the management. Bang on the table if necessary. Or if you want to give it your all, get YOURSELVES a management position, if you haven’t already -- because, experienced operators in management appear to make a lot of sense - </a:t>
            </a:r>
            <a:r>
              <a:rPr lang="en" sz="1000"/>
              <a:t>finally someone having </a:t>
            </a:r>
            <a:r>
              <a:rPr lang="en" sz="1000"/>
              <a:t>time </a:t>
            </a:r>
            <a:r>
              <a:rPr lang="en" sz="1000"/>
              <a:t>scheduled </a:t>
            </a:r>
            <a:r>
              <a:rPr lang="en" sz="1000"/>
              <a:t>for documentation, quality assurance, testing, scanning, automation… </a:t>
            </a:r>
          </a:p>
          <a:p>
            <a:pPr lvl="0" rtl="0">
              <a:spcBef>
                <a:spcPts val="0"/>
              </a:spcBef>
              <a:buNone/>
            </a:pPr>
            <a:r>
              <a:rPr lang="en" sz="1000"/>
              <a:t>And also for misconfigurations. Because they happen. But if you’ve already scheduled time for building double bottoms or incident troubleshooting, it won’t hurt as much.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 sz="1000"/>
              <a:t>So what’s our conclusion so far?</a:t>
            </a:r>
            <a:br>
              <a:rPr lang="en" sz="1000"/>
            </a:br>
            <a:br>
              <a:rPr lang="en" sz="1000"/>
            </a:br>
            <a:r>
              <a:rPr lang="en" sz="1000"/>
              <a:t>As I said, misconfigurations happen. And sometimes that might even be a good thing, because… It makes operators more sensitive to Security. And not only them. Often all these nice ideas regarding smarter processes and more generous budgeting are already there, but don’t get implemented until it did actually hurt.</a:t>
            </a:r>
          </a:p>
          <a:p>
            <a:pPr indent="0" lvl="0" marL="0" rtl="0">
              <a:lnSpc>
                <a:spcPct val="115000"/>
              </a:lnSpc>
              <a:spcBef>
                <a:spcPts val="0"/>
              </a:spcBef>
              <a:spcAft>
                <a:spcPts val="1600"/>
              </a:spcAft>
              <a:buNone/>
            </a:pPr>
            <a:r>
              <a:rPr lang="en" sz="1000"/>
              <a:t>[Here is the disclaimer I promised earlier, though: In these interviews and the focusgroup, I only talked to seriously interested and zealous operators, that are aware of what they know and what they do. Probably guys like you. So, as yet, we don’t know how operators work that have been sitting on their job for 30 years and meanwhile stopped trying to stay up to date or those that settled for being the admin without actually having a thing for the job. But getting those guys to talk is probably a bigger task, so rather material for another study…]</a:t>
            </a:r>
          </a:p>
          <a:p>
            <a:pPr indent="0" lvl="0" marL="0" rtl="0">
              <a:lnSpc>
                <a:spcPct val="115000"/>
              </a:lnSpc>
              <a:spcBef>
                <a:spcPts val="0"/>
              </a:spcBef>
              <a:spcAft>
                <a:spcPts val="1600"/>
              </a:spcAft>
              <a:buNone/>
            </a:pPr>
            <a:r>
              <a:rPr lang="en" sz="1000"/>
              <a:t>Even without them:) We’re not ready, yet. So if you happen to know someone that is an operator, please feel free to share your experiences with us. And also make sure to fill out that upcoming questionnaire. It is supposed to be released in about four to six weeks and your input is much-needed.</a:t>
            </a:r>
          </a:p>
          <a:p>
            <a:pPr lvl="0" rtl="0">
              <a:lnSpc>
                <a:spcPct val="115000"/>
              </a:lnSpc>
              <a:spcBef>
                <a:spcPts val="0"/>
              </a:spcBef>
              <a:spcAft>
                <a:spcPts val="1600"/>
              </a:spcAft>
              <a:buNone/>
            </a:pPr>
            <a:r>
              <a:rPr lang="en" sz="1000"/>
              <a:t>We could get some very vivid insights and we think that with further and quantitative research we’ll at least be able to provide a scientifically acquired plea to all the decision makers out there… But to be honest, it would be nice to have an actual solution...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000"/>
              <a:t>Our question to you here is: How may we help you?</a:t>
            </a:r>
          </a:p>
          <a:p>
            <a:pPr lvl="0" rtl="0">
              <a:spcBef>
                <a:spcPts val="0"/>
              </a:spcBef>
              <a:buNone/>
            </a:pPr>
            <a:r>
              <a:t/>
            </a:r>
            <a:endParaRPr sz="1000"/>
          </a:p>
          <a:p>
            <a:pPr lvl="0" rtl="0">
              <a:spcBef>
                <a:spcPts val="0"/>
              </a:spcBef>
              <a:buNone/>
            </a:pPr>
            <a:r>
              <a:t/>
            </a:r>
            <a:endParaRPr sz="1000"/>
          </a:p>
          <a:p>
            <a:pPr lvl="0" rtl="0">
              <a:spcBef>
                <a:spcPts val="0"/>
              </a:spcBef>
              <a:buNone/>
            </a:pPr>
            <a:r>
              <a:t/>
            </a:r>
            <a:endParaRPr sz="1000"/>
          </a:p>
          <a:p>
            <a:pPr indent="0" lvl="0" marL="0" rtl="0">
              <a:lnSpc>
                <a:spcPct val="115000"/>
              </a:lnSpc>
              <a:spcBef>
                <a:spcPts val="0"/>
              </a:spcBef>
              <a:spcAft>
                <a:spcPts val="1600"/>
              </a:spcAft>
              <a:buNone/>
            </a:pPr>
            <a:r>
              <a:t/>
            </a:r>
            <a:endParaRPr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 sz="1000"/>
              <a:t>Two more things… If you have further questions or feedback, PLEASE come find me during the meeting or ask me for a “business card”… </a:t>
            </a:r>
          </a:p>
          <a:p>
            <a:pPr indent="0" lvl="0" marL="0" rtl="0">
              <a:lnSpc>
                <a:spcPct val="115000"/>
              </a:lnSpc>
              <a:spcBef>
                <a:spcPts val="0"/>
              </a:spcBef>
              <a:spcAft>
                <a:spcPts val="1600"/>
              </a:spcAft>
              <a:buNone/>
            </a:pPr>
            <a:r>
              <a:rPr lang="en" sz="1000"/>
              <a:t>And also:</a:t>
            </a:r>
            <a:r>
              <a:rPr lang="en" sz="1000"/>
              <a:t> Thanks to the RACI committee for giving me the chance to present our research here. We really appreciate this.</a:t>
            </a:r>
            <a:br>
              <a:rPr lang="en" sz="1000"/>
            </a:b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 sz="1000"/>
              <a:t>Security Misconfigurations are basically quite simple errors in deploying an internet service that lead to security issues. </a:t>
            </a:r>
            <a:br>
              <a:rPr lang="en" sz="1000"/>
            </a:br>
            <a:r>
              <a:rPr lang="en" sz="1000"/>
              <a:t>To name a few we started thinking of misconfigurations as - for example - the accidental publication of passwords which got pushed online with a bunch of other files or are basically clearly visible because someone forgot to encrypt a login page.. </a:t>
            </a:r>
            <a:br>
              <a:rPr lang="en" sz="1000"/>
            </a:br>
            <a:br>
              <a:rPr lang="en" sz="1000"/>
            </a:br>
            <a:r>
              <a:rPr lang="en" sz="1000"/>
              <a:t>There’s disabled or missing authentication that might allow everyone to login as anyone which never gets noticed because - well, it works for ME.</a:t>
            </a:r>
            <a:br>
              <a:rPr lang="en" sz="1000"/>
            </a:br>
            <a:br>
              <a:rPr lang="en" sz="1000"/>
            </a:br>
            <a:r>
              <a:rPr lang="en" sz="1000"/>
              <a:t>There is quite a variety, but for now, with a few ideas in mind, let’s briefly look into some examples of security incidents...</a:t>
            </a:r>
          </a:p>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 sz="1000"/>
              <a:t>Running your MongoDB on the internet! Gives a whole new perspective on distributed backups…</a:t>
            </a:r>
            <a:br>
              <a:rPr lang="en" sz="1000"/>
            </a:br>
            <a:br>
              <a:rPr lang="en" sz="1000"/>
            </a:br>
            <a:r>
              <a:rPr lang="en" sz="1000"/>
              <a:t>To revive your memory… In early 2015 40.000 MongoDB instances were found on the internet. Unprotected. </a:t>
            </a:r>
            <a:br>
              <a:rPr lang="en" sz="1000"/>
            </a:br>
            <a:r>
              <a:rPr lang="en" sz="1000"/>
              <a:t>(Data ready to be retrieved, exploited, altered and hijacked.</a:t>
            </a:r>
          </a:p>
          <a:p>
            <a:pPr indent="0" lvl="0" marL="0" rtl="0">
              <a:lnSpc>
                <a:spcPct val="115000"/>
              </a:lnSpc>
              <a:spcBef>
                <a:spcPts val="0"/>
              </a:spcBef>
              <a:spcAft>
                <a:spcPts val="1600"/>
              </a:spcAft>
              <a:buNone/>
            </a:pPr>
            <a:r>
              <a:rPr lang="en" sz="1000"/>
              <a:t>And as an example… GeekedIn, a kind of job service platform that “gets you the best developers matching your needs.” scraped Github and aggregated names, email addresses, locations and - of course - github profiles in a 65-GB database. 8 million individual data sets in plain text. Without password. And while sure, you can get all that information also by just looking at each profile - to see that pile of data outside of GitHub, probably passed through data breach trading circles - feels just wrong…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 sz="1000"/>
              <a:t>Second one. Having your TR-069 publicly reachable: And thousands of customers Online. </a:t>
            </a:r>
            <a:br>
              <a:rPr lang="en" sz="1000"/>
            </a:br>
            <a:r>
              <a:rPr lang="en" sz="1000"/>
              <a:t>Late 2016 the telecommunications company Telekom left a remote maintanance interface unattended. Hence, 900.000 routers had to face a romote code execution attack. </a:t>
            </a:r>
            <a:br>
              <a:rPr lang="en" sz="1000"/>
            </a:br>
            <a:r>
              <a:rPr lang="en" sz="1000"/>
              <a:t>Indeed, they were quite lucky under these circumstances because the routers didn’t have the operating system the attacker expected. What happened, though, is that there was a DoS-vulnerability - not causing 900.000 routers to get infected. But to crash.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 sz="1000"/>
              <a:t>T</a:t>
            </a:r>
            <a:r>
              <a:rPr lang="en" sz="1000"/>
              <a:t>he last fail I want to mention: The german service Mitfahrgelegenheit was kind of a car sharing service for private persons. Although they had already withdrawn their service earlier that year, they kept an archive with user data including bank accounts. It was AES-encrypted. But what took all the riddling fun away was the key, that was stored right next to the backup in the same cloud. You know - in case it gets lost.</a:t>
            </a:r>
          </a:p>
          <a:p>
            <a:pPr indent="0" lvl="0" marL="0" rtl="0">
              <a:lnSpc>
                <a:spcPct val="115000"/>
              </a:lnSpc>
              <a:spcBef>
                <a:spcPts val="0"/>
              </a:spcBef>
              <a:spcAft>
                <a:spcPts val="1600"/>
              </a:spcAft>
              <a:buNone/>
            </a:pPr>
            <a:r>
              <a:rPr lang="en" sz="1000"/>
              <a:t>So exploring a variety of incidents... A few questions come up, don’t they?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 sz="1000"/>
              <a:t>We assume the operators had something to do with these incidents right? </a:t>
            </a:r>
            <a:br>
              <a:rPr lang="en" sz="1000"/>
            </a:br>
            <a:r>
              <a:rPr lang="en" sz="1000"/>
              <a:t>But still… who are they? </a:t>
            </a:r>
            <a:br>
              <a:rPr lang="en" sz="1000"/>
            </a:br>
            <a:r>
              <a:rPr lang="en" sz="1000"/>
              <a:t>Storage admins misconfiguring a firewall? A database admin misconfiguring an iSCSI switch?Programmers with root?</a:t>
            </a:r>
          </a:p>
          <a:p>
            <a:pPr indent="0" lvl="0" marL="0" rtl="0">
              <a:lnSpc>
                <a:spcPct val="115000"/>
              </a:lnSpc>
              <a:spcBef>
                <a:spcPts val="0"/>
              </a:spcBef>
              <a:spcAft>
                <a:spcPts val="1600"/>
              </a:spcAft>
              <a:buNone/>
            </a:pPr>
            <a:r>
              <a:rPr lang="en" sz="1000"/>
              <a:t>Also: What gets misconfigured - easily - or often.</a:t>
            </a:r>
          </a:p>
          <a:p>
            <a:pPr lvl="0" rtl="0">
              <a:lnSpc>
                <a:spcPct val="115000"/>
              </a:lnSpc>
              <a:spcBef>
                <a:spcPts val="0"/>
              </a:spcBef>
              <a:spcAft>
                <a:spcPts val="1600"/>
              </a:spcAft>
              <a:buNone/>
            </a:pPr>
            <a:r>
              <a:rPr lang="en" sz="1000"/>
              <a:t>And finally: Why does it happen?</a:t>
            </a:r>
            <a:br>
              <a:rPr lang="en" sz="1000"/>
            </a:br>
            <a:r>
              <a:rPr lang="en" sz="1000"/>
              <a:t>- Simply overworked? - Caught in constant pressure to deliver? - Missing a KPI for just doing things </a:t>
            </a:r>
            <a:r>
              <a:rPr i="1" lang="en" sz="1000" u="sng"/>
              <a:t>right</a:t>
            </a:r>
            <a:r>
              <a:rPr lang="en" sz="1000"/>
              <a:t>?</a:t>
            </a:r>
          </a:p>
          <a:p>
            <a:pPr lvl="0" rtl="0">
              <a:lnSpc>
                <a:spcPct val="115000"/>
              </a:lnSpc>
              <a:spcBef>
                <a:spcPts val="0"/>
              </a:spcBef>
              <a:spcAft>
                <a:spcPts val="1600"/>
              </a:spcAft>
              <a:buNone/>
            </a:pPr>
            <a:r>
              <a:rPr lang="en" sz="1000"/>
              <a:t>We didn’t know and we still don’t know all of it. </a:t>
            </a:r>
            <a:br>
              <a:rPr lang="en" sz="1000"/>
            </a:br>
            <a:r>
              <a:rPr lang="en" sz="1000"/>
              <a:t>But we want to. And if you’ve been asking yourselves what to do with that information: In the end it’s all about...</a:t>
            </a:r>
          </a:p>
          <a:p>
            <a:pPr lvl="0" rtl="0">
              <a:spcBef>
                <a:spcPts val="0"/>
              </a:spcBef>
              <a:buNone/>
            </a:pPr>
            <a:r>
              <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t>How to prevent misconfigurations? Are there Measures… Best Practices… Design Patterns…  Anything that allows for less security issues.</a:t>
            </a:r>
          </a:p>
          <a:p>
            <a:pPr lvl="0">
              <a:spcBef>
                <a:spcPts val="0"/>
              </a:spcBef>
              <a:buNone/>
            </a:pPr>
            <a:r>
              <a:t/>
            </a:r>
            <a:endParaRPr sz="1000"/>
          </a:p>
          <a:p>
            <a:pPr lvl="0" rtl="0">
              <a:spcBef>
                <a:spcPts val="0"/>
              </a:spcBef>
              <a:buNone/>
            </a:pPr>
            <a:r>
              <a:rPr lang="en" sz="1000"/>
              <a:t>And who else would be more suitable to ask than the operators?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000"/>
              <a:t>But there are a few things to keep in mind...</a:t>
            </a:r>
          </a:p>
          <a:p>
            <a:pPr indent="-292100" lvl="0" marL="457200" rtl="0">
              <a:lnSpc>
                <a:spcPct val="115000"/>
              </a:lnSpc>
              <a:spcBef>
                <a:spcPts val="0"/>
              </a:spcBef>
              <a:spcAft>
                <a:spcPts val="1600"/>
              </a:spcAft>
              <a:buSzPct val="100000"/>
              <a:buAutoNum type="arabicPeriod"/>
            </a:pPr>
            <a:r>
              <a:rPr lang="en" sz="1000"/>
              <a:t>First: There’s not a lot to build on. While configuration undoubtedly IS a matter of usability and misconfigurations may be the result of a really bad one, usablity and security research mainly focusses on end users. How to make them choose a better password? How to make them care for email encryption… </a:t>
            </a:r>
            <a:br>
              <a:rPr lang="en" sz="1000"/>
            </a:br>
            <a:r>
              <a:rPr lang="en" sz="1000"/>
              <a:t>But the operators…? Well, they’re experts. And expert systems don’t have to be usable, right?</a:t>
            </a:r>
          </a:p>
          <a:p>
            <a:pPr indent="-292100" lvl="0" marL="457200" rtl="0">
              <a:lnSpc>
                <a:spcPct val="115000"/>
              </a:lnSpc>
              <a:spcBef>
                <a:spcPts val="0"/>
              </a:spcBef>
              <a:spcAft>
                <a:spcPts val="1600"/>
              </a:spcAft>
              <a:buSzPct val="100000"/>
              <a:buAutoNum type="arabicPeriod"/>
            </a:pPr>
            <a:r>
              <a:rPr lang="en" sz="1000"/>
              <a:t>Then building on the little we have… Asking people is quite difficult in general - Especially if you ask them about mistakes they might have made...</a:t>
            </a:r>
            <a:br>
              <a:rPr lang="en" sz="1000"/>
            </a:br>
            <a:r>
              <a:rPr lang="en" sz="1000"/>
              <a:t>And asking operations people is even harder... </a:t>
            </a:r>
            <a:br>
              <a:rPr lang="en" sz="1000"/>
            </a:br>
            <a:r>
              <a:rPr lang="en" sz="1000"/>
              <a:t>	Not only because I am not an operator myself and my vocabulary might lack a few terms...</a:t>
            </a:r>
            <a:br>
              <a:rPr lang="en" sz="1000"/>
            </a:br>
            <a:r>
              <a:rPr lang="en" sz="1000"/>
              <a:t>	But somehow they tend to be busy operating things.</a:t>
            </a:r>
            <a:br>
              <a:rPr lang="en" sz="1000"/>
            </a:br>
            <a:r>
              <a:rPr lang="en" sz="1000"/>
              <a:t>	Also a few of them seem to have had some unwanted experiences with undemanded “solutions” to their problems - so the promise of trying to make their work easier isn’t necessarily a selling point</a:t>
            </a:r>
          </a:p>
          <a:p>
            <a:pPr indent="-292100" lvl="0" marL="457200" rtl="0">
              <a:lnSpc>
                <a:spcPct val="115000"/>
              </a:lnSpc>
              <a:spcBef>
                <a:spcPts val="0"/>
              </a:spcBef>
              <a:spcAft>
                <a:spcPts val="1600"/>
              </a:spcAft>
              <a:buSzPct val="100000"/>
              <a:buAutoNum type="arabicPeriod"/>
            </a:pPr>
            <a:r>
              <a:rPr lang="en" sz="1000"/>
              <a:t>Finally, as always, you have to know what you want to know. And as soon as you do you have to design your questionnaires accordingly and unmistakeably.</a:t>
            </a:r>
          </a:p>
          <a:p>
            <a:pPr lvl="0" rtl="0">
              <a:lnSpc>
                <a:spcPct val="115000"/>
              </a:lnSpc>
              <a:spcBef>
                <a:spcPts val="0"/>
              </a:spcBef>
              <a:spcAft>
                <a:spcPts val="1600"/>
              </a:spcAft>
              <a:buNone/>
            </a:pPr>
            <a:r>
              <a:rPr lang="en" sz="1000"/>
              <a:t>But despite all these difficulties..: We give it a try…</a:t>
            </a:r>
            <a:br>
              <a:rPr lang="en" sz="1000"/>
            </a: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p:nvPr/>
        </p:nvSpPr>
        <p:spPr>
          <a:xfrm>
            <a:off x="-12650" y="-7600"/>
            <a:ext cx="9144000" cy="39078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5" name="Shape 55"/>
          <p:cNvSpPr txBox="1"/>
          <p:nvPr>
            <p:ph type="ctrTitle"/>
          </p:nvPr>
        </p:nvSpPr>
        <p:spPr>
          <a:xfrm>
            <a:off x="311700" y="3773900"/>
            <a:ext cx="8520600" cy="1289100"/>
          </a:xfrm>
          <a:prstGeom prst="rect">
            <a:avLst/>
          </a:prstGeom>
        </p:spPr>
        <p:txBody>
          <a:bodyPr anchorCtr="0" anchor="b" bIns="91425" lIns="91425" rIns="91425" tIns="91425">
            <a:noAutofit/>
          </a:bodyPr>
          <a:lstStyle/>
          <a:p>
            <a:pPr lvl="0" rtl="0">
              <a:lnSpc>
                <a:spcPct val="115000"/>
              </a:lnSpc>
              <a:spcBef>
                <a:spcPts val="1600"/>
              </a:spcBef>
              <a:spcAft>
                <a:spcPts val="400"/>
              </a:spcAft>
              <a:buClr>
                <a:schemeClr val="dk1"/>
              </a:buClr>
              <a:buSzPct val="36666"/>
              <a:buFont typeface="Arial"/>
              <a:buNone/>
            </a:pPr>
            <a:r>
              <a:rPr lang="en" sz="3000">
                <a:solidFill>
                  <a:srgbClr val="73D0FF"/>
                </a:solidFill>
              </a:rPr>
              <a:t>Caught between Security and Time Pressure?</a:t>
            </a:r>
            <a:br>
              <a:rPr lang="en" sz="3000">
                <a:solidFill>
                  <a:srgbClr val="FFFFFF"/>
                </a:solidFill>
              </a:rPr>
            </a:br>
            <a:r>
              <a:rPr lang="en" sz="1700">
                <a:solidFill>
                  <a:srgbClr val="FFFFFF"/>
                </a:solidFill>
              </a:rPr>
              <a:t>An Empirical Investigation of Operator's Perspective on Security Misconfigurations</a:t>
            </a:r>
          </a:p>
        </p:txBody>
      </p:sp>
      <p:sp>
        <p:nvSpPr>
          <p:cNvPr id="56" name="Shape 56"/>
          <p:cNvSpPr txBox="1"/>
          <p:nvPr/>
        </p:nvSpPr>
        <p:spPr>
          <a:xfrm>
            <a:off x="975900" y="69275"/>
            <a:ext cx="6336000" cy="382200"/>
          </a:xfrm>
          <a:prstGeom prst="rect">
            <a:avLst/>
          </a:prstGeom>
          <a:noFill/>
          <a:ln>
            <a:noFill/>
          </a:ln>
        </p:spPr>
        <p:txBody>
          <a:bodyPr anchorCtr="0" anchor="t" bIns="91425" lIns="91425" rIns="91425" tIns="91425">
            <a:noAutofit/>
          </a:bodyPr>
          <a:lstStyle/>
          <a:p>
            <a:pPr lvl="0" rtl="0">
              <a:spcBef>
                <a:spcPts val="0"/>
              </a:spcBef>
              <a:buNone/>
            </a:pPr>
            <a:r>
              <a:rPr b="1" lang="en"/>
              <a:t>CONSTANZE DIETRICH</a:t>
            </a:r>
          </a:p>
          <a:p>
            <a:pPr lvl="0">
              <a:spcBef>
                <a:spcPts val="0"/>
              </a:spcBef>
              <a:buNone/>
            </a:pPr>
            <a:r>
              <a:t/>
            </a:r>
            <a:endParaRPr sz="1000">
              <a:solidFill>
                <a:srgbClr val="263238"/>
              </a:solidFill>
            </a:endParaRPr>
          </a:p>
        </p:txBody>
      </p:sp>
      <p:sp>
        <p:nvSpPr>
          <p:cNvPr id="57" name="Shape 57"/>
          <p:cNvSpPr txBox="1"/>
          <p:nvPr/>
        </p:nvSpPr>
        <p:spPr>
          <a:xfrm>
            <a:off x="975900" y="363255"/>
            <a:ext cx="4064100" cy="6042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000">
                <a:solidFill>
                  <a:srgbClr val="263238"/>
                </a:solidFill>
              </a:rPr>
              <a:t>Beuth Hochschule für Technik &amp;</a:t>
            </a:r>
          </a:p>
          <a:p>
            <a:pPr lvl="0" rtl="0">
              <a:lnSpc>
                <a:spcPct val="115000"/>
              </a:lnSpc>
              <a:spcBef>
                <a:spcPts val="0"/>
              </a:spcBef>
              <a:buNone/>
            </a:pPr>
            <a:r>
              <a:rPr lang="en" sz="1000">
                <a:solidFill>
                  <a:srgbClr val="263238"/>
                </a:solidFill>
              </a:rPr>
              <a:t>Technische Universität Berlin</a:t>
            </a:r>
          </a:p>
          <a:p>
            <a:pPr lvl="0">
              <a:lnSpc>
                <a:spcPct val="115000"/>
              </a:lnSpc>
              <a:spcBef>
                <a:spcPts val="0"/>
              </a:spcBef>
              <a:buNone/>
            </a:pPr>
            <a:r>
              <a:rPr lang="en" sz="1000"/>
              <a:t>[</a:t>
            </a:r>
            <a:r>
              <a:rPr lang="en" sz="1000">
                <a:solidFill>
                  <a:srgbClr val="73D0FF"/>
                </a:solidFill>
              </a:rPr>
              <a:t>constanze.die@gmail.com</a:t>
            </a:r>
            <a:r>
              <a:rPr lang="en" sz="1000"/>
              <a:t>]</a:t>
            </a:r>
          </a:p>
        </p:txBody>
      </p:sp>
      <p:pic>
        <p:nvPicPr>
          <p:cNvPr descr="Content.png" id="58" name="Shape 58"/>
          <p:cNvPicPr preferRelativeResize="0"/>
          <p:nvPr/>
        </p:nvPicPr>
        <p:blipFill>
          <a:blip r:embed="rId3">
            <a:alphaModFix/>
          </a:blip>
          <a:stretch>
            <a:fillRect/>
          </a:stretch>
        </p:blipFill>
        <p:spPr>
          <a:xfrm>
            <a:off x="7120049" y="0"/>
            <a:ext cx="1749400" cy="2497674"/>
          </a:xfrm>
          <a:prstGeom prst="rect">
            <a:avLst/>
          </a:prstGeom>
          <a:noFill/>
          <a:ln>
            <a:noFill/>
          </a:ln>
        </p:spPr>
      </p:pic>
      <p:pic>
        <p:nvPicPr>
          <p:cNvPr id="59" name="Shape 59"/>
          <p:cNvPicPr preferRelativeResize="0"/>
          <p:nvPr/>
        </p:nvPicPr>
        <p:blipFill>
          <a:blip r:embed="rId4">
            <a:alphaModFix/>
          </a:blip>
          <a:stretch>
            <a:fillRect/>
          </a:stretch>
        </p:blipFill>
        <p:spPr>
          <a:xfrm>
            <a:off x="131600" y="131625"/>
            <a:ext cx="835875" cy="835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5" name="Shape 145"/>
        <p:cNvGrpSpPr/>
        <p:nvPr/>
      </p:nvGrpSpPr>
      <p:grpSpPr>
        <a:xfrm>
          <a:off x="0" y="0"/>
          <a:ext cx="0" cy="0"/>
          <a:chOff x="0" y="0"/>
          <a:chExt cx="0" cy="0"/>
        </a:xfrm>
      </p:grpSpPr>
      <p:sp>
        <p:nvSpPr>
          <p:cNvPr id="146" name="Shape 146"/>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47" name="Shape 147"/>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The Usual Approach</a:t>
            </a:r>
          </a:p>
        </p:txBody>
      </p:sp>
      <p:sp>
        <p:nvSpPr>
          <p:cNvPr id="148" name="Shape 148"/>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lvl="0" rtl="0">
              <a:spcBef>
                <a:spcPts val="0"/>
              </a:spcBef>
              <a:buNone/>
            </a:pPr>
            <a:r>
              <a:rPr lang="en" sz="1700">
                <a:solidFill>
                  <a:srgbClr val="F3F3F3"/>
                </a:solidFill>
              </a:rPr>
              <a:t>1	Explore the issue</a:t>
            </a:r>
          </a:p>
          <a:p>
            <a:pPr lvl="0" rtl="0">
              <a:spcBef>
                <a:spcPts val="0"/>
              </a:spcBef>
              <a:buNone/>
            </a:pPr>
            <a:r>
              <a:rPr lang="en" sz="1700">
                <a:solidFill>
                  <a:srgbClr val="F3F3F3"/>
                </a:solidFill>
              </a:rPr>
              <a:t>2	Do small focus groups with target audience</a:t>
            </a:r>
          </a:p>
          <a:p>
            <a:pPr lvl="0" rtl="0">
              <a:spcBef>
                <a:spcPts val="0"/>
              </a:spcBef>
              <a:buNone/>
            </a:pPr>
            <a:r>
              <a:rPr lang="en" sz="1700">
                <a:solidFill>
                  <a:srgbClr val="F3F3F3"/>
                </a:solidFill>
              </a:rPr>
              <a:t>3	Do structured interviews with target audience</a:t>
            </a:r>
          </a:p>
          <a:p>
            <a:pPr lvl="0" rtl="0">
              <a:spcBef>
                <a:spcPts val="0"/>
              </a:spcBef>
              <a:buNone/>
            </a:pPr>
            <a:r>
              <a:rPr lang="en" sz="1700">
                <a:solidFill>
                  <a:srgbClr val="F3F3F3"/>
                </a:solidFill>
              </a:rPr>
              <a:t>4	Build a questionnaire to get quantitative insights</a:t>
            </a:r>
          </a:p>
        </p:txBody>
      </p:sp>
      <p:pic>
        <p:nvPicPr>
          <p:cNvPr id="149" name="Shape 149"/>
          <p:cNvPicPr preferRelativeResize="0"/>
          <p:nvPr/>
        </p:nvPicPr>
        <p:blipFill>
          <a:blip r:embed="rId3">
            <a:alphaModFix/>
          </a:blip>
          <a:stretch>
            <a:fillRect/>
          </a:stretch>
        </p:blipFill>
        <p:spPr>
          <a:xfrm>
            <a:off x="-12650" y="4690106"/>
            <a:ext cx="6870698" cy="445793"/>
          </a:xfrm>
          <a:prstGeom prst="rect">
            <a:avLst/>
          </a:prstGeom>
          <a:noFill/>
          <a:ln>
            <a:noFill/>
          </a:ln>
        </p:spPr>
      </p:pic>
      <p:sp>
        <p:nvSpPr>
          <p:cNvPr id="150" name="Shape 150"/>
          <p:cNvSpPr txBox="1"/>
          <p:nvPr/>
        </p:nvSpPr>
        <p:spPr>
          <a:xfrm>
            <a:off x="63075" y="66675"/>
            <a:ext cx="288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7</a:t>
            </a:r>
          </a:p>
        </p:txBody>
      </p:sp>
      <p:pic>
        <p:nvPicPr>
          <p:cNvPr descr="researcher_talk.png" id="151" name="Shape 151"/>
          <p:cNvPicPr preferRelativeResize="0"/>
          <p:nvPr/>
        </p:nvPicPr>
        <p:blipFill>
          <a:blip r:embed="rId4">
            <a:alphaModFix/>
          </a:blip>
          <a:stretch>
            <a:fillRect/>
          </a:stretch>
        </p:blipFill>
        <p:spPr>
          <a:xfrm>
            <a:off x="6873000" y="2498874"/>
            <a:ext cx="2187099" cy="2637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57" name="Shape 157"/>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The Sysadmin Approach</a:t>
            </a:r>
          </a:p>
        </p:txBody>
      </p:sp>
      <p:sp>
        <p:nvSpPr>
          <p:cNvPr id="158" name="Shape 158"/>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Go to the local sysadmin regulars’ table and talk to them</a:t>
            </a:r>
          </a:p>
        </p:txBody>
      </p:sp>
      <p:pic>
        <p:nvPicPr>
          <p:cNvPr id="159" name="Shape 159"/>
          <p:cNvPicPr preferRelativeResize="0"/>
          <p:nvPr/>
        </p:nvPicPr>
        <p:blipFill>
          <a:blip r:embed="rId3">
            <a:alphaModFix/>
          </a:blip>
          <a:stretch>
            <a:fillRect/>
          </a:stretch>
        </p:blipFill>
        <p:spPr>
          <a:xfrm>
            <a:off x="0" y="4703631"/>
            <a:ext cx="6870698" cy="445793"/>
          </a:xfrm>
          <a:prstGeom prst="rect">
            <a:avLst/>
          </a:prstGeom>
          <a:noFill/>
          <a:ln>
            <a:noFill/>
          </a:ln>
        </p:spPr>
      </p:pic>
      <p:pic>
        <p:nvPicPr>
          <p:cNvPr descr="stammtisch.png" id="160" name="Shape 160"/>
          <p:cNvPicPr preferRelativeResize="0"/>
          <p:nvPr/>
        </p:nvPicPr>
        <p:blipFill>
          <a:blip r:embed="rId4">
            <a:alphaModFix/>
          </a:blip>
          <a:stretch>
            <a:fillRect/>
          </a:stretch>
        </p:blipFill>
        <p:spPr>
          <a:xfrm>
            <a:off x="6872996" y="2786250"/>
            <a:ext cx="2243500" cy="2349650"/>
          </a:xfrm>
          <a:prstGeom prst="rect">
            <a:avLst/>
          </a:prstGeom>
          <a:noFill/>
          <a:ln>
            <a:noFill/>
          </a:ln>
        </p:spPr>
      </p:pic>
      <p:sp>
        <p:nvSpPr>
          <p:cNvPr id="161" name="Shape 161"/>
          <p:cNvSpPr txBox="1"/>
          <p:nvPr/>
        </p:nvSpPr>
        <p:spPr>
          <a:xfrm>
            <a:off x="63075" y="66675"/>
            <a:ext cx="288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8</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67" name="Shape 167"/>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The Sysadmin Approach</a:t>
            </a:r>
          </a:p>
        </p:txBody>
      </p:sp>
      <p:sp>
        <p:nvSpPr>
          <p:cNvPr id="168" name="Shape 168"/>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Go to the local sysadmin regulars’ table and talk to them</a:t>
            </a:r>
          </a:p>
          <a:p>
            <a:pPr indent="-336550" lvl="0" marL="457200" rtl="0">
              <a:spcBef>
                <a:spcPts val="0"/>
              </a:spcBef>
              <a:buClr>
                <a:srgbClr val="F3F3F3"/>
              </a:buClr>
              <a:buSzPct val="100000"/>
              <a:buChar char="-"/>
            </a:pPr>
            <a:r>
              <a:rPr lang="en" sz="1700">
                <a:solidFill>
                  <a:srgbClr val="F3F3F3"/>
                </a:solidFill>
              </a:rPr>
              <a:t>Install an IRC client</a:t>
            </a:r>
          </a:p>
        </p:txBody>
      </p:sp>
      <p:pic>
        <p:nvPicPr>
          <p:cNvPr id="169" name="Shape 169"/>
          <p:cNvPicPr preferRelativeResize="0"/>
          <p:nvPr/>
        </p:nvPicPr>
        <p:blipFill>
          <a:blip r:embed="rId3">
            <a:alphaModFix/>
          </a:blip>
          <a:stretch>
            <a:fillRect/>
          </a:stretch>
        </p:blipFill>
        <p:spPr>
          <a:xfrm>
            <a:off x="0" y="4703631"/>
            <a:ext cx="6870698" cy="445793"/>
          </a:xfrm>
          <a:prstGeom prst="rect">
            <a:avLst/>
          </a:prstGeom>
          <a:noFill/>
          <a:ln>
            <a:noFill/>
          </a:ln>
        </p:spPr>
      </p:pic>
      <p:pic>
        <p:nvPicPr>
          <p:cNvPr descr="holzcomputer.png" id="170" name="Shape 170"/>
          <p:cNvPicPr preferRelativeResize="0"/>
          <p:nvPr/>
        </p:nvPicPr>
        <p:blipFill>
          <a:blip r:embed="rId4">
            <a:alphaModFix/>
          </a:blip>
          <a:stretch>
            <a:fillRect/>
          </a:stretch>
        </p:blipFill>
        <p:spPr>
          <a:xfrm>
            <a:off x="6960237" y="2716400"/>
            <a:ext cx="2069024" cy="2377175"/>
          </a:xfrm>
          <a:prstGeom prst="rect">
            <a:avLst/>
          </a:prstGeom>
          <a:noFill/>
          <a:ln>
            <a:noFill/>
          </a:ln>
        </p:spPr>
      </p:pic>
      <p:sp>
        <p:nvSpPr>
          <p:cNvPr id="171" name="Shape 171"/>
          <p:cNvSpPr txBox="1"/>
          <p:nvPr/>
        </p:nvSpPr>
        <p:spPr>
          <a:xfrm>
            <a:off x="63075" y="66675"/>
            <a:ext cx="288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8</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77" name="Shape 177"/>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The </a:t>
            </a:r>
            <a:r>
              <a:rPr lang="en" sz="3000">
                <a:solidFill>
                  <a:srgbClr val="73D0FF"/>
                </a:solidFill>
              </a:rPr>
              <a:t>Sysadmin </a:t>
            </a:r>
            <a:r>
              <a:rPr lang="en" sz="3000">
                <a:solidFill>
                  <a:srgbClr val="73D0FF"/>
                </a:solidFill>
              </a:rPr>
              <a:t>Approach</a:t>
            </a:r>
          </a:p>
        </p:txBody>
      </p:sp>
      <p:sp>
        <p:nvSpPr>
          <p:cNvPr id="178" name="Shape 178"/>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Go to the local sysadmin regulars’ table and talk to them</a:t>
            </a:r>
          </a:p>
          <a:p>
            <a:pPr indent="-336550" lvl="0" marL="457200" rtl="0">
              <a:spcBef>
                <a:spcPts val="0"/>
              </a:spcBef>
              <a:buClr>
                <a:srgbClr val="F3F3F3"/>
              </a:buClr>
              <a:buSzPct val="100000"/>
              <a:buChar char="-"/>
            </a:pPr>
            <a:r>
              <a:rPr lang="en" sz="1700">
                <a:solidFill>
                  <a:srgbClr val="F3F3F3"/>
                </a:solidFill>
              </a:rPr>
              <a:t>Install an IRC client</a:t>
            </a:r>
          </a:p>
          <a:p>
            <a:pPr indent="-336550" lvl="0" marL="457200" rtl="0">
              <a:spcBef>
                <a:spcPts val="0"/>
              </a:spcBef>
              <a:buClr>
                <a:srgbClr val="F3F3F3"/>
              </a:buClr>
              <a:buSzPct val="100000"/>
              <a:buChar char="-"/>
            </a:pPr>
            <a:r>
              <a:rPr lang="en" sz="1700">
                <a:solidFill>
                  <a:srgbClr val="F3F3F3"/>
                </a:solidFill>
              </a:rPr>
              <a:t>5 Interviews and 1 focus group with 5 participants...</a:t>
            </a:r>
          </a:p>
          <a:p>
            <a:pPr indent="-336550" lvl="1" marL="914400" rtl="0">
              <a:spcBef>
                <a:spcPts val="0"/>
              </a:spcBef>
              <a:buClr>
                <a:srgbClr val="F3F3F3"/>
              </a:buClr>
              <a:buSzPct val="100000"/>
              <a:buChar char="-"/>
            </a:pPr>
            <a:r>
              <a:rPr lang="en" sz="1700">
                <a:solidFill>
                  <a:srgbClr val="F3F3F3"/>
                </a:solidFill>
              </a:rPr>
              <a:t>Did you ever encounter security misconfigurations?</a:t>
            </a:r>
          </a:p>
          <a:p>
            <a:pPr indent="-336550" lvl="1" marL="914400" rtl="0">
              <a:spcBef>
                <a:spcPts val="0"/>
              </a:spcBef>
              <a:buClr>
                <a:srgbClr val="F3F3F3"/>
              </a:buClr>
              <a:buSzPct val="100000"/>
              <a:buChar char="-"/>
            </a:pPr>
            <a:r>
              <a:rPr lang="en" sz="1700">
                <a:solidFill>
                  <a:srgbClr val="F3F3F3"/>
                </a:solidFill>
              </a:rPr>
              <a:t>What do you think: Why do they occur?</a:t>
            </a:r>
          </a:p>
          <a:p>
            <a:pPr indent="-336550" lvl="1" marL="914400" rtl="0">
              <a:spcBef>
                <a:spcPts val="0"/>
              </a:spcBef>
              <a:buClr>
                <a:srgbClr val="F3F3F3"/>
              </a:buClr>
              <a:buSzPct val="100000"/>
              <a:buChar char="-"/>
            </a:pPr>
            <a:r>
              <a:rPr lang="en" sz="1700">
                <a:solidFill>
                  <a:srgbClr val="F3F3F3"/>
                </a:solidFill>
              </a:rPr>
              <a:t>Did a security misconfiguration incident change anything about this?</a:t>
            </a:r>
          </a:p>
        </p:txBody>
      </p:sp>
      <p:pic>
        <p:nvPicPr>
          <p:cNvPr id="179" name="Shape 179"/>
          <p:cNvPicPr preferRelativeResize="0"/>
          <p:nvPr/>
        </p:nvPicPr>
        <p:blipFill>
          <a:blip r:embed="rId3">
            <a:alphaModFix/>
          </a:blip>
          <a:stretch>
            <a:fillRect/>
          </a:stretch>
        </p:blipFill>
        <p:spPr>
          <a:xfrm>
            <a:off x="0" y="4703631"/>
            <a:ext cx="6870698" cy="445793"/>
          </a:xfrm>
          <a:prstGeom prst="rect">
            <a:avLst/>
          </a:prstGeom>
          <a:noFill/>
          <a:ln>
            <a:noFill/>
          </a:ln>
        </p:spPr>
      </p:pic>
      <p:pic>
        <p:nvPicPr>
          <p:cNvPr descr="rant-chat.png" id="180" name="Shape 180"/>
          <p:cNvPicPr preferRelativeResize="0"/>
          <p:nvPr/>
        </p:nvPicPr>
        <p:blipFill rotWithShape="1">
          <a:blip r:embed="rId4">
            <a:alphaModFix/>
          </a:blip>
          <a:srcRect b="7723" l="12719" r="10932" t="0"/>
          <a:stretch/>
        </p:blipFill>
        <p:spPr>
          <a:xfrm>
            <a:off x="6975225" y="2883500"/>
            <a:ext cx="2039048" cy="2176850"/>
          </a:xfrm>
          <a:prstGeom prst="rect">
            <a:avLst/>
          </a:prstGeom>
          <a:noFill/>
          <a:ln>
            <a:noFill/>
          </a:ln>
        </p:spPr>
      </p:pic>
      <p:sp>
        <p:nvSpPr>
          <p:cNvPr id="181" name="Shape 181"/>
          <p:cNvSpPr txBox="1"/>
          <p:nvPr/>
        </p:nvSpPr>
        <p:spPr>
          <a:xfrm>
            <a:off x="63075" y="66675"/>
            <a:ext cx="288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8</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p:nvPr/>
        </p:nvSpPr>
        <p:spPr>
          <a:xfrm>
            <a:off x="0" y="4850"/>
            <a:ext cx="9144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solidFill>
                <a:srgbClr val="FFFFFF"/>
              </a:solidFill>
            </a:endParaRPr>
          </a:p>
        </p:txBody>
      </p:sp>
      <p:pic>
        <p:nvPicPr>
          <p:cNvPr descr="findings.png" id="187" name="Shape 187"/>
          <p:cNvPicPr preferRelativeResize="0"/>
          <p:nvPr/>
        </p:nvPicPr>
        <p:blipFill>
          <a:blip r:embed="rId3">
            <a:alphaModFix/>
          </a:blip>
          <a:stretch>
            <a:fillRect/>
          </a:stretch>
        </p:blipFill>
        <p:spPr>
          <a:xfrm>
            <a:off x="6263" y="0"/>
            <a:ext cx="9131473"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93" name="Shape 193"/>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What happened?</a:t>
            </a:r>
          </a:p>
        </p:txBody>
      </p:sp>
      <p:sp>
        <p:nvSpPr>
          <p:cNvPr id="194" name="Shape 194"/>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Beloved Defaults</a:t>
            </a:r>
            <a:br>
              <a:rPr lang="en" sz="1700">
                <a:solidFill>
                  <a:srgbClr val="F3F3F3"/>
                </a:solidFill>
              </a:rPr>
            </a:br>
          </a:p>
          <a:p>
            <a:pPr lvl="0" rtl="0">
              <a:spcBef>
                <a:spcPts val="0"/>
              </a:spcBef>
              <a:buNone/>
            </a:pPr>
            <a:r>
              <a:t/>
            </a:r>
            <a:endParaRPr sz="1700">
              <a:solidFill>
                <a:srgbClr val="F3F3F3"/>
              </a:solidFill>
            </a:endParaRPr>
          </a:p>
        </p:txBody>
      </p:sp>
      <p:pic>
        <p:nvPicPr>
          <p:cNvPr id="195" name="Shape 195"/>
          <p:cNvPicPr preferRelativeResize="0"/>
          <p:nvPr/>
        </p:nvPicPr>
        <p:blipFill>
          <a:blip r:embed="rId3">
            <a:alphaModFix/>
          </a:blip>
          <a:stretch>
            <a:fillRect/>
          </a:stretch>
        </p:blipFill>
        <p:spPr>
          <a:xfrm>
            <a:off x="0" y="4703631"/>
            <a:ext cx="6870698" cy="445793"/>
          </a:xfrm>
          <a:prstGeom prst="rect">
            <a:avLst/>
          </a:prstGeom>
          <a:noFill/>
          <a:ln>
            <a:noFill/>
          </a:ln>
        </p:spPr>
      </p:pic>
      <p:pic>
        <p:nvPicPr>
          <p:cNvPr descr="adminadmin.png" id="196" name="Shape 196"/>
          <p:cNvPicPr preferRelativeResize="0"/>
          <p:nvPr/>
        </p:nvPicPr>
        <p:blipFill>
          <a:blip r:embed="rId4">
            <a:alphaModFix/>
          </a:blip>
          <a:stretch>
            <a:fillRect/>
          </a:stretch>
        </p:blipFill>
        <p:spPr>
          <a:xfrm>
            <a:off x="6870699" y="2667000"/>
            <a:ext cx="2273399" cy="2080981"/>
          </a:xfrm>
          <a:prstGeom prst="rect">
            <a:avLst/>
          </a:prstGeom>
          <a:noFill/>
          <a:ln>
            <a:noFill/>
          </a:ln>
        </p:spPr>
      </p:pic>
      <p:sp>
        <p:nvSpPr>
          <p:cNvPr id="197" name="Shape 197"/>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9</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03" name="Shape 203"/>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What happened?</a:t>
            </a:r>
          </a:p>
        </p:txBody>
      </p:sp>
      <p:sp>
        <p:nvSpPr>
          <p:cNvPr id="204" name="Shape 204"/>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Beloved Defaults</a:t>
            </a:r>
          </a:p>
          <a:p>
            <a:pPr indent="-336550" lvl="0" marL="457200" rtl="0">
              <a:spcBef>
                <a:spcPts val="0"/>
              </a:spcBef>
              <a:buClr>
                <a:srgbClr val="F3F3F3"/>
              </a:buClr>
              <a:buSzPct val="100000"/>
              <a:buChar char="-"/>
            </a:pPr>
            <a:r>
              <a:rPr lang="en" sz="1700">
                <a:solidFill>
                  <a:srgbClr val="F3F3F3"/>
                </a:solidFill>
              </a:rPr>
              <a:t>Misleading Conventions</a:t>
            </a:r>
          </a:p>
        </p:txBody>
      </p:sp>
      <p:pic>
        <p:nvPicPr>
          <p:cNvPr id="205" name="Shape 205"/>
          <p:cNvPicPr preferRelativeResize="0"/>
          <p:nvPr/>
        </p:nvPicPr>
        <p:blipFill>
          <a:blip r:embed="rId3">
            <a:alphaModFix/>
          </a:blip>
          <a:stretch>
            <a:fillRect/>
          </a:stretch>
        </p:blipFill>
        <p:spPr>
          <a:xfrm>
            <a:off x="0" y="4703631"/>
            <a:ext cx="6870698" cy="445793"/>
          </a:xfrm>
          <a:prstGeom prst="rect">
            <a:avLst/>
          </a:prstGeom>
          <a:noFill/>
          <a:ln>
            <a:noFill/>
          </a:ln>
        </p:spPr>
      </p:pic>
      <p:pic>
        <p:nvPicPr>
          <p:cNvPr descr="nameNAME.png" id="206" name="Shape 206"/>
          <p:cNvPicPr preferRelativeResize="0"/>
          <p:nvPr/>
        </p:nvPicPr>
        <p:blipFill>
          <a:blip r:embed="rId4">
            <a:alphaModFix/>
          </a:blip>
          <a:stretch>
            <a:fillRect/>
          </a:stretch>
        </p:blipFill>
        <p:spPr>
          <a:xfrm>
            <a:off x="6968212" y="1608674"/>
            <a:ext cx="2053074" cy="3517699"/>
          </a:xfrm>
          <a:prstGeom prst="rect">
            <a:avLst/>
          </a:prstGeom>
          <a:noFill/>
          <a:ln>
            <a:noFill/>
          </a:ln>
        </p:spPr>
      </p:pic>
      <p:sp>
        <p:nvSpPr>
          <p:cNvPr id="207" name="Shape 207"/>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9</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13" name="Shape 213"/>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What happened?</a:t>
            </a:r>
          </a:p>
        </p:txBody>
      </p:sp>
      <p:sp>
        <p:nvSpPr>
          <p:cNvPr id="214" name="Shape 214"/>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Beloved Defaults</a:t>
            </a:r>
          </a:p>
          <a:p>
            <a:pPr indent="-336550" lvl="0" marL="457200" rtl="0">
              <a:spcBef>
                <a:spcPts val="0"/>
              </a:spcBef>
              <a:buClr>
                <a:srgbClr val="F3F3F3"/>
              </a:buClr>
              <a:buSzPct val="100000"/>
              <a:buChar char="-"/>
            </a:pPr>
            <a:r>
              <a:rPr lang="en" sz="1700">
                <a:solidFill>
                  <a:srgbClr val="F3F3F3"/>
                </a:solidFill>
              </a:rPr>
              <a:t>Misleading Conventions</a:t>
            </a:r>
          </a:p>
          <a:p>
            <a:pPr indent="-336550" lvl="0" marL="457200" rtl="0">
              <a:spcBef>
                <a:spcPts val="0"/>
              </a:spcBef>
              <a:buClr>
                <a:srgbClr val="F3F3F3"/>
              </a:buClr>
              <a:buSzPct val="100000"/>
              <a:buChar char="-"/>
            </a:pPr>
            <a:r>
              <a:rPr lang="en" sz="1700">
                <a:solidFill>
                  <a:srgbClr val="F3F3F3"/>
                </a:solidFill>
              </a:rPr>
              <a:t>Troublesome Accidents</a:t>
            </a:r>
          </a:p>
        </p:txBody>
      </p:sp>
      <p:pic>
        <p:nvPicPr>
          <p:cNvPr id="215" name="Shape 215"/>
          <p:cNvPicPr preferRelativeResize="0"/>
          <p:nvPr/>
        </p:nvPicPr>
        <p:blipFill>
          <a:blip r:embed="rId3">
            <a:alphaModFix/>
          </a:blip>
          <a:stretch>
            <a:fillRect/>
          </a:stretch>
        </p:blipFill>
        <p:spPr>
          <a:xfrm>
            <a:off x="0" y="4703631"/>
            <a:ext cx="6870698" cy="445793"/>
          </a:xfrm>
          <a:prstGeom prst="rect">
            <a:avLst/>
          </a:prstGeom>
          <a:noFill/>
          <a:ln>
            <a:noFill/>
          </a:ln>
        </p:spPr>
      </p:pic>
      <p:pic>
        <p:nvPicPr>
          <p:cNvPr descr="accident.png" id="216" name="Shape 216"/>
          <p:cNvPicPr preferRelativeResize="0"/>
          <p:nvPr/>
        </p:nvPicPr>
        <p:blipFill>
          <a:blip r:embed="rId4">
            <a:alphaModFix/>
          </a:blip>
          <a:stretch>
            <a:fillRect/>
          </a:stretch>
        </p:blipFill>
        <p:spPr>
          <a:xfrm>
            <a:off x="6910451" y="0"/>
            <a:ext cx="2233547" cy="5143499"/>
          </a:xfrm>
          <a:prstGeom prst="rect">
            <a:avLst/>
          </a:prstGeom>
          <a:noFill/>
          <a:ln>
            <a:noFill/>
          </a:ln>
        </p:spPr>
      </p:pic>
      <p:sp>
        <p:nvSpPr>
          <p:cNvPr id="217" name="Shape 217"/>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9</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23" name="Shape 223"/>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What happened?</a:t>
            </a:r>
          </a:p>
        </p:txBody>
      </p:sp>
      <p:sp>
        <p:nvSpPr>
          <p:cNvPr id="224" name="Shape 224"/>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Beloved Defaults</a:t>
            </a:r>
          </a:p>
          <a:p>
            <a:pPr indent="-336550" lvl="0" marL="457200" rtl="0">
              <a:spcBef>
                <a:spcPts val="0"/>
              </a:spcBef>
              <a:buClr>
                <a:srgbClr val="F3F3F3"/>
              </a:buClr>
              <a:buSzPct val="100000"/>
              <a:buChar char="-"/>
            </a:pPr>
            <a:r>
              <a:rPr lang="en" sz="1700">
                <a:solidFill>
                  <a:srgbClr val="F3F3F3"/>
                </a:solidFill>
              </a:rPr>
              <a:t>Misleading Conventions</a:t>
            </a:r>
          </a:p>
          <a:p>
            <a:pPr indent="-336550" lvl="0" marL="457200" rtl="0">
              <a:spcBef>
                <a:spcPts val="0"/>
              </a:spcBef>
              <a:buClr>
                <a:srgbClr val="F3F3F3"/>
              </a:buClr>
              <a:buSzPct val="100000"/>
              <a:buChar char="-"/>
            </a:pPr>
            <a:r>
              <a:rPr lang="en" sz="1700">
                <a:solidFill>
                  <a:srgbClr val="F3F3F3"/>
                </a:solidFill>
              </a:rPr>
              <a:t>Troublesome Accidents</a:t>
            </a:r>
          </a:p>
          <a:p>
            <a:pPr indent="-336550" lvl="0" marL="457200" rtl="0">
              <a:spcBef>
                <a:spcPts val="0"/>
              </a:spcBef>
              <a:buClr>
                <a:srgbClr val="F3F3F3"/>
              </a:buClr>
              <a:buSzPct val="100000"/>
              <a:buChar char="-"/>
            </a:pPr>
            <a:r>
              <a:rPr lang="en" sz="1700">
                <a:solidFill>
                  <a:srgbClr val="F3F3F3"/>
                </a:solidFill>
              </a:rPr>
              <a:t>The Lost, Forgotten and Abandoned</a:t>
            </a:r>
          </a:p>
        </p:txBody>
      </p:sp>
      <p:pic>
        <p:nvPicPr>
          <p:cNvPr id="225" name="Shape 225"/>
          <p:cNvPicPr preferRelativeResize="0"/>
          <p:nvPr/>
        </p:nvPicPr>
        <p:blipFill>
          <a:blip r:embed="rId3">
            <a:alphaModFix/>
          </a:blip>
          <a:stretch>
            <a:fillRect/>
          </a:stretch>
        </p:blipFill>
        <p:spPr>
          <a:xfrm>
            <a:off x="0" y="4703631"/>
            <a:ext cx="6870698" cy="445793"/>
          </a:xfrm>
          <a:prstGeom prst="rect">
            <a:avLst/>
          </a:prstGeom>
          <a:noFill/>
          <a:ln>
            <a:noFill/>
          </a:ln>
        </p:spPr>
      </p:pic>
      <p:pic>
        <p:nvPicPr>
          <p:cNvPr descr="xp.png" id="226" name="Shape 226"/>
          <p:cNvPicPr preferRelativeResize="0"/>
          <p:nvPr/>
        </p:nvPicPr>
        <p:blipFill>
          <a:blip r:embed="rId4">
            <a:alphaModFix/>
          </a:blip>
          <a:stretch>
            <a:fillRect/>
          </a:stretch>
        </p:blipFill>
        <p:spPr>
          <a:xfrm>
            <a:off x="6912450" y="1792100"/>
            <a:ext cx="2218999" cy="3357324"/>
          </a:xfrm>
          <a:prstGeom prst="rect">
            <a:avLst/>
          </a:prstGeom>
          <a:noFill/>
          <a:ln>
            <a:noFill/>
          </a:ln>
        </p:spPr>
      </p:pic>
      <p:sp>
        <p:nvSpPr>
          <p:cNvPr id="227" name="Shape 227"/>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9</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33" name="Shape 233"/>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Why did it happen?</a:t>
            </a:r>
          </a:p>
        </p:txBody>
      </p:sp>
      <p:sp>
        <p:nvSpPr>
          <p:cNvPr id="234" name="Shape 234"/>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Lack of </a:t>
            </a:r>
            <a:r>
              <a:rPr lang="en" sz="1700">
                <a:solidFill>
                  <a:srgbClr val="73D0FF"/>
                </a:solidFill>
              </a:rPr>
              <a:t>Experience</a:t>
            </a:r>
          </a:p>
        </p:txBody>
      </p:sp>
      <p:pic>
        <p:nvPicPr>
          <p:cNvPr id="235" name="Shape 235"/>
          <p:cNvPicPr preferRelativeResize="0"/>
          <p:nvPr/>
        </p:nvPicPr>
        <p:blipFill>
          <a:blip r:embed="rId3">
            <a:alphaModFix/>
          </a:blip>
          <a:stretch>
            <a:fillRect/>
          </a:stretch>
        </p:blipFill>
        <p:spPr>
          <a:xfrm>
            <a:off x="-12650" y="4690106"/>
            <a:ext cx="6870698" cy="445793"/>
          </a:xfrm>
          <a:prstGeom prst="rect">
            <a:avLst/>
          </a:prstGeom>
          <a:noFill/>
          <a:ln>
            <a:noFill/>
          </a:ln>
        </p:spPr>
      </p:pic>
      <p:pic>
        <p:nvPicPr>
          <p:cNvPr descr="kabel.png" id="236" name="Shape 236"/>
          <p:cNvPicPr preferRelativeResize="0"/>
          <p:nvPr/>
        </p:nvPicPr>
        <p:blipFill>
          <a:blip r:embed="rId4">
            <a:alphaModFix/>
          </a:blip>
          <a:stretch>
            <a:fillRect/>
          </a:stretch>
        </p:blipFill>
        <p:spPr>
          <a:xfrm>
            <a:off x="7022075" y="2243674"/>
            <a:ext cx="2010599" cy="2771025"/>
          </a:xfrm>
          <a:prstGeom prst="rect">
            <a:avLst/>
          </a:prstGeom>
          <a:noFill/>
          <a:ln>
            <a:noFill/>
          </a:ln>
        </p:spPr>
      </p:pic>
      <p:sp>
        <p:nvSpPr>
          <p:cNvPr id="237" name="Shape 237"/>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10</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65" name="Shape 65"/>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Outline</a:t>
            </a:r>
          </a:p>
        </p:txBody>
      </p:sp>
      <p:sp>
        <p:nvSpPr>
          <p:cNvPr id="66" name="Shape 66"/>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lvl="0">
              <a:spcBef>
                <a:spcPts val="0"/>
              </a:spcBef>
              <a:buNone/>
            </a:pPr>
            <a:r>
              <a:rPr lang="en" sz="1700">
                <a:solidFill>
                  <a:srgbClr val="F3F3F3"/>
                </a:solidFill>
              </a:rPr>
              <a:t>1	Security Misconfigurations</a:t>
            </a:r>
          </a:p>
          <a:p>
            <a:pPr lvl="0">
              <a:spcBef>
                <a:spcPts val="0"/>
              </a:spcBef>
              <a:buNone/>
            </a:pPr>
            <a:r>
              <a:rPr lang="en" sz="1700">
                <a:solidFill>
                  <a:srgbClr val="F3F3F3"/>
                </a:solidFill>
              </a:rPr>
              <a:t>2	Empirical Approach</a:t>
            </a:r>
          </a:p>
          <a:p>
            <a:pPr lvl="0">
              <a:spcBef>
                <a:spcPts val="0"/>
              </a:spcBef>
              <a:buNone/>
            </a:pPr>
            <a:r>
              <a:rPr lang="en" sz="1700">
                <a:solidFill>
                  <a:srgbClr val="F3F3F3"/>
                </a:solidFill>
              </a:rPr>
              <a:t>3	Preliminary Findings</a:t>
            </a:r>
          </a:p>
          <a:p>
            <a:pPr lvl="0" rtl="0">
              <a:spcBef>
                <a:spcPts val="0"/>
              </a:spcBef>
              <a:buNone/>
            </a:pPr>
            <a:r>
              <a:rPr lang="en" sz="1700">
                <a:solidFill>
                  <a:srgbClr val="F3F3F3"/>
                </a:solidFill>
              </a:rPr>
              <a:t>4	Conclusion</a:t>
            </a:r>
          </a:p>
        </p:txBody>
      </p:sp>
      <p:pic>
        <p:nvPicPr>
          <p:cNvPr descr="Content.png" id="67" name="Shape 67"/>
          <p:cNvPicPr preferRelativeResize="0"/>
          <p:nvPr/>
        </p:nvPicPr>
        <p:blipFill>
          <a:blip r:embed="rId3">
            <a:alphaModFix/>
          </a:blip>
          <a:stretch>
            <a:fillRect/>
          </a:stretch>
        </p:blipFill>
        <p:spPr>
          <a:xfrm>
            <a:off x="7120049" y="0"/>
            <a:ext cx="1749400" cy="2497674"/>
          </a:xfrm>
          <a:prstGeom prst="rect">
            <a:avLst/>
          </a:prstGeom>
          <a:noFill/>
          <a:ln>
            <a:noFill/>
          </a:ln>
        </p:spPr>
      </p:pic>
      <p:pic>
        <p:nvPicPr>
          <p:cNvPr id="68" name="Shape 68"/>
          <p:cNvPicPr preferRelativeResize="0"/>
          <p:nvPr/>
        </p:nvPicPr>
        <p:blipFill>
          <a:blip r:embed="rId4">
            <a:alphaModFix/>
          </a:blip>
          <a:stretch>
            <a:fillRect/>
          </a:stretch>
        </p:blipFill>
        <p:spPr>
          <a:xfrm>
            <a:off x="-12650" y="4690106"/>
            <a:ext cx="6870698" cy="445793"/>
          </a:xfrm>
          <a:prstGeom prst="rect">
            <a:avLst/>
          </a:prstGeom>
          <a:noFill/>
          <a:ln>
            <a:noFill/>
          </a:ln>
        </p:spPr>
      </p:pic>
      <p:sp>
        <p:nvSpPr>
          <p:cNvPr id="69" name="Shape 69"/>
          <p:cNvSpPr txBox="1"/>
          <p:nvPr/>
        </p:nvSpPr>
        <p:spPr>
          <a:xfrm>
            <a:off x="63075" y="66675"/>
            <a:ext cx="288300" cy="297300"/>
          </a:xfrm>
          <a:prstGeom prst="rect">
            <a:avLst/>
          </a:prstGeom>
          <a:noFill/>
          <a:ln>
            <a:noFill/>
          </a:ln>
        </p:spPr>
        <p:txBody>
          <a:bodyPr anchorCtr="0" anchor="t" bIns="91425" lIns="91425" rIns="91425" tIns="91425">
            <a:noAutofit/>
          </a:bodyPr>
          <a:lstStyle/>
          <a:p>
            <a:pPr lvl="0">
              <a:spcBef>
                <a:spcPts val="0"/>
              </a:spcBef>
              <a:buNone/>
            </a:pPr>
            <a:r>
              <a:rPr lang="en" sz="1000">
                <a:solidFill>
                  <a:srgbClr val="F3F3F3"/>
                </a:solidFill>
              </a:rPr>
              <a:t>2</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43" name="Shape 243"/>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Why did it happen?</a:t>
            </a:r>
          </a:p>
        </p:txBody>
      </p:sp>
      <p:sp>
        <p:nvSpPr>
          <p:cNvPr id="244" name="Shape 244"/>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Lack of </a:t>
            </a:r>
            <a:r>
              <a:rPr lang="en" sz="1700">
                <a:solidFill>
                  <a:srgbClr val="73D0FF"/>
                </a:solidFill>
              </a:rPr>
              <a:t>Experience</a:t>
            </a:r>
          </a:p>
          <a:p>
            <a:pPr indent="-336550" lvl="0" marL="457200" rtl="0">
              <a:spcBef>
                <a:spcPts val="0"/>
              </a:spcBef>
              <a:buClr>
                <a:srgbClr val="F3F3F3"/>
              </a:buClr>
              <a:buSzPct val="100000"/>
              <a:buChar char="-"/>
            </a:pPr>
            <a:r>
              <a:rPr lang="en" sz="1700">
                <a:solidFill>
                  <a:srgbClr val="F3F3F3"/>
                </a:solidFill>
              </a:rPr>
              <a:t>Non-existing / unspecified / too strict / too loose / too complicated </a:t>
            </a:r>
            <a:r>
              <a:rPr lang="en" sz="1700">
                <a:solidFill>
                  <a:srgbClr val="73D0FF"/>
                </a:solidFill>
              </a:rPr>
              <a:t>Processes</a:t>
            </a:r>
            <a:br>
              <a:rPr lang="en" sz="1700">
                <a:solidFill>
                  <a:srgbClr val="F3F3F3"/>
                </a:solidFill>
              </a:rPr>
            </a:br>
          </a:p>
        </p:txBody>
      </p:sp>
      <p:pic>
        <p:nvPicPr>
          <p:cNvPr id="245" name="Shape 245"/>
          <p:cNvPicPr preferRelativeResize="0"/>
          <p:nvPr/>
        </p:nvPicPr>
        <p:blipFill>
          <a:blip r:embed="rId3">
            <a:alphaModFix/>
          </a:blip>
          <a:stretch>
            <a:fillRect/>
          </a:stretch>
        </p:blipFill>
        <p:spPr>
          <a:xfrm>
            <a:off x="-12650" y="4690106"/>
            <a:ext cx="6870698" cy="445793"/>
          </a:xfrm>
          <a:prstGeom prst="rect">
            <a:avLst/>
          </a:prstGeom>
          <a:noFill/>
          <a:ln>
            <a:noFill/>
          </a:ln>
        </p:spPr>
      </p:pic>
      <p:pic>
        <p:nvPicPr>
          <p:cNvPr descr="process.png" id="246" name="Shape 246"/>
          <p:cNvPicPr preferRelativeResize="0"/>
          <p:nvPr/>
        </p:nvPicPr>
        <p:blipFill>
          <a:blip r:embed="rId4">
            <a:alphaModFix/>
          </a:blip>
          <a:stretch>
            <a:fillRect/>
          </a:stretch>
        </p:blipFill>
        <p:spPr>
          <a:xfrm>
            <a:off x="6909025" y="2027299"/>
            <a:ext cx="2171424" cy="2922675"/>
          </a:xfrm>
          <a:prstGeom prst="rect">
            <a:avLst/>
          </a:prstGeom>
          <a:noFill/>
          <a:ln>
            <a:noFill/>
          </a:ln>
        </p:spPr>
      </p:pic>
      <p:sp>
        <p:nvSpPr>
          <p:cNvPr id="247" name="Shape 247"/>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10</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53" name="Shape 253"/>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Why did it happen?</a:t>
            </a:r>
          </a:p>
        </p:txBody>
      </p:sp>
      <p:sp>
        <p:nvSpPr>
          <p:cNvPr id="254" name="Shape 254"/>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Lack of </a:t>
            </a:r>
            <a:r>
              <a:rPr lang="en" sz="1700">
                <a:solidFill>
                  <a:srgbClr val="73D0FF"/>
                </a:solidFill>
              </a:rPr>
              <a:t>Experience</a:t>
            </a:r>
          </a:p>
          <a:p>
            <a:pPr indent="-336550" lvl="0" marL="457200" rtl="0">
              <a:spcBef>
                <a:spcPts val="0"/>
              </a:spcBef>
              <a:buClr>
                <a:srgbClr val="F3F3F3"/>
              </a:buClr>
              <a:buSzPct val="100000"/>
              <a:buChar char="-"/>
            </a:pPr>
            <a:r>
              <a:rPr lang="en" sz="1700">
                <a:solidFill>
                  <a:srgbClr val="F3F3F3"/>
                </a:solidFill>
              </a:rPr>
              <a:t>Non-existing / unspecified / too strict / too loose / too complicated </a:t>
            </a:r>
            <a:r>
              <a:rPr lang="en" sz="1700">
                <a:solidFill>
                  <a:srgbClr val="73D0FF"/>
                </a:solidFill>
              </a:rPr>
              <a:t>Processes</a:t>
            </a:r>
          </a:p>
          <a:p>
            <a:pPr indent="-336550" lvl="0" marL="457200" rtl="0">
              <a:spcBef>
                <a:spcPts val="0"/>
              </a:spcBef>
              <a:buClr>
                <a:srgbClr val="F3F3F3"/>
              </a:buClr>
              <a:buSzPct val="100000"/>
              <a:buChar char="-"/>
            </a:pPr>
            <a:r>
              <a:rPr lang="en" sz="1700">
                <a:solidFill>
                  <a:srgbClr val="F3F3F3"/>
                </a:solidFill>
              </a:rPr>
              <a:t>Betrayed </a:t>
            </a:r>
            <a:r>
              <a:rPr lang="en" sz="1700">
                <a:solidFill>
                  <a:srgbClr val="73D0FF"/>
                </a:solidFill>
              </a:rPr>
              <a:t>Faith in Suppliers</a:t>
            </a:r>
          </a:p>
        </p:txBody>
      </p:sp>
      <p:pic>
        <p:nvPicPr>
          <p:cNvPr id="255" name="Shape 255"/>
          <p:cNvPicPr preferRelativeResize="0"/>
          <p:nvPr/>
        </p:nvPicPr>
        <p:blipFill>
          <a:blip r:embed="rId3">
            <a:alphaModFix/>
          </a:blip>
          <a:stretch>
            <a:fillRect/>
          </a:stretch>
        </p:blipFill>
        <p:spPr>
          <a:xfrm>
            <a:off x="-12650" y="4690106"/>
            <a:ext cx="6870698" cy="445793"/>
          </a:xfrm>
          <a:prstGeom prst="rect">
            <a:avLst/>
          </a:prstGeom>
          <a:noFill/>
          <a:ln>
            <a:noFill/>
          </a:ln>
        </p:spPr>
      </p:pic>
      <p:pic>
        <p:nvPicPr>
          <p:cNvPr descr="cisco.png" id="256" name="Shape 256"/>
          <p:cNvPicPr preferRelativeResize="0"/>
          <p:nvPr/>
        </p:nvPicPr>
        <p:blipFill>
          <a:blip r:embed="rId4">
            <a:alphaModFix/>
          </a:blip>
          <a:stretch>
            <a:fillRect/>
          </a:stretch>
        </p:blipFill>
        <p:spPr>
          <a:xfrm>
            <a:off x="6920662" y="0"/>
            <a:ext cx="2148175" cy="4931024"/>
          </a:xfrm>
          <a:prstGeom prst="rect">
            <a:avLst/>
          </a:prstGeom>
          <a:noFill/>
          <a:ln>
            <a:noFill/>
          </a:ln>
        </p:spPr>
      </p:pic>
      <p:sp>
        <p:nvSpPr>
          <p:cNvPr id="257" name="Shape 257"/>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10</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63" name="Shape 263"/>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Why did it happen?</a:t>
            </a:r>
          </a:p>
        </p:txBody>
      </p:sp>
      <p:sp>
        <p:nvSpPr>
          <p:cNvPr id="264" name="Shape 264"/>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Lack of </a:t>
            </a:r>
            <a:r>
              <a:rPr lang="en" sz="1700">
                <a:solidFill>
                  <a:srgbClr val="73D0FF"/>
                </a:solidFill>
              </a:rPr>
              <a:t>Experience</a:t>
            </a:r>
          </a:p>
          <a:p>
            <a:pPr indent="-336550" lvl="0" marL="457200" rtl="0">
              <a:spcBef>
                <a:spcPts val="0"/>
              </a:spcBef>
              <a:buClr>
                <a:srgbClr val="F3F3F3"/>
              </a:buClr>
              <a:buSzPct val="100000"/>
              <a:buChar char="-"/>
            </a:pPr>
            <a:r>
              <a:rPr lang="en" sz="1700">
                <a:solidFill>
                  <a:srgbClr val="F3F3F3"/>
                </a:solidFill>
              </a:rPr>
              <a:t>Non-existing / unspecified / too strict / too loose / too complicated </a:t>
            </a:r>
            <a:r>
              <a:rPr lang="en" sz="1700">
                <a:solidFill>
                  <a:srgbClr val="73D0FF"/>
                </a:solidFill>
              </a:rPr>
              <a:t>Processes</a:t>
            </a:r>
          </a:p>
          <a:p>
            <a:pPr indent="-336550" lvl="0" marL="457200" rtl="0">
              <a:spcBef>
                <a:spcPts val="0"/>
              </a:spcBef>
              <a:buClr>
                <a:srgbClr val="F3F3F3"/>
              </a:buClr>
              <a:buSzPct val="100000"/>
              <a:buChar char="-"/>
            </a:pPr>
            <a:r>
              <a:rPr lang="en" sz="1700">
                <a:solidFill>
                  <a:srgbClr val="F3F3F3"/>
                </a:solidFill>
              </a:rPr>
              <a:t>Betrayed </a:t>
            </a:r>
            <a:r>
              <a:rPr lang="en" sz="1700">
                <a:solidFill>
                  <a:srgbClr val="73D0FF"/>
                </a:solidFill>
              </a:rPr>
              <a:t>Faith in Suppliers</a:t>
            </a:r>
          </a:p>
          <a:p>
            <a:pPr indent="-336550" lvl="0" marL="457200" rtl="0">
              <a:spcBef>
                <a:spcPts val="0"/>
              </a:spcBef>
              <a:buClr>
                <a:srgbClr val="F3F3F3"/>
              </a:buClr>
              <a:buSzPct val="100000"/>
              <a:buChar char="-"/>
            </a:pPr>
            <a:r>
              <a:rPr lang="en" sz="1700">
                <a:solidFill>
                  <a:srgbClr val="F3F3F3"/>
                </a:solidFill>
              </a:rPr>
              <a:t>Backfiring </a:t>
            </a:r>
            <a:r>
              <a:rPr lang="en" sz="1700">
                <a:solidFill>
                  <a:srgbClr val="73D0FF"/>
                </a:solidFill>
              </a:rPr>
              <a:t>Legacy Support</a:t>
            </a:r>
          </a:p>
        </p:txBody>
      </p:sp>
      <p:pic>
        <p:nvPicPr>
          <p:cNvPr id="265" name="Shape 265"/>
          <p:cNvPicPr preferRelativeResize="0"/>
          <p:nvPr/>
        </p:nvPicPr>
        <p:blipFill>
          <a:blip r:embed="rId3">
            <a:alphaModFix/>
          </a:blip>
          <a:stretch>
            <a:fillRect/>
          </a:stretch>
        </p:blipFill>
        <p:spPr>
          <a:xfrm>
            <a:off x="-12650" y="4690106"/>
            <a:ext cx="6870698" cy="445793"/>
          </a:xfrm>
          <a:prstGeom prst="rect">
            <a:avLst/>
          </a:prstGeom>
          <a:noFill/>
          <a:ln>
            <a:noFill/>
          </a:ln>
        </p:spPr>
      </p:pic>
      <p:pic>
        <p:nvPicPr>
          <p:cNvPr descr="managerin.png" id="266" name="Shape 266"/>
          <p:cNvPicPr preferRelativeResize="0"/>
          <p:nvPr/>
        </p:nvPicPr>
        <p:blipFill>
          <a:blip r:embed="rId4">
            <a:alphaModFix/>
          </a:blip>
          <a:stretch>
            <a:fillRect/>
          </a:stretch>
        </p:blipFill>
        <p:spPr>
          <a:xfrm>
            <a:off x="7118850" y="1938775"/>
            <a:ext cx="1843399" cy="3028900"/>
          </a:xfrm>
          <a:prstGeom prst="rect">
            <a:avLst/>
          </a:prstGeom>
          <a:noFill/>
          <a:ln>
            <a:noFill/>
          </a:ln>
        </p:spPr>
      </p:pic>
      <p:sp>
        <p:nvSpPr>
          <p:cNvPr id="267" name="Shape 267"/>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10</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73" name="Shape 273"/>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Why did it happen?</a:t>
            </a:r>
          </a:p>
        </p:txBody>
      </p:sp>
      <p:sp>
        <p:nvSpPr>
          <p:cNvPr id="274" name="Shape 274"/>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Lack of </a:t>
            </a:r>
            <a:r>
              <a:rPr lang="en" sz="1700">
                <a:solidFill>
                  <a:srgbClr val="73D0FF"/>
                </a:solidFill>
              </a:rPr>
              <a:t>Experience</a:t>
            </a:r>
          </a:p>
          <a:p>
            <a:pPr indent="-336550" lvl="0" marL="457200" rtl="0">
              <a:spcBef>
                <a:spcPts val="0"/>
              </a:spcBef>
              <a:buClr>
                <a:srgbClr val="F3F3F3"/>
              </a:buClr>
              <a:buSzPct val="100000"/>
              <a:buChar char="-"/>
            </a:pPr>
            <a:r>
              <a:rPr lang="en" sz="1700">
                <a:solidFill>
                  <a:srgbClr val="F3F3F3"/>
                </a:solidFill>
              </a:rPr>
              <a:t>Non-existing / unspecified / too strict / too loose / too complicated </a:t>
            </a:r>
            <a:r>
              <a:rPr lang="en" sz="1700">
                <a:solidFill>
                  <a:srgbClr val="73D0FF"/>
                </a:solidFill>
              </a:rPr>
              <a:t>Processes</a:t>
            </a:r>
          </a:p>
          <a:p>
            <a:pPr indent="-336550" lvl="0" marL="457200" rtl="0">
              <a:spcBef>
                <a:spcPts val="0"/>
              </a:spcBef>
              <a:buClr>
                <a:srgbClr val="F3F3F3"/>
              </a:buClr>
              <a:buSzPct val="100000"/>
              <a:buChar char="-"/>
            </a:pPr>
            <a:r>
              <a:rPr lang="en" sz="1700">
                <a:solidFill>
                  <a:srgbClr val="F3F3F3"/>
                </a:solidFill>
              </a:rPr>
              <a:t>Betrayed </a:t>
            </a:r>
            <a:r>
              <a:rPr lang="en" sz="1700">
                <a:solidFill>
                  <a:srgbClr val="73D0FF"/>
                </a:solidFill>
              </a:rPr>
              <a:t>Faith in Suppliers</a:t>
            </a:r>
          </a:p>
          <a:p>
            <a:pPr indent="-336550" lvl="0" marL="457200" rtl="0">
              <a:spcBef>
                <a:spcPts val="0"/>
              </a:spcBef>
              <a:buClr>
                <a:srgbClr val="F3F3F3"/>
              </a:buClr>
              <a:buSzPct val="100000"/>
              <a:buChar char="-"/>
            </a:pPr>
            <a:r>
              <a:rPr lang="en" sz="1700">
                <a:solidFill>
                  <a:srgbClr val="F3F3F3"/>
                </a:solidFill>
              </a:rPr>
              <a:t>Backfiring </a:t>
            </a:r>
            <a:r>
              <a:rPr lang="en" sz="1700">
                <a:solidFill>
                  <a:srgbClr val="73D0FF"/>
                </a:solidFill>
              </a:rPr>
              <a:t>Legacy Support</a:t>
            </a:r>
          </a:p>
          <a:p>
            <a:pPr indent="-336550" lvl="0" marL="457200" rtl="0">
              <a:spcBef>
                <a:spcPts val="0"/>
              </a:spcBef>
              <a:buClr>
                <a:srgbClr val="F3F3F3"/>
              </a:buClr>
              <a:buSzPct val="100000"/>
              <a:buChar char="-"/>
            </a:pPr>
            <a:r>
              <a:rPr lang="en" sz="1700">
                <a:solidFill>
                  <a:srgbClr val="F3F3F3"/>
                </a:solidFill>
              </a:rPr>
              <a:t>Unwise </a:t>
            </a:r>
            <a:r>
              <a:rPr lang="en" sz="1700">
                <a:solidFill>
                  <a:srgbClr val="73D0FF"/>
                </a:solidFill>
              </a:rPr>
              <a:t>Budgeting</a:t>
            </a:r>
          </a:p>
        </p:txBody>
      </p:sp>
      <p:pic>
        <p:nvPicPr>
          <p:cNvPr id="275" name="Shape 275"/>
          <p:cNvPicPr preferRelativeResize="0"/>
          <p:nvPr/>
        </p:nvPicPr>
        <p:blipFill>
          <a:blip r:embed="rId3">
            <a:alphaModFix/>
          </a:blip>
          <a:stretch>
            <a:fillRect/>
          </a:stretch>
        </p:blipFill>
        <p:spPr>
          <a:xfrm>
            <a:off x="-12650" y="4690106"/>
            <a:ext cx="6870698" cy="445793"/>
          </a:xfrm>
          <a:prstGeom prst="rect">
            <a:avLst/>
          </a:prstGeom>
          <a:noFill/>
          <a:ln>
            <a:noFill/>
          </a:ln>
        </p:spPr>
      </p:pic>
      <p:pic>
        <p:nvPicPr>
          <p:cNvPr descr="budget.png" id="276" name="Shape 276"/>
          <p:cNvPicPr preferRelativeResize="0"/>
          <p:nvPr/>
        </p:nvPicPr>
        <p:blipFill>
          <a:blip r:embed="rId4">
            <a:alphaModFix/>
          </a:blip>
          <a:stretch>
            <a:fillRect/>
          </a:stretch>
        </p:blipFill>
        <p:spPr>
          <a:xfrm>
            <a:off x="7165299" y="2724449"/>
            <a:ext cx="1893175" cy="2330049"/>
          </a:xfrm>
          <a:prstGeom prst="rect">
            <a:avLst/>
          </a:prstGeom>
          <a:noFill/>
          <a:ln>
            <a:noFill/>
          </a:ln>
        </p:spPr>
      </p:pic>
      <p:sp>
        <p:nvSpPr>
          <p:cNvPr id="277" name="Shape 277"/>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10</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83" name="Shape 283"/>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How to prevent this?</a:t>
            </a:r>
          </a:p>
        </p:txBody>
      </p:sp>
      <p:sp>
        <p:nvSpPr>
          <p:cNvPr id="284" name="Shape 284"/>
          <p:cNvSpPr txBox="1"/>
          <p:nvPr>
            <p:ph idx="4294967295" type="body"/>
          </p:nvPr>
        </p:nvSpPr>
        <p:spPr>
          <a:xfrm>
            <a:off x="311700" y="1152475"/>
            <a:ext cx="65463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Provide for </a:t>
            </a:r>
            <a:r>
              <a:rPr lang="en" sz="1700">
                <a:solidFill>
                  <a:srgbClr val="73D0FF"/>
                </a:solidFill>
              </a:rPr>
              <a:t>Experience</a:t>
            </a:r>
          </a:p>
          <a:p>
            <a:pPr indent="-336550" lvl="0" marL="457200" rtl="0">
              <a:spcBef>
                <a:spcPts val="0"/>
              </a:spcBef>
              <a:buClr>
                <a:srgbClr val="F3F3F3"/>
              </a:buClr>
              <a:buSzPct val="100000"/>
              <a:buChar char="-"/>
            </a:pPr>
            <a:r>
              <a:rPr lang="en" sz="1700">
                <a:solidFill>
                  <a:srgbClr val="F3F3F3"/>
                </a:solidFill>
              </a:rPr>
              <a:t>Voice to management in case of deficient </a:t>
            </a:r>
            <a:r>
              <a:rPr lang="en" sz="1700">
                <a:solidFill>
                  <a:srgbClr val="73D0FF"/>
                </a:solidFill>
              </a:rPr>
              <a:t>Processes</a:t>
            </a:r>
          </a:p>
          <a:p>
            <a:pPr indent="-336550" lvl="0" marL="457200" rtl="0">
              <a:spcBef>
                <a:spcPts val="0"/>
              </a:spcBef>
              <a:buClr>
                <a:srgbClr val="F3F3F3"/>
              </a:buClr>
              <a:buSzPct val="100000"/>
              <a:buChar char="-"/>
            </a:pPr>
            <a:r>
              <a:rPr lang="en" sz="1700">
                <a:solidFill>
                  <a:srgbClr val="F3F3F3"/>
                </a:solidFill>
              </a:rPr>
              <a:t>Challenge </a:t>
            </a:r>
            <a:r>
              <a:rPr lang="en" sz="1700">
                <a:solidFill>
                  <a:srgbClr val="73D0FF"/>
                </a:solidFill>
              </a:rPr>
              <a:t>Faith in Suppliers</a:t>
            </a:r>
            <a:r>
              <a:rPr lang="en" sz="1700">
                <a:solidFill>
                  <a:srgbClr val="F3F3F3"/>
                </a:solidFill>
              </a:rPr>
              <a:t> (Make them listen to you, OPS!)</a:t>
            </a:r>
          </a:p>
          <a:p>
            <a:pPr indent="-336550" lvl="0" marL="457200" rtl="0">
              <a:spcBef>
                <a:spcPts val="0"/>
              </a:spcBef>
              <a:buClr>
                <a:srgbClr val="F3F3F3"/>
              </a:buClr>
              <a:buSzPct val="100000"/>
              <a:buChar char="-"/>
            </a:pPr>
            <a:r>
              <a:rPr lang="en" sz="1700">
                <a:solidFill>
                  <a:srgbClr val="F3F3F3"/>
                </a:solidFill>
              </a:rPr>
              <a:t>Ditch </a:t>
            </a:r>
            <a:r>
              <a:rPr lang="en" sz="1700">
                <a:solidFill>
                  <a:srgbClr val="73D0FF"/>
                </a:solidFill>
              </a:rPr>
              <a:t>Legacy Support</a:t>
            </a:r>
          </a:p>
          <a:p>
            <a:pPr indent="-336550" lvl="0" marL="457200" rtl="0">
              <a:spcBef>
                <a:spcPts val="0"/>
              </a:spcBef>
              <a:buClr>
                <a:srgbClr val="F3F3F3"/>
              </a:buClr>
              <a:buSzPct val="100000"/>
              <a:buChar char="-"/>
            </a:pPr>
            <a:r>
              <a:rPr lang="en" sz="1700">
                <a:solidFill>
                  <a:srgbClr val="73D0FF"/>
                </a:solidFill>
              </a:rPr>
              <a:t>Budget </a:t>
            </a:r>
            <a:r>
              <a:rPr lang="en" sz="1700">
                <a:solidFill>
                  <a:srgbClr val="F3F3F3"/>
                </a:solidFill>
              </a:rPr>
              <a:t>wisely</a:t>
            </a:r>
          </a:p>
        </p:txBody>
      </p:sp>
      <p:pic>
        <p:nvPicPr>
          <p:cNvPr id="285" name="Shape 285"/>
          <p:cNvPicPr preferRelativeResize="0"/>
          <p:nvPr/>
        </p:nvPicPr>
        <p:blipFill>
          <a:blip r:embed="rId3">
            <a:alphaModFix/>
          </a:blip>
          <a:stretch>
            <a:fillRect/>
          </a:stretch>
        </p:blipFill>
        <p:spPr>
          <a:xfrm>
            <a:off x="-12650" y="4703631"/>
            <a:ext cx="6870698" cy="445793"/>
          </a:xfrm>
          <a:prstGeom prst="rect">
            <a:avLst/>
          </a:prstGeom>
          <a:noFill/>
          <a:ln>
            <a:noFill/>
          </a:ln>
        </p:spPr>
      </p:pic>
      <p:pic>
        <p:nvPicPr>
          <p:cNvPr descr="superadmin.png" id="286" name="Shape 286"/>
          <p:cNvPicPr preferRelativeResize="0"/>
          <p:nvPr/>
        </p:nvPicPr>
        <p:blipFill>
          <a:blip r:embed="rId4">
            <a:alphaModFix/>
          </a:blip>
          <a:stretch>
            <a:fillRect/>
          </a:stretch>
        </p:blipFill>
        <p:spPr>
          <a:xfrm>
            <a:off x="6858050" y="2387900"/>
            <a:ext cx="2224975" cy="2569699"/>
          </a:xfrm>
          <a:prstGeom prst="rect">
            <a:avLst/>
          </a:prstGeom>
          <a:noFill/>
          <a:ln>
            <a:noFill/>
          </a:ln>
        </p:spPr>
      </p:pic>
      <p:sp>
        <p:nvSpPr>
          <p:cNvPr id="287" name="Shape 287"/>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11</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93" name="Shape 293"/>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Conclusion</a:t>
            </a:r>
          </a:p>
        </p:txBody>
      </p:sp>
      <p:sp>
        <p:nvSpPr>
          <p:cNvPr id="294" name="Shape 294"/>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Misconfigurations happen. </a:t>
            </a:r>
          </a:p>
          <a:p>
            <a:pPr indent="-336550" lvl="0" marL="457200" rtl="0">
              <a:spcBef>
                <a:spcPts val="0"/>
              </a:spcBef>
              <a:buClr>
                <a:srgbClr val="F3F3F3"/>
              </a:buClr>
              <a:buSzPct val="100000"/>
              <a:buChar char="-"/>
            </a:pPr>
            <a:r>
              <a:rPr lang="en" sz="1700">
                <a:solidFill>
                  <a:srgbClr val="F3F3F3"/>
                </a:solidFill>
              </a:rPr>
              <a:t>Knowing </a:t>
            </a:r>
            <a:r>
              <a:rPr i="1" lang="en" sz="1700">
                <a:solidFill>
                  <a:srgbClr val="F3F3F3"/>
                </a:solidFill>
              </a:rPr>
              <a:t>how </a:t>
            </a:r>
            <a:r>
              <a:rPr lang="en" sz="1700">
                <a:solidFill>
                  <a:srgbClr val="F3F3F3"/>
                </a:solidFill>
              </a:rPr>
              <a:t>allows for detecting measures to prevent security incidents.</a:t>
            </a:r>
          </a:p>
          <a:p>
            <a:pPr indent="-336550" lvl="0" marL="457200" rtl="0">
              <a:spcBef>
                <a:spcPts val="0"/>
              </a:spcBef>
              <a:buClr>
                <a:srgbClr val="F3F3F3"/>
              </a:buClr>
              <a:buSzPct val="100000"/>
              <a:buChar char="-"/>
            </a:pPr>
            <a:r>
              <a:rPr lang="en" sz="1700">
                <a:solidFill>
                  <a:srgbClr val="F3F3F3"/>
                </a:solidFill>
              </a:rPr>
              <a:t>We’re not ready…</a:t>
            </a:r>
            <a:br>
              <a:rPr lang="en" sz="1700">
                <a:solidFill>
                  <a:srgbClr val="F3F3F3"/>
                </a:solidFill>
              </a:rPr>
            </a:br>
          </a:p>
          <a:p>
            <a:pPr lvl="0" rtl="0" algn="ctr">
              <a:spcBef>
                <a:spcPts val="0"/>
              </a:spcBef>
              <a:buNone/>
            </a:pPr>
            <a:r>
              <a:rPr lang="en" sz="2400">
                <a:solidFill>
                  <a:srgbClr val="73D0FF"/>
                </a:solidFill>
              </a:rPr>
              <a:t>Questionnaire coming soon to an </a:t>
            </a:r>
            <a:br>
              <a:rPr lang="en" sz="2400">
                <a:solidFill>
                  <a:srgbClr val="73D0FF"/>
                </a:solidFill>
              </a:rPr>
            </a:br>
            <a:r>
              <a:rPr lang="en" sz="2400">
                <a:solidFill>
                  <a:srgbClr val="73D0FF"/>
                </a:solidFill>
              </a:rPr>
              <a:t>operations mailing list near you!</a:t>
            </a:r>
          </a:p>
          <a:p>
            <a:pPr lvl="0" rtl="0">
              <a:spcBef>
                <a:spcPts val="0"/>
              </a:spcBef>
              <a:buNone/>
            </a:pPr>
            <a:r>
              <a:t/>
            </a:r>
            <a:endParaRPr sz="1700">
              <a:solidFill>
                <a:srgbClr val="F3F3F3"/>
              </a:solidFill>
            </a:endParaRPr>
          </a:p>
          <a:p>
            <a:pPr lvl="0" rtl="0">
              <a:spcBef>
                <a:spcPts val="0"/>
              </a:spcBef>
              <a:buNone/>
            </a:pPr>
            <a:r>
              <a:t/>
            </a:r>
            <a:endParaRPr sz="1700">
              <a:solidFill>
                <a:srgbClr val="F3F3F3"/>
              </a:solidFill>
            </a:endParaRPr>
          </a:p>
        </p:txBody>
      </p:sp>
      <p:pic>
        <p:nvPicPr>
          <p:cNvPr id="295" name="Shape 295"/>
          <p:cNvPicPr preferRelativeResize="0"/>
          <p:nvPr/>
        </p:nvPicPr>
        <p:blipFill>
          <a:blip r:embed="rId3">
            <a:alphaModFix/>
          </a:blip>
          <a:stretch>
            <a:fillRect/>
          </a:stretch>
        </p:blipFill>
        <p:spPr>
          <a:xfrm>
            <a:off x="-12650" y="4703631"/>
            <a:ext cx="6870698" cy="445793"/>
          </a:xfrm>
          <a:prstGeom prst="rect">
            <a:avLst/>
          </a:prstGeom>
          <a:noFill/>
          <a:ln>
            <a:noFill/>
          </a:ln>
        </p:spPr>
      </p:pic>
      <p:sp>
        <p:nvSpPr>
          <p:cNvPr id="296" name="Shape 296"/>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12</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302" name="Shape 302"/>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Conclusion</a:t>
            </a:r>
          </a:p>
        </p:txBody>
      </p:sp>
      <p:sp>
        <p:nvSpPr>
          <p:cNvPr id="303" name="Shape 303"/>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Misconfigurations happen. </a:t>
            </a:r>
          </a:p>
          <a:p>
            <a:pPr indent="-336550" lvl="0" marL="457200" rtl="0">
              <a:spcBef>
                <a:spcPts val="0"/>
              </a:spcBef>
              <a:buClr>
                <a:srgbClr val="F3F3F3"/>
              </a:buClr>
              <a:buSzPct val="100000"/>
              <a:buChar char="-"/>
            </a:pPr>
            <a:r>
              <a:rPr lang="en" sz="1700">
                <a:solidFill>
                  <a:srgbClr val="F3F3F3"/>
                </a:solidFill>
              </a:rPr>
              <a:t>Knowing </a:t>
            </a:r>
            <a:r>
              <a:rPr i="1" lang="en" sz="1700">
                <a:solidFill>
                  <a:srgbClr val="F3F3F3"/>
                </a:solidFill>
              </a:rPr>
              <a:t>how </a:t>
            </a:r>
            <a:r>
              <a:rPr lang="en" sz="1700">
                <a:solidFill>
                  <a:srgbClr val="F3F3F3"/>
                </a:solidFill>
              </a:rPr>
              <a:t>allows for detecting measures to prevent security incidents.</a:t>
            </a:r>
          </a:p>
          <a:p>
            <a:pPr indent="-336550" lvl="0" marL="457200" rtl="0">
              <a:spcBef>
                <a:spcPts val="0"/>
              </a:spcBef>
              <a:buClr>
                <a:srgbClr val="F3F3F3"/>
              </a:buClr>
              <a:buSzPct val="100000"/>
              <a:buChar char="-"/>
            </a:pPr>
            <a:r>
              <a:rPr lang="en" sz="1700">
                <a:solidFill>
                  <a:srgbClr val="F3F3F3"/>
                </a:solidFill>
              </a:rPr>
              <a:t>We’re not ready…</a:t>
            </a:r>
            <a:br>
              <a:rPr lang="en" sz="1700">
                <a:solidFill>
                  <a:srgbClr val="F3F3F3"/>
                </a:solidFill>
              </a:rPr>
            </a:br>
          </a:p>
          <a:p>
            <a:pPr lvl="0" rtl="0" algn="ctr">
              <a:spcBef>
                <a:spcPts val="0"/>
              </a:spcBef>
              <a:buClr>
                <a:srgbClr val="000000"/>
              </a:buClr>
              <a:buSzPct val="45833"/>
              <a:buNone/>
            </a:pPr>
            <a:r>
              <a:rPr lang="en" sz="2400">
                <a:solidFill>
                  <a:srgbClr val="73D0FF"/>
                </a:solidFill>
              </a:rPr>
              <a:t>Questionnaire coming soon to an </a:t>
            </a:r>
            <a:br>
              <a:rPr lang="en" sz="2400">
                <a:solidFill>
                  <a:srgbClr val="73D0FF"/>
                </a:solidFill>
              </a:rPr>
            </a:br>
            <a:r>
              <a:rPr lang="en" sz="2400">
                <a:solidFill>
                  <a:srgbClr val="73D0FF"/>
                </a:solidFill>
              </a:rPr>
              <a:t>operations mailing list near you!</a:t>
            </a:r>
          </a:p>
        </p:txBody>
      </p:sp>
      <p:pic>
        <p:nvPicPr>
          <p:cNvPr id="304" name="Shape 304"/>
          <p:cNvPicPr preferRelativeResize="0"/>
          <p:nvPr/>
        </p:nvPicPr>
        <p:blipFill>
          <a:blip r:embed="rId3">
            <a:alphaModFix/>
          </a:blip>
          <a:stretch>
            <a:fillRect/>
          </a:stretch>
        </p:blipFill>
        <p:spPr>
          <a:xfrm>
            <a:off x="-12650" y="4703631"/>
            <a:ext cx="6870698" cy="445793"/>
          </a:xfrm>
          <a:prstGeom prst="rect">
            <a:avLst/>
          </a:prstGeom>
          <a:noFill/>
          <a:ln>
            <a:noFill/>
          </a:ln>
        </p:spPr>
      </p:pic>
      <p:pic>
        <p:nvPicPr>
          <p:cNvPr descr="questions.png" id="305" name="Shape 305"/>
          <p:cNvPicPr preferRelativeResize="0"/>
          <p:nvPr/>
        </p:nvPicPr>
        <p:blipFill>
          <a:blip r:embed="rId4">
            <a:alphaModFix/>
          </a:blip>
          <a:stretch>
            <a:fillRect/>
          </a:stretch>
        </p:blipFill>
        <p:spPr>
          <a:xfrm>
            <a:off x="7412649" y="3166212"/>
            <a:ext cx="1688300" cy="1969698"/>
          </a:xfrm>
          <a:prstGeom prst="rect">
            <a:avLst/>
          </a:prstGeom>
          <a:noFill/>
          <a:ln>
            <a:noFill/>
          </a:ln>
        </p:spPr>
      </p:pic>
      <p:sp>
        <p:nvSpPr>
          <p:cNvPr id="306" name="Shape 306"/>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12</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312" name="Shape 312"/>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Conclusion</a:t>
            </a:r>
          </a:p>
        </p:txBody>
      </p:sp>
      <p:sp>
        <p:nvSpPr>
          <p:cNvPr id="313" name="Shape 313"/>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Misconfigurations happen. </a:t>
            </a:r>
          </a:p>
          <a:p>
            <a:pPr indent="-336550" lvl="0" marL="457200" rtl="0">
              <a:spcBef>
                <a:spcPts val="0"/>
              </a:spcBef>
              <a:buClr>
                <a:srgbClr val="F3F3F3"/>
              </a:buClr>
              <a:buSzPct val="100000"/>
              <a:buChar char="-"/>
            </a:pPr>
            <a:r>
              <a:rPr lang="en" sz="1700">
                <a:solidFill>
                  <a:srgbClr val="F3F3F3"/>
                </a:solidFill>
              </a:rPr>
              <a:t>Knowing </a:t>
            </a:r>
            <a:r>
              <a:rPr i="1" lang="en" sz="1700">
                <a:solidFill>
                  <a:srgbClr val="F3F3F3"/>
                </a:solidFill>
              </a:rPr>
              <a:t>how </a:t>
            </a:r>
            <a:r>
              <a:rPr lang="en" sz="1700">
                <a:solidFill>
                  <a:srgbClr val="F3F3F3"/>
                </a:solidFill>
              </a:rPr>
              <a:t>allows for detecting measures to prevent security incidents.</a:t>
            </a:r>
          </a:p>
          <a:p>
            <a:pPr indent="-336550" lvl="0" marL="457200" rtl="0">
              <a:spcBef>
                <a:spcPts val="0"/>
              </a:spcBef>
              <a:buClr>
                <a:srgbClr val="F3F3F3"/>
              </a:buClr>
              <a:buSzPct val="100000"/>
              <a:buChar char="-"/>
            </a:pPr>
            <a:r>
              <a:rPr lang="en" sz="1700">
                <a:solidFill>
                  <a:srgbClr val="F3F3F3"/>
                </a:solidFill>
              </a:rPr>
              <a:t>We’re not ready…</a:t>
            </a:r>
            <a:br>
              <a:rPr lang="en" sz="1700">
                <a:solidFill>
                  <a:srgbClr val="F3F3F3"/>
                </a:solidFill>
              </a:rPr>
            </a:br>
          </a:p>
          <a:p>
            <a:pPr lvl="0" rtl="0" algn="ctr">
              <a:spcBef>
                <a:spcPts val="0"/>
              </a:spcBef>
              <a:buClr>
                <a:srgbClr val="000000"/>
              </a:buClr>
              <a:buSzPct val="45833"/>
              <a:buNone/>
            </a:pPr>
            <a:r>
              <a:rPr lang="en" sz="2400">
                <a:solidFill>
                  <a:srgbClr val="73D0FF"/>
                </a:solidFill>
              </a:rPr>
              <a:t>Questionnaire coming soon to an </a:t>
            </a:r>
            <a:br>
              <a:rPr lang="en" sz="2400">
                <a:solidFill>
                  <a:srgbClr val="73D0FF"/>
                </a:solidFill>
              </a:rPr>
            </a:br>
            <a:r>
              <a:rPr lang="en" sz="2400">
                <a:solidFill>
                  <a:srgbClr val="73D0FF"/>
                </a:solidFill>
              </a:rPr>
              <a:t>operations mailing list near you!</a:t>
            </a:r>
          </a:p>
        </p:txBody>
      </p:sp>
      <p:pic>
        <p:nvPicPr>
          <p:cNvPr id="314" name="Shape 314"/>
          <p:cNvPicPr preferRelativeResize="0"/>
          <p:nvPr/>
        </p:nvPicPr>
        <p:blipFill>
          <a:blip r:embed="rId3">
            <a:alphaModFix/>
          </a:blip>
          <a:stretch>
            <a:fillRect/>
          </a:stretch>
        </p:blipFill>
        <p:spPr>
          <a:xfrm>
            <a:off x="-12650" y="4703631"/>
            <a:ext cx="6870698" cy="445793"/>
          </a:xfrm>
          <a:prstGeom prst="rect">
            <a:avLst/>
          </a:prstGeom>
          <a:noFill/>
          <a:ln>
            <a:noFill/>
          </a:ln>
        </p:spPr>
      </p:pic>
      <p:pic>
        <p:nvPicPr>
          <p:cNvPr descr="cya.png" id="315" name="Shape 315"/>
          <p:cNvPicPr preferRelativeResize="0"/>
          <p:nvPr/>
        </p:nvPicPr>
        <p:blipFill>
          <a:blip r:embed="rId4">
            <a:alphaModFix/>
          </a:blip>
          <a:stretch>
            <a:fillRect/>
          </a:stretch>
        </p:blipFill>
        <p:spPr>
          <a:xfrm>
            <a:off x="7412649" y="3166224"/>
            <a:ext cx="1688300" cy="1969674"/>
          </a:xfrm>
          <a:prstGeom prst="rect">
            <a:avLst/>
          </a:prstGeom>
          <a:noFill/>
          <a:ln>
            <a:noFill/>
          </a:ln>
        </p:spPr>
      </p:pic>
      <p:sp>
        <p:nvSpPr>
          <p:cNvPr id="316" name="Shape 316"/>
          <p:cNvSpPr txBox="1"/>
          <p:nvPr/>
        </p:nvSpPr>
        <p:spPr>
          <a:xfrm>
            <a:off x="63075" y="66675"/>
            <a:ext cx="387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12</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5" name="Shape 75"/>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Security Misconfigurations</a:t>
            </a:r>
          </a:p>
        </p:txBody>
      </p:sp>
      <p:sp>
        <p:nvSpPr>
          <p:cNvPr id="76" name="Shape 76"/>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Simple errors in deploying an internet service that lead to security issues:</a:t>
            </a:r>
          </a:p>
          <a:p>
            <a:pPr indent="-336550" lvl="1" marL="914400" rtl="0">
              <a:spcBef>
                <a:spcPts val="0"/>
              </a:spcBef>
              <a:buClr>
                <a:srgbClr val="F3F3F3"/>
              </a:buClr>
              <a:buSzPct val="100000"/>
              <a:buChar char="-"/>
            </a:pPr>
            <a:r>
              <a:rPr lang="en" sz="1700">
                <a:solidFill>
                  <a:srgbClr val="F3F3F3"/>
                </a:solidFill>
              </a:rPr>
              <a:t>Publication of secrets/passwords</a:t>
            </a:r>
          </a:p>
          <a:p>
            <a:pPr indent="-336550" lvl="1" marL="914400" rtl="0">
              <a:spcBef>
                <a:spcPts val="0"/>
              </a:spcBef>
              <a:buClr>
                <a:srgbClr val="F3F3F3"/>
              </a:buClr>
              <a:buSzPct val="100000"/>
              <a:buChar char="-"/>
            </a:pPr>
            <a:r>
              <a:rPr lang="en" sz="1700">
                <a:solidFill>
                  <a:srgbClr val="F3F3F3"/>
                </a:solidFill>
              </a:rPr>
              <a:t>Missing/disabled authentication</a:t>
            </a:r>
          </a:p>
          <a:p>
            <a:pPr indent="-336550" lvl="1" marL="914400" rtl="0">
              <a:spcBef>
                <a:spcPts val="0"/>
              </a:spcBef>
              <a:buClr>
                <a:srgbClr val="F3F3F3"/>
              </a:buClr>
              <a:buSzPct val="100000"/>
              <a:buChar char="-"/>
            </a:pPr>
            <a:r>
              <a:rPr lang="en" sz="1700">
                <a:solidFill>
                  <a:srgbClr val="F3F3F3"/>
                </a:solidFill>
              </a:rPr>
              <a:t>...</a:t>
            </a:r>
          </a:p>
        </p:txBody>
      </p:sp>
      <p:pic>
        <p:nvPicPr>
          <p:cNvPr descr="VerwirrteSysAdmin.png" id="77" name="Shape 77"/>
          <p:cNvPicPr preferRelativeResize="0"/>
          <p:nvPr/>
        </p:nvPicPr>
        <p:blipFill>
          <a:blip r:embed="rId3">
            <a:alphaModFix/>
          </a:blip>
          <a:stretch>
            <a:fillRect/>
          </a:stretch>
        </p:blipFill>
        <p:spPr>
          <a:xfrm>
            <a:off x="6858046" y="2541800"/>
            <a:ext cx="2273399" cy="2594098"/>
          </a:xfrm>
          <a:prstGeom prst="rect">
            <a:avLst/>
          </a:prstGeom>
          <a:noFill/>
          <a:ln>
            <a:noFill/>
          </a:ln>
        </p:spPr>
      </p:pic>
      <p:pic>
        <p:nvPicPr>
          <p:cNvPr id="78" name="Shape 78"/>
          <p:cNvPicPr preferRelativeResize="0"/>
          <p:nvPr/>
        </p:nvPicPr>
        <p:blipFill>
          <a:blip r:embed="rId4">
            <a:alphaModFix/>
          </a:blip>
          <a:stretch>
            <a:fillRect/>
          </a:stretch>
        </p:blipFill>
        <p:spPr>
          <a:xfrm>
            <a:off x="0" y="4703631"/>
            <a:ext cx="6870698" cy="445793"/>
          </a:xfrm>
          <a:prstGeom prst="rect">
            <a:avLst/>
          </a:prstGeom>
          <a:noFill/>
          <a:ln>
            <a:noFill/>
          </a:ln>
        </p:spPr>
      </p:pic>
      <p:sp>
        <p:nvSpPr>
          <p:cNvPr id="79" name="Shape 79"/>
          <p:cNvSpPr txBox="1"/>
          <p:nvPr/>
        </p:nvSpPr>
        <p:spPr>
          <a:xfrm>
            <a:off x="63075" y="66675"/>
            <a:ext cx="288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5" name="Shape 85"/>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Examples</a:t>
            </a:r>
          </a:p>
        </p:txBody>
      </p:sp>
      <p:sp>
        <p:nvSpPr>
          <p:cNvPr id="86" name="Shape 86"/>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Running your MongoDB on the Internet</a:t>
            </a:r>
            <a:br>
              <a:rPr lang="en" sz="1700">
                <a:solidFill>
                  <a:srgbClr val="B7B7B7"/>
                </a:solidFill>
              </a:rPr>
            </a:br>
          </a:p>
          <a:p>
            <a:pPr indent="0" lvl="0" marL="457200" rtl="0">
              <a:spcBef>
                <a:spcPts val="0"/>
              </a:spcBef>
              <a:buNone/>
            </a:pPr>
            <a:r>
              <a:t/>
            </a:r>
            <a:endParaRPr sz="1700">
              <a:solidFill>
                <a:srgbClr val="B7B7B7"/>
              </a:solidFill>
            </a:endParaRPr>
          </a:p>
        </p:txBody>
      </p:sp>
      <p:pic>
        <p:nvPicPr>
          <p:cNvPr id="87" name="Shape 87"/>
          <p:cNvPicPr preferRelativeResize="0"/>
          <p:nvPr/>
        </p:nvPicPr>
        <p:blipFill>
          <a:blip r:embed="rId3">
            <a:alphaModFix/>
          </a:blip>
          <a:stretch>
            <a:fillRect/>
          </a:stretch>
        </p:blipFill>
        <p:spPr>
          <a:xfrm>
            <a:off x="0" y="4703631"/>
            <a:ext cx="6870698" cy="445793"/>
          </a:xfrm>
          <a:prstGeom prst="rect">
            <a:avLst/>
          </a:prstGeom>
          <a:noFill/>
          <a:ln>
            <a:noFill/>
          </a:ln>
        </p:spPr>
      </p:pic>
      <p:pic>
        <p:nvPicPr>
          <p:cNvPr descr="telekom.png" id="88" name="Shape 88"/>
          <p:cNvPicPr preferRelativeResize="0"/>
          <p:nvPr/>
        </p:nvPicPr>
        <p:blipFill>
          <a:blip r:embed="rId4">
            <a:alphaModFix/>
          </a:blip>
          <a:stretch>
            <a:fillRect/>
          </a:stretch>
        </p:blipFill>
        <p:spPr>
          <a:xfrm>
            <a:off x="6873821" y="0"/>
            <a:ext cx="2241856" cy="5143499"/>
          </a:xfrm>
          <a:prstGeom prst="rect">
            <a:avLst/>
          </a:prstGeom>
          <a:noFill/>
          <a:ln>
            <a:noFill/>
          </a:ln>
        </p:spPr>
      </p:pic>
      <p:sp>
        <p:nvSpPr>
          <p:cNvPr id="89" name="Shape 89"/>
          <p:cNvSpPr txBox="1"/>
          <p:nvPr/>
        </p:nvSpPr>
        <p:spPr>
          <a:xfrm>
            <a:off x="63075" y="66675"/>
            <a:ext cx="288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5" name="Shape 95"/>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Examples</a:t>
            </a:r>
          </a:p>
        </p:txBody>
      </p:sp>
      <p:sp>
        <p:nvSpPr>
          <p:cNvPr id="96" name="Shape 96"/>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Running your MongoDB on the Internet</a:t>
            </a:r>
          </a:p>
          <a:p>
            <a:pPr indent="-336550" lvl="0" marL="457200" rtl="0">
              <a:spcBef>
                <a:spcPts val="0"/>
              </a:spcBef>
              <a:buClr>
                <a:srgbClr val="F3F3F3"/>
              </a:buClr>
              <a:buSzPct val="100000"/>
              <a:buChar char="-"/>
            </a:pPr>
            <a:r>
              <a:rPr lang="en" sz="1700">
                <a:solidFill>
                  <a:srgbClr val="F3F3F3"/>
                </a:solidFill>
              </a:rPr>
              <a:t>Having your TR-069 publicly reachable</a:t>
            </a:r>
          </a:p>
          <a:p>
            <a:pPr indent="0" lvl="0" marL="457200" rtl="0">
              <a:spcBef>
                <a:spcPts val="0"/>
              </a:spcBef>
              <a:buNone/>
            </a:pPr>
            <a:r>
              <a:t/>
            </a:r>
            <a:endParaRPr sz="1700">
              <a:solidFill>
                <a:srgbClr val="B7B7B7"/>
              </a:solidFill>
            </a:endParaRPr>
          </a:p>
        </p:txBody>
      </p:sp>
      <p:pic>
        <p:nvPicPr>
          <p:cNvPr id="97" name="Shape 97"/>
          <p:cNvPicPr preferRelativeResize="0"/>
          <p:nvPr/>
        </p:nvPicPr>
        <p:blipFill>
          <a:blip r:embed="rId3">
            <a:alphaModFix/>
          </a:blip>
          <a:stretch>
            <a:fillRect/>
          </a:stretch>
        </p:blipFill>
        <p:spPr>
          <a:xfrm>
            <a:off x="0" y="4703631"/>
            <a:ext cx="6870698" cy="445793"/>
          </a:xfrm>
          <a:prstGeom prst="rect">
            <a:avLst/>
          </a:prstGeom>
          <a:noFill/>
          <a:ln>
            <a:noFill/>
          </a:ln>
        </p:spPr>
      </p:pic>
      <p:pic>
        <p:nvPicPr>
          <p:cNvPr descr="telekom.png" id="98" name="Shape 98"/>
          <p:cNvPicPr preferRelativeResize="0"/>
          <p:nvPr/>
        </p:nvPicPr>
        <p:blipFill>
          <a:blip r:embed="rId4">
            <a:alphaModFix/>
          </a:blip>
          <a:stretch>
            <a:fillRect/>
          </a:stretch>
        </p:blipFill>
        <p:spPr>
          <a:xfrm>
            <a:off x="6873821" y="0"/>
            <a:ext cx="2241856" cy="5143499"/>
          </a:xfrm>
          <a:prstGeom prst="rect">
            <a:avLst/>
          </a:prstGeom>
          <a:noFill/>
          <a:ln>
            <a:noFill/>
          </a:ln>
        </p:spPr>
      </p:pic>
      <p:sp>
        <p:nvSpPr>
          <p:cNvPr id="99" name="Shape 99"/>
          <p:cNvSpPr txBox="1"/>
          <p:nvPr/>
        </p:nvSpPr>
        <p:spPr>
          <a:xfrm>
            <a:off x="63075" y="66675"/>
            <a:ext cx="288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4</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5" name="Shape 105"/>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Examples</a:t>
            </a:r>
          </a:p>
        </p:txBody>
      </p:sp>
      <p:sp>
        <p:nvSpPr>
          <p:cNvPr id="106" name="Shape 106"/>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Running your MongoDB on the Internet</a:t>
            </a:r>
          </a:p>
          <a:p>
            <a:pPr indent="-336550" lvl="0" marL="457200" rtl="0">
              <a:spcBef>
                <a:spcPts val="0"/>
              </a:spcBef>
              <a:buClr>
                <a:srgbClr val="F3F3F3"/>
              </a:buClr>
              <a:buSzPct val="100000"/>
              <a:buChar char="-"/>
            </a:pPr>
            <a:r>
              <a:rPr lang="en" sz="1700">
                <a:solidFill>
                  <a:srgbClr val="F3F3F3"/>
                </a:solidFill>
              </a:rPr>
              <a:t>Having your TR-069 publicly reachable</a:t>
            </a:r>
          </a:p>
          <a:p>
            <a:pPr indent="-336550" lvl="0" marL="457200" rtl="0">
              <a:spcBef>
                <a:spcPts val="0"/>
              </a:spcBef>
              <a:buClr>
                <a:srgbClr val="F3F3F3"/>
              </a:buClr>
              <a:buSzPct val="100000"/>
              <a:buChar char="-"/>
            </a:pPr>
            <a:r>
              <a:rPr lang="en" sz="1700">
                <a:solidFill>
                  <a:srgbClr val="F3F3F3"/>
                </a:solidFill>
              </a:rPr>
              <a:t>Storing your AES key next to your encrypted backups</a:t>
            </a:r>
          </a:p>
          <a:p>
            <a:pPr indent="0" lvl="0" marL="457200" rtl="0">
              <a:spcBef>
                <a:spcPts val="0"/>
              </a:spcBef>
              <a:buNone/>
            </a:pPr>
            <a:r>
              <a:t/>
            </a:r>
            <a:endParaRPr sz="1700">
              <a:solidFill>
                <a:srgbClr val="B7B7B7"/>
              </a:solidFill>
            </a:endParaRPr>
          </a:p>
        </p:txBody>
      </p:sp>
      <p:pic>
        <p:nvPicPr>
          <p:cNvPr id="107" name="Shape 107"/>
          <p:cNvPicPr preferRelativeResize="0"/>
          <p:nvPr/>
        </p:nvPicPr>
        <p:blipFill>
          <a:blip r:embed="rId3">
            <a:alphaModFix/>
          </a:blip>
          <a:stretch>
            <a:fillRect/>
          </a:stretch>
        </p:blipFill>
        <p:spPr>
          <a:xfrm>
            <a:off x="0" y="4703631"/>
            <a:ext cx="6870698" cy="445793"/>
          </a:xfrm>
          <a:prstGeom prst="rect">
            <a:avLst/>
          </a:prstGeom>
          <a:noFill/>
          <a:ln>
            <a:noFill/>
          </a:ln>
        </p:spPr>
      </p:pic>
      <p:pic>
        <p:nvPicPr>
          <p:cNvPr descr="telekom.png" id="108" name="Shape 108"/>
          <p:cNvPicPr preferRelativeResize="0"/>
          <p:nvPr/>
        </p:nvPicPr>
        <p:blipFill>
          <a:blip r:embed="rId4">
            <a:alphaModFix/>
          </a:blip>
          <a:stretch>
            <a:fillRect/>
          </a:stretch>
        </p:blipFill>
        <p:spPr>
          <a:xfrm>
            <a:off x="6873821" y="0"/>
            <a:ext cx="2241856" cy="5143499"/>
          </a:xfrm>
          <a:prstGeom prst="rect">
            <a:avLst/>
          </a:prstGeom>
          <a:noFill/>
          <a:ln>
            <a:noFill/>
          </a:ln>
        </p:spPr>
      </p:pic>
      <p:sp>
        <p:nvSpPr>
          <p:cNvPr id="109" name="Shape 109"/>
          <p:cNvSpPr txBox="1"/>
          <p:nvPr/>
        </p:nvSpPr>
        <p:spPr>
          <a:xfrm>
            <a:off x="63075" y="66675"/>
            <a:ext cx="288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4</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15" name="Shape 115"/>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Who, what, why?</a:t>
            </a:r>
          </a:p>
        </p:txBody>
      </p:sp>
      <p:sp>
        <p:nvSpPr>
          <p:cNvPr id="116" name="Shape 116"/>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marR="0" rtl="0" algn="l">
              <a:lnSpc>
                <a:spcPct val="115000"/>
              </a:lnSpc>
              <a:spcBef>
                <a:spcPts val="0"/>
              </a:spcBef>
              <a:spcAft>
                <a:spcPts val="1600"/>
              </a:spcAft>
              <a:buClr>
                <a:srgbClr val="F3F3F3"/>
              </a:buClr>
              <a:buSzPct val="100000"/>
              <a:buChar char="-"/>
            </a:pPr>
            <a:r>
              <a:rPr lang="en" sz="1700">
                <a:solidFill>
                  <a:srgbClr val="F3F3F3"/>
                </a:solidFill>
              </a:rPr>
              <a:t>Who misconfigures?</a:t>
            </a:r>
          </a:p>
          <a:p>
            <a:pPr indent="-336550" lvl="0" marL="457200" marR="0" rtl="0" algn="l">
              <a:lnSpc>
                <a:spcPct val="115000"/>
              </a:lnSpc>
              <a:spcBef>
                <a:spcPts val="0"/>
              </a:spcBef>
              <a:spcAft>
                <a:spcPts val="1600"/>
              </a:spcAft>
              <a:buClr>
                <a:srgbClr val="F3F3F3"/>
              </a:buClr>
              <a:buSzPct val="100000"/>
              <a:buChar char="-"/>
            </a:pPr>
            <a:r>
              <a:rPr lang="en" sz="1700">
                <a:solidFill>
                  <a:srgbClr val="F3F3F3"/>
                </a:solidFill>
              </a:rPr>
              <a:t>What gets misconfigured (easily)?</a:t>
            </a:r>
          </a:p>
          <a:p>
            <a:pPr indent="-336550" lvl="0" marL="457200" marR="0" rtl="0" algn="l">
              <a:lnSpc>
                <a:spcPct val="115000"/>
              </a:lnSpc>
              <a:spcBef>
                <a:spcPts val="0"/>
              </a:spcBef>
              <a:spcAft>
                <a:spcPts val="1600"/>
              </a:spcAft>
              <a:buClr>
                <a:srgbClr val="F3F3F3"/>
              </a:buClr>
              <a:buSzPct val="100000"/>
              <a:buChar char="-"/>
            </a:pPr>
            <a:r>
              <a:rPr lang="en" sz="1700">
                <a:solidFill>
                  <a:srgbClr val="F3F3F3"/>
                </a:solidFill>
              </a:rPr>
              <a:t>Why does it get misconfigured?</a:t>
            </a:r>
          </a:p>
        </p:txBody>
      </p:sp>
      <p:pic>
        <p:nvPicPr>
          <p:cNvPr descr="genervteSysAdmin.png" id="117" name="Shape 117"/>
          <p:cNvPicPr preferRelativeResize="0"/>
          <p:nvPr/>
        </p:nvPicPr>
        <p:blipFill>
          <a:blip r:embed="rId3">
            <a:alphaModFix/>
          </a:blip>
          <a:stretch>
            <a:fillRect/>
          </a:stretch>
        </p:blipFill>
        <p:spPr>
          <a:xfrm>
            <a:off x="6926124" y="2501949"/>
            <a:ext cx="2205325" cy="2633954"/>
          </a:xfrm>
          <a:prstGeom prst="rect">
            <a:avLst/>
          </a:prstGeom>
          <a:noFill/>
          <a:ln>
            <a:noFill/>
          </a:ln>
        </p:spPr>
      </p:pic>
      <p:pic>
        <p:nvPicPr>
          <p:cNvPr descr="MongoDB-Logo.svg.png" id="118" name="Shape 118"/>
          <p:cNvPicPr preferRelativeResize="0"/>
          <p:nvPr/>
        </p:nvPicPr>
        <p:blipFill>
          <a:blip r:embed="rId4">
            <a:alphaModFix/>
          </a:blip>
          <a:stretch>
            <a:fillRect/>
          </a:stretch>
        </p:blipFill>
        <p:spPr>
          <a:xfrm rot="-488388">
            <a:off x="6939400" y="2567058"/>
            <a:ext cx="937925" cy="254274"/>
          </a:xfrm>
          <a:prstGeom prst="rect">
            <a:avLst/>
          </a:prstGeom>
          <a:noFill/>
          <a:ln>
            <a:noFill/>
          </a:ln>
        </p:spPr>
      </p:pic>
      <p:pic>
        <p:nvPicPr>
          <p:cNvPr id="119" name="Shape 119"/>
          <p:cNvPicPr preferRelativeResize="0"/>
          <p:nvPr/>
        </p:nvPicPr>
        <p:blipFill>
          <a:blip r:embed="rId5">
            <a:alphaModFix/>
          </a:blip>
          <a:stretch>
            <a:fillRect/>
          </a:stretch>
        </p:blipFill>
        <p:spPr>
          <a:xfrm>
            <a:off x="0" y="4703631"/>
            <a:ext cx="6870698" cy="445793"/>
          </a:xfrm>
          <a:prstGeom prst="rect">
            <a:avLst/>
          </a:prstGeom>
          <a:noFill/>
          <a:ln>
            <a:noFill/>
          </a:ln>
        </p:spPr>
      </p:pic>
      <p:sp>
        <p:nvSpPr>
          <p:cNvPr id="120" name="Shape 120"/>
          <p:cNvSpPr txBox="1"/>
          <p:nvPr/>
        </p:nvSpPr>
        <p:spPr>
          <a:xfrm>
            <a:off x="63075" y="66675"/>
            <a:ext cx="288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5</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26" name="Shape 126"/>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Who, what, why?</a:t>
            </a:r>
          </a:p>
        </p:txBody>
      </p:sp>
      <p:sp>
        <p:nvSpPr>
          <p:cNvPr id="127" name="Shape 127"/>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marR="0" rtl="0" algn="l">
              <a:lnSpc>
                <a:spcPct val="115000"/>
              </a:lnSpc>
              <a:spcBef>
                <a:spcPts val="0"/>
              </a:spcBef>
              <a:spcAft>
                <a:spcPts val="1600"/>
              </a:spcAft>
              <a:buClr>
                <a:srgbClr val="F3F3F3"/>
              </a:buClr>
              <a:buSzPct val="100000"/>
              <a:buChar char="-"/>
            </a:pPr>
            <a:r>
              <a:rPr lang="en" sz="1700">
                <a:solidFill>
                  <a:srgbClr val="F3F3F3"/>
                </a:solidFill>
              </a:rPr>
              <a:t>Who misconfigures?</a:t>
            </a:r>
          </a:p>
          <a:p>
            <a:pPr indent="-336550" lvl="0" marL="457200" marR="0" rtl="0" algn="l">
              <a:lnSpc>
                <a:spcPct val="115000"/>
              </a:lnSpc>
              <a:spcBef>
                <a:spcPts val="0"/>
              </a:spcBef>
              <a:spcAft>
                <a:spcPts val="1600"/>
              </a:spcAft>
              <a:buClr>
                <a:srgbClr val="F3F3F3"/>
              </a:buClr>
              <a:buSzPct val="100000"/>
              <a:buChar char="-"/>
            </a:pPr>
            <a:r>
              <a:rPr lang="en" sz="1700">
                <a:solidFill>
                  <a:srgbClr val="F3F3F3"/>
                </a:solidFill>
              </a:rPr>
              <a:t>What gets misconfigured (easily)?</a:t>
            </a:r>
          </a:p>
          <a:p>
            <a:pPr indent="-336550" lvl="0" marL="457200" marR="0" rtl="0" algn="l">
              <a:lnSpc>
                <a:spcPct val="115000"/>
              </a:lnSpc>
              <a:spcBef>
                <a:spcPts val="0"/>
              </a:spcBef>
              <a:spcAft>
                <a:spcPts val="1600"/>
              </a:spcAft>
              <a:buClr>
                <a:srgbClr val="F3F3F3"/>
              </a:buClr>
              <a:buSzPct val="100000"/>
              <a:buChar char="-"/>
            </a:pPr>
            <a:r>
              <a:rPr lang="en" sz="1700">
                <a:solidFill>
                  <a:srgbClr val="F3F3F3"/>
                </a:solidFill>
              </a:rPr>
              <a:t>Why does it get misconfigured?</a:t>
            </a:r>
            <a:br>
              <a:rPr lang="en" sz="1700">
                <a:solidFill>
                  <a:srgbClr val="F3F3F3"/>
                </a:solidFill>
              </a:rPr>
            </a:br>
            <a:br>
              <a:rPr lang="en" sz="1700">
                <a:solidFill>
                  <a:srgbClr val="F3F3F3"/>
                </a:solidFill>
              </a:rPr>
            </a:br>
            <a:br>
              <a:rPr lang="en" sz="2400">
                <a:solidFill>
                  <a:srgbClr val="A4EDFF"/>
                </a:solidFill>
              </a:rPr>
            </a:br>
            <a:r>
              <a:rPr lang="en" sz="2400">
                <a:solidFill>
                  <a:srgbClr val="73D0FF"/>
                </a:solidFill>
              </a:rPr>
              <a:t>How to prevent misconfigurations?</a:t>
            </a:r>
          </a:p>
        </p:txBody>
      </p:sp>
      <p:pic>
        <p:nvPicPr>
          <p:cNvPr descr="genervteSysAdmin.png" id="128" name="Shape 128"/>
          <p:cNvPicPr preferRelativeResize="0"/>
          <p:nvPr/>
        </p:nvPicPr>
        <p:blipFill>
          <a:blip r:embed="rId3">
            <a:alphaModFix/>
          </a:blip>
          <a:stretch>
            <a:fillRect/>
          </a:stretch>
        </p:blipFill>
        <p:spPr>
          <a:xfrm>
            <a:off x="6926124" y="2501949"/>
            <a:ext cx="2205325" cy="2633954"/>
          </a:xfrm>
          <a:prstGeom prst="rect">
            <a:avLst/>
          </a:prstGeom>
          <a:noFill/>
          <a:ln>
            <a:noFill/>
          </a:ln>
        </p:spPr>
      </p:pic>
      <p:pic>
        <p:nvPicPr>
          <p:cNvPr descr="MongoDB-Logo.svg.png" id="129" name="Shape 129"/>
          <p:cNvPicPr preferRelativeResize="0"/>
          <p:nvPr/>
        </p:nvPicPr>
        <p:blipFill>
          <a:blip r:embed="rId4">
            <a:alphaModFix/>
          </a:blip>
          <a:stretch>
            <a:fillRect/>
          </a:stretch>
        </p:blipFill>
        <p:spPr>
          <a:xfrm rot="-488388">
            <a:off x="6939400" y="2567058"/>
            <a:ext cx="937925" cy="254274"/>
          </a:xfrm>
          <a:prstGeom prst="rect">
            <a:avLst/>
          </a:prstGeom>
          <a:noFill/>
          <a:ln>
            <a:noFill/>
          </a:ln>
        </p:spPr>
      </p:pic>
      <p:pic>
        <p:nvPicPr>
          <p:cNvPr id="130" name="Shape 130"/>
          <p:cNvPicPr preferRelativeResize="0"/>
          <p:nvPr/>
        </p:nvPicPr>
        <p:blipFill>
          <a:blip r:embed="rId5">
            <a:alphaModFix/>
          </a:blip>
          <a:stretch>
            <a:fillRect/>
          </a:stretch>
        </p:blipFill>
        <p:spPr>
          <a:xfrm>
            <a:off x="0" y="4703631"/>
            <a:ext cx="6870698" cy="445793"/>
          </a:xfrm>
          <a:prstGeom prst="rect">
            <a:avLst/>
          </a:prstGeom>
          <a:noFill/>
          <a:ln>
            <a:noFill/>
          </a:ln>
        </p:spPr>
      </p:pic>
      <p:sp>
        <p:nvSpPr>
          <p:cNvPr id="131" name="Shape 131"/>
          <p:cNvSpPr txBox="1"/>
          <p:nvPr/>
        </p:nvSpPr>
        <p:spPr>
          <a:xfrm>
            <a:off x="63075" y="66675"/>
            <a:ext cx="288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5</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5" name="Shape 135"/>
        <p:cNvGrpSpPr/>
        <p:nvPr/>
      </p:nvGrpSpPr>
      <p:grpSpPr>
        <a:xfrm>
          <a:off x="0" y="0"/>
          <a:ext cx="0" cy="0"/>
          <a:chOff x="0" y="0"/>
          <a:chExt cx="0" cy="0"/>
        </a:xfrm>
      </p:grpSpPr>
      <p:sp>
        <p:nvSpPr>
          <p:cNvPr id="136" name="Shape 136"/>
          <p:cNvSpPr/>
          <p:nvPr/>
        </p:nvSpPr>
        <p:spPr>
          <a:xfrm>
            <a:off x="6858050" y="-7600"/>
            <a:ext cx="2273400" cy="51435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37" name="Shape 137"/>
          <p:cNvSpPr txBox="1"/>
          <p:nvPr>
            <p:ph type="title"/>
          </p:nvPr>
        </p:nvSpPr>
        <p:spPr>
          <a:xfrm>
            <a:off x="311700" y="445025"/>
            <a:ext cx="6375900" cy="572700"/>
          </a:xfrm>
          <a:prstGeom prst="rect">
            <a:avLst/>
          </a:prstGeom>
        </p:spPr>
        <p:txBody>
          <a:bodyPr anchorCtr="0" anchor="ctr" bIns="91425" lIns="91425" rIns="91425" tIns="91425">
            <a:noAutofit/>
          </a:bodyPr>
          <a:lstStyle/>
          <a:p>
            <a:pPr lvl="0" rtl="0">
              <a:spcBef>
                <a:spcPts val="0"/>
              </a:spcBef>
              <a:buNone/>
            </a:pPr>
            <a:r>
              <a:rPr lang="en" sz="3000">
                <a:solidFill>
                  <a:srgbClr val="73D0FF"/>
                </a:solidFill>
              </a:rPr>
              <a:t>Asking Operators</a:t>
            </a:r>
          </a:p>
        </p:txBody>
      </p:sp>
      <p:sp>
        <p:nvSpPr>
          <p:cNvPr id="138" name="Shape 138"/>
          <p:cNvSpPr txBox="1"/>
          <p:nvPr>
            <p:ph idx="4294967295" type="body"/>
          </p:nvPr>
        </p:nvSpPr>
        <p:spPr>
          <a:xfrm>
            <a:off x="311700" y="1152475"/>
            <a:ext cx="6375900" cy="3416400"/>
          </a:xfrm>
          <a:prstGeom prst="rect">
            <a:avLst/>
          </a:prstGeom>
        </p:spPr>
        <p:txBody>
          <a:bodyPr anchorCtr="0" anchor="t" bIns="91425" lIns="91425" rIns="91425" tIns="91425">
            <a:noAutofit/>
          </a:bodyPr>
          <a:lstStyle/>
          <a:p>
            <a:pPr indent="-336550" lvl="0" marL="457200" rtl="0">
              <a:spcBef>
                <a:spcPts val="0"/>
              </a:spcBef>
              <a:buClr>
                <a:srgbClr val="F3F3F3"/>
              </a:buClr>
              <a:buSzPct val="100000"/>
              <a:buChar char="-"/>
            </a:pPr>
            <a:r>
              <a:rPr lang="en" sz="1700">
                <a:solidFill>
                  <a:srgbClr val="F3F3F3"/>
                </a:solidFill>
              </a:rPr>
              <a:t>Research on Security &amp; Usability mainly focusses on end-users</a:t>
            </a:r>
          </a:p>
          <a:p>
            <a:pPr indent="-336550" lvl="0" marL="457200" rtl="0">
              <a:spcBef>
                <a:spcPts val="0"/>
              </a:spcBef>
              <a:buClr>
                <a:srgbClr val="F3F3F3"/>
              </a:buClr>
              <a:buSzPct val="100000"/>
              <a:buChar char="-"/>
            </a:pPr>
            <a:r>
              <a:rPr lang="en" sz="1700">
                <a:solidFill>
                  <a:srgbClr val="F3F3F3"/>
                </a:solidFill>
              </a:rPr>
              <a:t>Asking people is hard</a:t>
            </a:r>
          </a:p>
          <a:p>
            <a:pPr indent="-336550" lvl="0" marL="457200" rtl="0">
              <a:spcBef>
                <a:spcPts val="0"/>
              </a:spcBef>
              <a:buClr>
                <a:srgbClr val="F3F3F3"/>
              </a:buClr>
              <a:buSzPct val="100000"/>
              <a:buChar char="-"/>
            </a:pPr>
            <a:r>
              <a:rPr lang="en" sz="1700">
                <a:solidFill>
                  <a:srgbClr val="F3F3F3"/>
                </a:solidFill>
              </a:rPr>
              <a:t>Asking the right questions is even harder</a:t>
            </a:r>
            <a:br>
              <a:rPr lang="en" sz="1700">
                <a:solidFill>
                  <a:srgbClr val="F3F3F3"/>
                </a:solidFill>
              </a:rPr>
            </a:br>
            <a:r>
              <a:rPr i="1" lang="en" sz="1700">
                <a:solidFill>
                  <a:srgbClr val="FFFFFF"/>
                </a:solidFill>
              </a:rPr>
              <a:t>Think: “Please buy a bottle of milk; if they have eggs, bring a dozen.”</a:t>
            </a:r>
          </a:p>
        </p:txBody>
      </p:sp>
      <p:pic>
        <p:nvPicPr>
          <p:cNvPr id="139" name="Shape 139"/>
          <p:cNvPicPr preferRelativeResize="0"/>
          <p:nvPr/>
        </p:nvPicPr>
        <p:blipFill>
          <a:blip r:embed="rId3">
            <a:alphaModFix/>
          </a:blip>
          <a:stretch>
            <a:fillRect/>
          </a:stretch>
        </p:blipFill>
        <p:spPr>
          <a:xfrm>
            <a:off x="0" y="4703618"/>
            <a:ext cx="6870698" cy="445793"/>
          </a:xfrm>
          <a:prstGeom prst="rect">
            <a:avLst/>
          </a:prstGeom>
          <a:noFill/>
          <a:ln>
            <a:noFill/>
          </a:ln>
        </p:spPr>
      </p:pic>
      <p:pic>
        <p:nvPicPr>
          <p:cNvPr descr="milch.png" id="140" name="Shape 140"/>
          <p:cNvPicPr preferRelativeResize="0"/>
          <p:nvPr/>
        </p:nvPicPr>
        <p:blipFill>
          <a:blip r:embed="rId4">
            <a:alphaModFix/>
          </a:blip>
          <a:stretch>
            <a:fillRect/>
          </a:stretch>
        </p:blipFill>
        <p:spPr>
          <a:xfrm>
            <a:off x="7052849" y="3204075"/>
            <a:ext cx="1883799" cy="1799550"/>
          </a:xfrm>
          <a:prstGeom prst="rect">
            <a:avLst/>
          </a:prstGeom>
          <a:noFill/>
          <a:ln>
            <a:noFill/>
          </a:ln>
        </p:spPr>
      </p:pic>
      <p:sp>
        <p:nvSpPr>
          <p:cNvPr id="141" name="Shape 141"/>
          <p:cNvSpPr txBox="1"/>
          <p:nvPr/>
        </p:nvSpPr>
        <p:spPr>
          <a:xfrm>
            <a:off x="63075" y="66675"/>
            <a:ext cx="288300" cy="2973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3F3F3"/>
                </a:solidFill>
              </a:rPr>
              <a:t>6</a:t>
            </a:r>
          </a:p>
        </p:txBody>
      </p:sp>
    </p:spTree>
  </p:cSld>
  <p:clrMapOvr>
    <a:masterClrMapping/>
  </p:clrMapOvr>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