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0" r:id="rId3"/>
    <p:sldMasterId id="2147483852" r:id="rId4"/>
  </p:sldMasterIdLst>
  <p:notesMasterIdLst>
    <p:notesMasterId r:id="rId29"/>
  </p:notesMasterIdLst>
  <p:sldIdLst>
    <p:sldId id="256" r:id="rId5"/>
    <p:sldId id="257" r:id="rId6"/>
    <p:sldId id="275" r:id="rId7"/>
    <p:sldId id="340" r:id="rId8"/>
    <p:sldId id="276" r:id="rId9"/>
    <p:sldId id="268" r:id="rId10"/>
    <p:sldId id="274" r:id="rId11"/>
    <p:sldId id="333" r:id="rId12"/>
    <p:sldId id="292" r:id="rId13"/>
    <p:sldId id="347" r:id="rId14"/>
    <p:sldId id="325" r:id="rId15"/>
    <p:sldId id="351" r:id="rId16"/>
    <p:sldId id="327" r:id="rId17"/>
    <p:sldId id="307" r:id="rId18"/>
    <p:sldId id="308" r:id="rId19"/>
    <p:sldId id="363" r:id="rId20"/>
    <p:sldId id="270" r:id="rId21"/>
    <p:sldId id="259" r:id="rId22"/>
    <p:sldId id="280" r:id="rId23"/>
    <p:sldId id="321" r:id="rId24"/>
    <p:sldId id="348" r:id="rId25"/>
    <p:sldId id="282" r:id="rId26"/>
    <p:sldId id="264" r:id="rId27"/>
    <p:sldId id="34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B0C82A-B6A0-4893-ABC4-8167FA1BA111}">
          <p14:sldIdLst>
            <p14:sldId id="256"/>
          </p14:sldIdLst>
        </p14:section>
        <p14:section name="Background" id="{2E30EC0F-342F-4CCD-B121-1CE27AC23C62}">
          <p14:sldIdLst>
            <p14:sldId id="257"/>
            <p14:sldId id="275"/>
            <p14:sldId id="340"/>
            <p14:sldId id="276"/>
            <p14:sldId id="268"/>
            <p14:sldId id="274"/>
          </p14:sldIdLst>
        </p14:section>
        <p14:section name="Challenges to Deployment" id="{63BA752A-EABE-43E7-8CE3-351840ABC8AA}">
          <p14:sldIdLst>
            <p14:sldId id="333"/>
            <p14:sldId id="292"/>
            <p14:sldId id="347"/>
            <p14:sldId id="325"/>
            <p14:sldId id="351"/>
          </p14:sldIdLst>
        </p14:section>
        <p14:section name="ROAlert" id="{ECDCF886-C520-4829-B6A7-4C93D5D2C863}">
          <p14:sldIdLst>
            <p14:sldId id="327"/>
            <p14:sldId id="307"/>
            <p14:sldId id="308"/>
          </p14:sldIdLst>
        </p14:section>
        <p14:section name="Security in Partial Adoption" id="{6710EC0C-DEFC-40D3-9198-7241E43A3E3E}">
          <p14:sldIdLst>
            <p14:sldId id="363"/>
            <p14:sldId id="270"/>
            <p14:sldId id="259"/>
            <p14:sldId id="280"/>
            <p14:sldId id="321"/>
            <p14:sldId id="348"/>
            <p14:sldId id="282"/>
            <p14:sldId id="264"/>
            <p14:sldId id="34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140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52" autoAdjust="0"/>
  </p:normalViewPr>
  <p:slideViewPr>
    <p:cSldViewPr>
      <p:cViewPr>
        <p:scale>
          <a:sx n="118" d="100"/>
          <a:sy n="118" d="100"/>
        </p:scale>
        <p:origin x="-264" y="-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2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5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37657-4740-4D25-8A51-80A69608C1A9}" type="datetimeFigureOut">
              <a:rPr lang="en-US" smtClean="0"/>
              <a:pPr/>
              <a:t>04-May-17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DB1FC-BE74-4387-B03E-D9D8F0F87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56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AFAA2-F627-1F41-BE2A-FFF65B7EAB2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39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AFAA2-F627-1F41-BE2A-FFF65B7EAB2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39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AFAA2-F627-1F41-BE2A-FFF65B7EAB2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39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AFAA2-F627-1F41-BE2A-FFF65B7EAB2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39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AFAA2-F627-1F41-BE2A-FFF65B7EAB22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3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8619-CC1E-4A36-8579-503D7AAB74FA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8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E12-202F-482E-97FE-A544EE69B0C3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8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6955-43E5-46FC-A7F1-6AA21655AD43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52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4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883F-47E5-4042-97BD-BE76E38E73DD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1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82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1D09-2C88-49CB-9F71-6C5728EE7DC8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99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9BE3-0C68-45D9-B870-31E8F77FEA7F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24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9C97-72F2-4AD0-AB54-2044018D1F9B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68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3792-27BD-4DA6-BAE1-2A7FF2FDCB9B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28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C359-2B79-496E-B938-D145C7DEA735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39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5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E7-89B6-4632-93FB-C9CCA25C77A4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0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E4659B-CF31-45A1-8BE6-1704F9C5549A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3509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4E18-1F7F-44B1-BFFD-E9F6C7FB31BC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7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E1FD-C291-4378-A362-68B9AFCA8A9A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75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AAAA-A23B-4C94-809D-C72B05653DE7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78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4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E4BF-F198-43C1-97C3-F0556B16D972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9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8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56B4-D192-49F4-A012-29F2F2772D62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28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BE6E-CD8B-46C2-9AE9-2048AA90092D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50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6904-9314-4A12-86C3-E5FEE79A3CCA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48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36F4-0336-41E3-94C0-EEAAD2901E34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70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0A7A-1A33-41AF-BD4C-669A93F09070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79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B59F-FE4A-40F1-8940-FEC449B40BCE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308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5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B816-2DBB-4A64-94D6-8CBDBB8DADE2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F95-1BF7-47ED-91AF-3D7D2B1D35E1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86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763-05DB-4E44-BDCB-05DF101A6978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36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7DD-F161-4B97-8576-E3BBD69CA2A9}" type="datetime1">
              <a:rPr lang="en-US" smtClean="0">
                <a:solidFill>
                  <a:srgbClr val="DFDCB7"/>
                </a:solidFill>
              </a:rPr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484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8619-CC1E-4A36-8579-503D7AAB74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43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659B-CF31-45A1-8BE6-1704F9C554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89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B59F-FE4A-40F1-8940-FEC449B40B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0547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5BBA-E8F4-4FD0-99D1-7D16B243C7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540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EFB7-095E-4028-9CE4-944527755A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234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58CC-FD2E-470B-B24D-982E65F402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9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5BBA-E8F4-4FD0-99D1-7D16B243C7BF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643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0E62-18DB-4C4B-92AF-1848AFEDAA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459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DD69-EA30-4B4D-A163-8020A52020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8016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CA8B-0ED1-408C-A006-51CE4C4387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779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E12-202F-482E-97FE-A544EE69B0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74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6955-43E5-46FC-A7F1-6AA21655AD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4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EFB7-095E-4028-9CE4-944527755A9F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8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58CC-FD2E-470B-B24D-982E65F4024A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5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0E62-18DB-4C4B-92AF-1848AFEDAA40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7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DD69-EA30-4B4D-A163-8020A520204B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CA8B-0ED1-408C-A006-51CE4C43873A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18B3-98BC-4F39-9C88-683014533A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0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43965-5FB5-4141-AE99-2BE8CA23636B}" type="datetime1">
              <a:rPr lang="en-US" smtClean="0"/>
              <a:t>04-May-17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918B3-98BC-4F39-9C88-683014533A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2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95000"/>
              <a:lumOff val="5000"/>
            </a:schemeClr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457200"/>
            <a:fld id="{D0CFD978-D609-9E43-B684-C14303DD6E3E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33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457200"/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4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457200"/>
            <a:fld id="{9FDBF320-8EB5-48E1-86AC-EE7A6AE76D85}" type="datetime1">
              <a:rPr lang="en-US" smtClean="0">
                <a:solidFill>
                  <a:srgbClr val="DFDCB7"/>
                </a:solidFill>
              </a:rPr>
              <a:pPr defTabSz="457200"/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7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457200"/>
            <a:fld id="{D0CFD978-D609-9E43-B684-C14303DD6E3E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33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457200"/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4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457200"/>
            <a:fld id="{9D90A392-88E7-46BD-A805-83BF5753CFFA}" type="datetime1">
              <a:rPr lang="en-US" smtClean="0">
                <a:solidFill>
                  <a:srgbClr val="DFDCB7"/>
                </a:solidFill>
              </a:rPr>
              <a:pPr defTabSz="457200"/>
              <a:t>04-May-17</a:t>
            </a:fld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8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43965-5FB5-4141-AE99-2BE8CA2363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04-May-17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918B3-98BC-4F39-9C88-683014533A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7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95000"/>
              <a:lumOff val="5000"/>
            </a:schemeClr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hyperlink" Target="http://roale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print.iacr.org/2016/101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Are We There Yet?</a:t>
            </a:r>
            <a:br>
              <a:rPr lang="en-US" sz="4000" dirty="0"/>
            </a:br>
            <a:r>
              <a:rPr lang="en-US" sz="4000" dirty="0"/>
              <a:t>On RPKI Deployment and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Yossi Gilad</a:t>
            </a:r>
          </a:p>
          <a:p>
            <a:r>
              <a:rPr lang="en-US" sz="2800" dirty="0"/>
              <a:t>joint work with: Avichai Cohen, </a:t>
            </a:r>
          </a:p>
          <a:p>
            <a:r>
              <a:rPr lang="en-US" sz="2800" dirty="0"/>
              <a:t>Amir Herzberg, Michael Schapira, Haya Shulman</a:t>
            </a:r>
          </a:p>
        </p:txBody>
      </p:sp>
      <p:pic>
        <p:nvPicPr>
          <p:cNvPr id="2050" name="Picture 2" descr="Image result for boston univers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2"/>
            <a:ext cx="2057400" cy="9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mi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3" y="5676581"/>
            <a:ext cx="3120388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ebrew Universit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6" y="304800"/>
            <a:ext cx="175259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bar ilan universit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1" y="5676581"/>
            <a:ext cx="1176379" cy="113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Image result for fraunhofer si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925" y="5889576"/>
            <a:ext cx="2831475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8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Arrow Connector 36"/>
          <p:cNvCxnSpPr>
            <a:endCxn id="22" idx="5"/>
          </p:cNvCxnSpPr>
          <p:nvPr/>
        </p:nvCxnSpPr>
        <p:spPr>
          <a:xfrm flipH="1" flipV="1">
            <a:off x="6718091" y="3662464"/>
            <a:ext cx="1785527" cy="762996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458560" y="3132139"/>
            <a:ext cx="1475627" cy="6213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X</a:t>
            </a:r>
          </a:p>
        </p:txBody>
      </p:sp>
      <p:sp>
        <p:nvSpPr>
          <p:cNvPr id="28" name="Oval 27"/>
          <p:cNvSpPr/>
          <p:nvPr/>
        </p:nvSpPr>
        <p:spPr>
          <a:xfrm>
            <a:off x="7616965" y="4255491"/>
            <a:ext cx="1603131" cy="62131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666</a:t>
            </a:r>
          </a:p>
        </p:txBody>
      </p:sp>
      <p:cxnSp>
        <p:nvCxnSpPr>
          <p:cNvPr id="34" name="Straight Arrow Connector 33"/>
          <p:cNvCxnSpPr>
            <a:endCxn id="22" idx="3"/>
          </p:cNvCxnSpPr>
          <p:nvPr/>
        </p:nvCxnSpPr>
        <p:spPr>
          <a:xfrm flipV="1">
            <a:off x="4371589" y="3662466"/>
            <a:ext cx="1303072" cy="543327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632452" y="5527088"/>
            <a:ext cx="2743200" cy="1023948"/>
            <a:chOff x="5166001" y="4766315"/>
            <a:chExt cx="2743200" cy="1023948"/>
          </a:xfrm>
        </p:grpSpPr>
        <p:grpSp>
          <p:nvGrpSpPr>
            <p:cNvPr id="27" name="Group 26"/>
            <p:cNvGrpSpPr/>
            <p:nvPr/>
          </p:nvGrpSpPr>
          <p:grpSpPr>
            <a:xfrm>
              <a:off x="5166001" y="4766315"/>
              <a:ext cx="2743200" cy="1023948"/>
              <a:chOff x="338692" y="3137611"/>
              <a:chExt cx="2743200" cy="1023948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338692" y="3137611"/>
                <a:ext cx="2743200" cy="1023948"/>
              </a:xfrm>
              <a:prstGeom prst="roundRect">
                <a:avLst/>
              </a:prstGeom>
              <a:solidFill>
                <a:schemeClr val="bg1"/>
              </a:solidFill>
              <a:ln w="508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18551" y="3239201"/>
                <a:ext cx="12005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000" b="1" dirty="0">
                    <a:solidFill>
                      <a:srgbClr val="2F2B20"/>
                    </a:solidFill>
                  </a:rPr>
                  <a:t>BGP Ad.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858337" y="3251627"/>
                <a:ext cx="122355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000" b="1" dirty="0">
                    <a:solidFill>
                      <a:srgbClr val="2F2B20"/>
                    </a:solidFill>
                  </a:rPr>
                  <a:t>Data flow</a:t>
                </a:r>
              </a:p>
            </p:txBody>
          </p:sp>
        </p:grpSp>
        <p:cxnSp>
          <p:nvCxnSpPr>
            <p:cNvPr id="4" name="מחבר חץ ישר 3"/>
            <p:cNvCxnSpPr/>
            <p:nvPr/>
          </p:nvCxnSpPr>
          <p:spPr>
            <a:xfrm>
              <a:off x="5598468" y="5437740"/>
              <a:ext cx="629587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חץ ימינה 5"/>
            <p:cNvSpPr/>
            <p:nvPr/>
          </p:nvSpPr>
          <p:spPr>
            <a:xfrm>
              <a:off x="7012983" y="5293170"/>
              <a:ext cx="568879" cy="268153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he-IL">
                <a:solidFill>
                  <a:srgbClr val="FFFFFF"/>
                </a:solidFill>
              </a:endParaRPr>
            </a:p>
          </p:txBody>
        </p:sp>
      </p:grpSp>
      <p:sp>
        <p:nvSpPr>
          <p:cNvPr id="33" name="Rectangular Callout 32"/>
          <p:cNvSpPr/>
          <p:nvPr/>
        </p:nvSpPr>
        <p:spPr>
          <a:xfrm>
            <a:off x="5892942" y="1905004"/>
            <a:ext cx="3479663" cy="695723"/>
          </a:xfrm>
          <a:prstGeom prst="wedgeRectCallout">
            <a:avLst>
              <a:gd name="adj1" fmla="val -34960"/>
              <a:gd name="adj2" fmla="val 147812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Longest-prefix-match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Path length does not matter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164692" y="4030922"/>
            <a:ext cx="1368669" cy="6213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</a:t>
            </a:r>
            <a:r>
              <a:rPr lang="en-US" sz="2400" dirty="0" smtClean="0">
                <a:solidFill>
                  <a:srgbClr val="FFFFFF"/>
                </a:solidFill>
              </a:rPr>
              <a:t>A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 rot="1457508">
            <a:off x="6637597" y="3729513"/>
            <a:ext cx="1946507" cy="53464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8670616" cy="1143000"/>
          </a:xfrm>
        </p:spPr>
        <p:txBody>
          <a:bodyPr>
            <a:noAutofit/>
          </a:bodyPr>
          <a:lstStyle/>
          <a:p>
            <a:r>
              <a:rPr lang="en-US" sz="4000" spc="0" dirty="0">
                <a:latin typeface="Cambria" panose="02040503050406030204" pitchFamily="18" charset="0"/>
              </a:rPr>
              <a:t>Insecure </a:t>
            </a:r>
            <a:r>
              <a:rPr lang="en-US" sz="4000" spc="0" dirty="0" smtClean="0">
                <a:latin typeface="Cambria" panose="02040503050406030204" pitchFamily="18" charset="0"/>
              </a:rPr>
              <a:t>Deployment: Loose </a:t>
            </a:r>
            <a:r>
              <a:rPr lang="en-US" sz="4000" spc="0" dirty="0">
                <a:latin typeface="Cambria" panose="02040503050406030204" pitchFamily="18" charset="0"/>
              </a:rPr>
              <a:t>ROAs</a:t>
            </a:r>
            <a:endParaRPr lang="en-US" sz="4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1319411"/>
            <a:ext cx="5598461" cy="1352550"/>
            <a:chOff x="4353994" y="4049721"/>
            <a:chExt cx="5598461" cy="1352550"/>
          </a:xfrm>
        </p:grpSpPr>
        <p:sp>
          <p:nvSpPr>
            <p:cNvPr id="25" name="Rectangle 35"/>
            <p:cNvSpPr/>
            <p:nvPr/>
          </p:nvSpPr>
          <p:spPr>
            <a:xfrm>
              <a:off x="4533358" y="4049721"/>
              <a:ext cx="2411436" cy="838200"/>
            </a:xfrm>
            <a:prstGeom prst="roundRect">
              <a:avLst/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lvl="0" algn="ctr">
                <a:defRPr/>
              </a:pPr>
              <a:r>
                <a:rPr lang="en-US" kern="0" dirty="0">
                  <a:solidFill>
                    <a:prstClr val="white"/>
                  </a:solidFill>
                </a:rPr>
                <a:t>1.2.0.0/16</a:t>
              </a:r>
              <a:endParaRPr lang="en-US" sz="1400" kern="0" dirty="0">
                <a:solidFill>
                  <a:prstClr val="white"/>
                </a:solidFill>
              </a:endParaRPr>
            </a:p>
            <a:p>
              <a:pPr lvl="0" algn="ctr">
                <a:defRPr/>
              </a:pPr>
              <a:r>
                <a:rPr lang="en-US" kern="0" dirty="0">
                  <a:solidFill>
                    <a:prstClr val="white"/>
                  </a:solidFill>
                </a:rPr>
                <a:t>Max-length = </a:t>
              </a:r>
              <a:r>
                <a:rPr lang="en-US" kern="0" dirty="0" smtClean="0">
                  <a:solidFill>
                    <a:prstClr val="white"/>
                  </a:solidFill>
                </a:rPr>
                <a:t>24</a:t>
              </a:r>
              <a:endParaRPr lang="en-US" kern="0" dirty="0">
                <a:solidFill>
                  <a:prstClr val="white"/>
                </a:solidFill>
              </a:endParaRPr>
            </a:p>
            <a:p>
              <a:pPr lvl="0" algn="ctr">
                <a:defRPr/>
              </a:pPr>
              <a:r>
                <a:rPr lang="en-US" kern="0" dirty="0">
                  <a:solidFill>
                    <a:prstClr val="white"/>
                  </a:solidFill>
                </a:rPr>
                <a:t>AS A</a:t>
              </a:r>
            </a:p>
          </p:txBody>
        </p:sp>
        <p:sp>
          <p:nvSpPr>
            <p:cNvPr id="30" name="Rectangular Callout 29"/>
            <p:cNvSpPr/>
            <p:nvPr/>
          </p:nvSpPr>
          <p:spPr>
            <a:xfrm>
              <a:off x="4353994" y="5016310"/>
              <a:ext cx="5598461" cy="385961"/>
            </a:xfrm>
            <a:prstGeom prst="wedgeRectCallout">
              <a:avLst>
                <a:gd name="adj1" fmla="val -13977"/>
                <a:gd name="adj2" fmla="val -109955"/>
              </a:avLst>
            </a:prstGeom>
            <a:solidFill>
              <a:srgbClr val="FFFEF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ROA </a:t>
              </a:r>
              <a:r>
                <a:rPr lang="en-US" sz="2000" dirty="0">
                  <a:solidFill>
                    <a:schemeClr val="tx1"/>
                  </a:solidFill>
                </a:rPr>
                <a:t>allows advertising subprefixes </a:t>
              </a:r>
              <a:r>
                <a:rPr lang="en-US" sz="2000" b="1" dirty="0">
                  <a:solidFill>
                    <a:schemeClr val="tx1"/>
                  </a:solidFill>
                </a:rPr>
                <a:t>up to length /24</a:t>
              </a:r>
            </a:p>
          </p:txBody>
        </p:sp>
      </p:grpSp>
      <p:sp>
        <p:nvSpPr>
          <p:cNvPr id="31" name="Rectangular Callout 30"/>
          <p:cNvSpPr/>
          <p:nvPr/>
        </p:nvSpPr>
        <p:spPr>
          <a:xfrm>
            <a:off x="1752602" y="2819401"/>
            <a:ext cx="3010444" cy="843064"/>
          </a:xfrm>
          <a:prstGeom prst="wedgeRectCallout">
            <a:avLst>
              <a:gd name="adj1" fmla="val 700"/>
              <a:gd name="adj2" fmla="val 133148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AS </a:t>
            </a:r>
            <a:r>
              <a:rPr lang="en-US" sz="2000" b="1" dirty="0" smtClean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chemeClr val="tx1"/>
                </a:solidFill>
              </a:rPr>
              <a:t>originates </a:t>
            </a:r>
            <a:r>
              <a:rPr lang="en-US" sz="2000" b="1" dirty="0" smtClean="0">
                <a:solidFill>
                  <a:schemeClr val="tx1"/>
                </a:solidFill>
              </a:rPr>
              <a:t>1.2.0.0/16 </a:t>
            </a:r>
            <a:r>
              <a:rPr lang="en-US" sz="2000" dirty="0">
                <a:solidFill>
                  <a:schemeClr val="tx1"/>
                </a:solidFill>
              </a:rPr>
              <a:t>but not </a:t>
            </a:r>
            <a:r>
              <a:rPr lang="en-US" sz="2000" b="1" dirty="0" smtClean="0">
                <a:solidFill>
                  <a:schemeClr val="tx1"/>
                </a:solidFill>
              </a:rPr>
              <a:t>1.2.3.0/24</a:t>
            </a:r>
          </a:p>
          <a:p>
            <a:r>
              <a:rPr lang="en-US" sz="2000" b="1" u="sng" dirty="0" smtClean="0">
                <a:solidFill>
                  <a:schemeClr val="tx1"/>
                </a:solidFill>
              </a:rPr>
              <a:t>ROA is “loose”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2455" y="3733801"/>
            <a:ext cx="1644148" cy="676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1.2.0.0/16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</a:t>
            </a:r>
            <a:r>
              <a:rPr lang="en-US" sz="2400" dirty="0" smtClean="0">
                <a:solidFill>
                  <a:srgbClr val="FFFFFF"/>
                </a:solidFill>
              </a:rPr>
              <a:t>A</a:t>
            </a:r>
            <a:endParaRPr lang="en-US" sz="2400" dirty="0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315200" y="2819407"/>
            <a:ext cx="2743200" cy="1682471"/>
            <a:chOff x="7882537" y="0"/>
            <a:chExt cx="2743200" cy="1682471"/>
          </a:xfrm>
        </p:grpSpPr>
        <p:sp>
          <p:nvSpPr>
            <p:cNvPr id="29" name="Rectangular Callout 28"/>
            <p:cNvSpPr/>
            <p:nvPr/>
          </p:nvSpPr>
          <p:spPr>
            <a:xfrm>
              <a:off x="7882537" y="1"/>
              <a:ext cx="2662955" cy="1682470"/>
            </a:xfrm>
            <a:custGeom>
              <a:avLst/>
              <a:gdLst>
                <a:gd name="connsiteX0" fmla="*/ 0 w 2618448"/>
                <a:gd name="connsiteY0" fmla="*/ 0 h 771923"/>
                <a:gd name="connsiteX1" fmla="*/ 436408 w 2618448"/>
                <a:gd name="connsiteY1" fmla="*/ 0 h 771923"/>
                <a:gd name="connsiteX2" fmla="*/ 436408 w 2618448"/>
                <a:gd name="connsiteY2" fmla="*/ 0 h 771923"/>
                <a:gd name="connsiteX3" fmla="*/ 1091020 w 2618448"/>
                <a:gd name="connsiteY3" fmla="*/ 0 h 771923"/>
                <a:gd name="connsiteX4" fmla="*/ 2618448 w 2618448"/>
                <a:gd name="connsiteY4" fmla="*/ 0 h 771923"/>
                <a:gd name="connsiteX5" fmla="*/ 2618448 w 2618448"/>
                <a:gd name="connsiteY5" fmla="*/ 450288 h 771923"/>
                <a:gd name="connsiteX6" fmla="*/ 2618448 w 2618448"/>
                <a:gd name="connsiteY6" fmla="*/ 450288 h 771923"/>
                <a:gd name="connsiteX7" fmla="*/ 2618448 w 2618448"/>
                <a:gd name="connsiteY7" fmla="*/ 643269 h 771923"/>
                <a:gd name="connsiteX8" fmla="*/ 2618448 w 2618448"/>
                <a:gd name="connsiteY8" fmla="*/ 771923 h 771923"/>
                <a:gd name="connsiteX9" fmla="*/ 1091020 w 2618448"/>
                <a:gd name="connsiteY9" fmla="*/ 771923 h 771923"/>
                <a:gd name="connsiteX10" fmla="*/ 879956 w 2618448"/>
                <a:gd name="connsiteY10" fmla="*/ 1626673 h 771923"/>
                <a:gd name="connsiteX11" fmla="*/ 436408 w 2618448"/>
                <a:gd name="connsiteY11" fmla="*/ 771923 h 771923"/>
                <a:gd name="connsiteX12" fmla="*/ 0 w 2618448"/>
                <a:gd name="connsiteY12" fmla="*/ 771923 h 771923"/>
                <a:gd name="connsiteX13" fmla="*/ 0 w 2618448"/>
                <a:gd name="connsiteY13" fmla="*/ 643269 h 771923"/>
                <a:gd name="connsiteX14" fmla="*/ 0 w 2618448"/>
                <a:gd name="connsiteY14" fmla="*/ 450288 h 771923"/>
                <a:gd name="connsiteX15" fmla="*/ 0 w 2618448"/>
                <a:gd name="connsiteY15" fmla="*/ 450288 h 771923"/>
                <a:gd name="connsiteX16" fmla="*/ 0 w 2618448"/>
                <a:gd name="connsiteY16" fmla="*/ 0 h 771923"/>
                <a:gd name="connsiteX0" fmla="*/ 0 w 2618448"/>
                <a:gd name="connsiteY0" fmla="*/ 0 h 1626673"/>
                <a:gd name="connsiteX1" fmla="*/ 436408 w 2618448"/>
                <a:gd name="connsiteY1" fmla="*/ 0 h 1626673"/>
                <a:gd name="connsiteX2" fmla="*/ 436408 w 2618448"/>
                <a:gd name="connsiteY2" fmla="*/ 0 h 1626673"/>
                <a:gd name="connsiteX3" fmla="*/ 1091020 w 2618448"/>
                <a:gd name="connsiteY3" fmla="*/ 0 h 1626673"/>
                <a:gd name="connsiteX4" fmla="*/ 2618448 w 2618448"/>
                <a:gd name="connsiteY4" fmla="*/ 0 h 1626673"/>
                <a:gd name="connsiteX5" fmla="*/ 2618448 w 2618448"/>
                <a:gd name="connsiteY5" fmla="*/ 450288 h 1626673"/>
                <a:gd name="connsiteX6" fmla="*/ 2618448 w 2618448"/>
                <a:gd name="connsiteY6" fmla="*/ 450288 h 1626673"/>
                <a:gd name="connsiteX7" fmla="*/ 2618448 w 2618448"/>
                <a:gd name="connsiteY7" fmla="*/ 643269 h 1626673"/>
                <a:gd name="connsiteX8" fmla="*/ 2618448 w 2618448"/>
                <a:gd name="connsiteY8" fmla="*/ 771923 h 1626673"/>
                <a:gd name="connsiteX9" fmla="*/ 1956868 w 2618448"/>
                <a:gd name="connsiteY9" fmla="*/ 755739 h 1626673"/>
                <a:gd name="connsiteX10" fmla="*/ 879956 w 2618448"/>
                <a:gd name="connsiteY10" fmla="*/ 1626673 h 1626673"/>
                <a:gd name="connsiteX11" fmla="*/ 436408 w 2618448"/>
                <a:gd name="connsiteY11" fmla="*/ 771923 h 1626673"/>
                <a:gd name="connsiteX12" fmla="*/ 0 w 2618448"/>
                <a:gd name="connsiteY12" fmla="*/ 771923 h 1626673"/>
                <a:gd name="connsiteX13" fmla="*/ 0 w 2618448"/>
                <a:gd name="connsiteY13" fmla="*/ 643269 h 1626673"/>
                <a:gd name="connsiteX14" fmla="*/ 0 w 2618448"/>
                <a:gd name="connsiteY14" fmla="*/ 450288 h 1626673"/>
                <a:gd name="connsiteX15" fmla="*/ 0 w 2618448"/>
                <a:gd name="connsiteY15" fmla="*/ 450288 h 1626673"/>
                <a:gd name="connsiteX16" fmla="*/ 0 w 2618448"/>
                <a:gd name="connsiteY16" fmla="*/ 0 h 1626673"/>
                <a:gd name="connsiteX0" fmla="*/ 0 w 2618448"/>
                <a:gd name="connsiteY0" fmla="*/ 0 h 1626673"/>
                <a:gd name="connsiteX1" fmla="*/ 436408 w 2618448"/>
                <a:gd name="connsiteY1" fmla="*/ 0 h 1626673"/>
                <a:gd name="connsiteX2" fmla="*/ 436408 w 2618448"/>
                <a:gd name="connsiteY2" fmla="*/ 0 h 1626673"/>
                <a:gd name="connsiteX3" fmla="*/ 1091020 w 2618448"/>
                <a:gd name="connsiteY3" fmla="*/ 0 h 1626673"/>
                <a:gd name="connsiteX4" fmla="*/ 2618448 w 2618448"/>
                <a:gd name="connsiteY4" fmla="*/ 0 h 1626673"/>
                <a:gd name="connsiteX5" fmla="*/ 2618448 w 2618448"/>
                <a:gd name="connsiteY5" fmla="*/ 450288 h 1626673"/>
                <a:gd name="connsiteX6" fmla="*/ 2618448 w 2618448"/>
                <a:gd name="connsiteY6" fmla="*/ 450288 h 1626673"/>
                <a:gd name="connsiteX7" fmla="*/ 2618448 w 2618448"/>
                <a:gd name="connsiteY7" fmla="*/ 643269 h 1626673"/>
                <a:gd name="connsiteX8" fmla="*/ 2618448 w 2618448"/>
                <a:gd name="connsiteY8" fmla="*/ 771923 h 1626673"/>
                <a:gd name="connsiteX9" fmla="*/ 1956868 w 2618448"/>
                <a:gd name="connsiteY9" fmla="*/ 755739 h 1626673"/>
                <a:gd name="connsiteX10" fmla="*/ 879956 w 2618448"/>
                <a:gd name="connsiteY10" fmla="*/ 1626673 h 1626673"/>
                <a:gd name="connsiteX11" fmla="*/ 1326532 w 2618448"/>
                <a:gd name="connsiteY11" fmla="*/ 788107 h 1626673"/>
                <a:gd name="connsiteX12" fmla="*/ 0 w 2618448"/>
                <a:gd name="connsiteY12" fmla="*/ 771923 h 1626673"/>
                <a:gd name="connsiteX13" fmla="*/ 0 w 2618448"/>
                <a:gd name="connsiteY13" fmla="*/ 643269 h 1626673"/>
                <a:gd name="connsiteX14" fmla="*/ 0 w 2618448"/>
                <a:gd name="connsiteY14" fmla="*/ 450288 h 1626673"/>
                <a:gd name="connsiteX15" fmla="*/ 0 w 2618448"/>
                <a:gd name="connsiteY15" fmla="*/ 450288 h 1626673"/>
                <a:gd name="connsiteX16" fmla="*/ 0 w 2618448"/>
                <a:gd name="connsiteY16" fmla="*/ 0 h 1626673"/>
                <a:gd name="connsiteX0" fmla="*/ 0 w 2618448"/>
                <a:gd name="connsiteY0" fmla="*/ 0 h 1859877"/>
                <a:gd name="connsiteX1" fmla="*/ 436408 w 2618448"/>
                <a:gd name="connsiteY1" fmla="*/ 0 h 1859877"/>
                <a:gd name="connsiteX2" fmla="*/ 436408 w 2618448"/>
                <a:gd name="connsiteY2" fmla="*/ 0 h 1859877"/>
                <a:gd name="connsiteX3" fmla="*/ 1091020 w 2618448"/>
                <a:gd name="connsiteY3" fmla="*/ 0 h 1859877"/>
                <a:gd name="connsiteX4" fmla="*/ 2618448 w 2618448"/>
                <a:gd name="connsiteY4" fmla="*/ 0 h 1859877"/>
                <a:gd name="connsiteX5" fmla="*/ 2618448 w 2618448"/>
                <a:gd name="connsiteY5" fmla="*/ 450288 h 1859877"/>
                <a:gd name="connsiteX6" fmla="*/ 2618448 w 2618448"/>
                <a:gd name="connsiteY6" fmla="*/ 450288 h 1859877"/>
                <a:gd name="connsiteX7" fmla="*/ 2618448 w 2618448"/>
                <a:gd name="connsiteY7" fmla="*/ 643269 h 1859877"/>
                <a:gd name="connsiteX8" fmla="*/ 2618448 w 2618448"/>
                <a:gd name="connsiteY8" fmla="*/ 771923 h 1859877"/>
                <a:gd name="connsiteX9" fmla="*/ 1956868 w 2618448"/>
                <a:gd name="connsiteY9" fmla="*/ 755739 h 1859877"/>
                <a:gd name="connsiteX10" fmla="*/ 2444624 w 2618448"/>
                <a:gd name="connsiteY10" fmla="*/ 1859877 h 1859877"/>
                <a:gd name="connsiteX11" fmla="*/ 1326532 w 2618448"/>
                <a:gd name="connsiteY11" fmla="*/ 788107 h 1859877"/>
                <a:gd name="connsiteX12" fmla="*/ 0 w 2618448"/>
                <a:gd name="connsiteY12" fmla="*/ 771923 h 1859877"/>
                <a:gd name="connsiteX13" fmla="*/ 0 w 2618448"/>
                <a:gd name="connsiteY13" fmla="*/ 643269 h 1859877"/>
                <a:gd name="connsiteX14" fmla="*/ 0 w 2618448"/>
                <a:gd name="connsiteY14" fmla="*/ 450288 h 1859877"/>
                <a:gd name="connsiteX15" fmla="*/ 0 w 2618448"/>
                <a:gd name="connsiteY15" fmla="*/ 450288 h 1859877"/>
                <a:gd name="connsiteX16" fmla="*/ 0 w 2618448"/>
                <a:gd name="connsiteY16" fmla="*/ 0 h 1859877"/>
                <a:gd name="connsiteX0" fmla="*/ 0 w 2618448"/>
                <a:gd name="connsiteY0" fmla="*/ 0 h 2006710"/>
                <a:gd name="connsiteX1" fmla="*/ 436408 w 2618448"/>
                <a:gd name="connsiteY1" fmla="*/ 0 h 2006710"/>
                <a:gd name="connsiteX2" fmla="*/ 436408 w 2618448"/>
                <a:gd name="connsiteY2" fmla="*/ 0 h 2006710"/>
                <a:gd name="connsiteX3" fmla="*/ 1091020 w 2618448"/>
                <a:gd name="connsiteY3" fmla="*/ 0 h 2006710"/>
                <a:gd name="connsiteX4" fmla="*/ 2618448 w 2618448"/>
                <a:gd name="connsiteY4" fmla="*/ 0 h 2006710"/>
                <a:gd name="connsiteX5" fmla="*/ 2618448 w 2618448"/>
                <a:gd name="connsiteY5" fmla="*/ 450288 h 2006710"/>
                <a:gd name="connsiteX6" fmla="*/ 2618448 w 2618448"/>
                <a:gd name="connsiteY6" fmla="*/ 450288 h 2006710"/>
                <a:gd name="connsiteX7" fmla="*/ 2618448 w 2618448"/>
                <a:gd name="connsiteY7" fmla="*/ 643269 h 2006710"/>
                <a:gd name="connsiteX8" fmla="*/ 2618448 w 2618448"/>
                <a:gd name="connsiteY8" fmla="*/ 771923 h 2006710"/>
                <a:gd name="connsiteX9" fmla="*/ 1956868 w 2618448"/>
                <a:gd name="connsiteY9" fmla="*/ 755739 h 2006710"/>
                <a:gd name="connsiteX10" fmla="*/ 1264138 w 2618448"/>
                <a:gd name="connsiteY10" fmla="*/ 2006710 h 2006710"/>
                <a:gd name="connsiteX11" fmla="*/ 1326532 w 2618448"/>
                <a:gd name="connsiteY11" fmla="*/ 788107 h 2006710"/>
                <a:gd name="connsiteX12" fmla="*/ 0 w 2618448"/>
                <a:gd name="connsiteY12" fmla="*/ 771923 h 2006710"/>
                <a:gd name="connsiteX13" fmla="*/ 0 w 2618448"/>
                <a:gd name="connsiteY13" fmla="*/ 643269 h 2006710"/>
                <a:gd name="connsiteX14" fmla="*/ 0 w 2618448"/>
                <a:gd name="connsiteY14" fmla="*/ 450288 h 2006710"/>
                <a:gd name="connsiteX15" fmla="*/ 0 w 2618448"/>
                <a:gd name="connsiteY15" fmla="*/ 450288 h 2006710"/>
                <a:gd name="connsiteX16" fmla="*/ 0 w 2618448"/>
                <a:gd name="connsiteY16" fmla="*/ 0 h 2006710"/>
                <a:gd name="connsiteX0" fmla="*/ 0 w 2618448"/>
                <a:gd name="connsiteY0" fmla="*/ 0 h 2006710"/>
                <a:gd name="connsiteX1" fmla="*/ 436408 w 2618448"/>
                <a:gd name="connsiteY1" fmla="*/ 0 h 2006710"/>
                <a:gd name="connsiteX2" fmla="*/ 436408 w 2618448"/>
                <a:gd name="connsiteY2" fmla="*/ 0 h 2006710"/>
                <a:gd name="connsiteX3" fmla="*/ 1091020 w 2618448"/>
                <a:gd name="connsiteY3" fmla="*/ 0 h 2006710"/>
                <a:gd name="connsiteX4" fmla="*/ 2618448 w 2618448"/>
                <a:gd name="connsiteY4" fmla="*/ 0 h 2006710"/>
                <a:gd name="connsiteX5" fmla="*/ 2618448 w 2618448"/>
                <a:gd name="connsiteY5" fmla="*/ 450288 h 2006710"/>
                <a:gd name="connsiteX6" fmla="*/ 2618448 w 2618448"/>
                <a:gd name="connsiteY6" fmla="*/ 450288 h 2006710"/>
                <a:gd name="connsiteX7" fmla="*/ 2618448 w 2618448"/>
                <a:gd name="connsiteY7" fmla="*/ 643269 h 2006710"/>
                <a:gd name="connsiteX8" fmla="*/ 2618448 w 2618448"/>
                <a:gd name="connsiteY8" fmla="*/ 771923 h 2006710"/>
                <a:gd name="connsiteX9" fmla="*/ 1956868 w 2618448"/>
                <a:gd name="connsiteY9" fmla="*/ 755739 h 2006710"/>
                <a:gd name="connsiteX10" fmla="*/ 1264138 w 2618448"/>
                <a:gd name="connsiteY10" fmla="*/ 2006710 h 2006710"/>
                <a:gd name="connsiteX11" fmla="*/ 432436 w 2618448"/>
                <a:gd name="connsiteY11" fmla="*/ 796744 h 2006710"/>
                <a:gd name="connsiteX12" fmla="*/ 0 w 2618448"/>
                <a:gd name="connsiteY12" fmla="*/ 771923 h 2006710"/>
                <a:gd name="connsiteX13" fmla="*/ 0 w 2618448"/>
                <a:gd name="connsiteY13" fmla="*/ 643269 h 2006710"/>
                <a:gd name="connsiteX14" fmla="*/ 0 w 2618448"/>
                <a:gd name="connsiteY14" fmla="*/ 450288 h 2006710"/>
                <a:gd name="connsiteX15" fmla="*/ 0 w 2618448"/>
                <a:gd name="connsiteY15" fmla="*/ 450288 h 2006710"/>
                <a:gd name="connsiteX16" fmla="*/ 0 w 2618448"/>
                <a:gd name="connsiteY16" fmla="*/ 0 h 2006710"/>
                <a:gd name="connsiteX0" fmla="*/ 0 w 2618448"/>
                <a:gd name="connsiteY0" fmla="*/ 0 h 2006710"/>
                <a:gd name="connsiteX1" fmla="*/ 436408 w 2618448"/>
                <a:gd name="connsiteY1" fmla="*/ 0 h 2006710"/>
                <a:gd name="connsiteX2" fmla="*/ 436408 w 2618448"/>
                <a:gd name="connsiteY2" fmla="*/ 0 h 2006710"/>
                <a:gd name="connsiteX3" fmla="*/ 1091020 w 2618448"/>
                <a:gd name="connsiteY3" fmla="*/ 0 h 2006710"/>
                <a:gd name="connsiteX4" fmla="*/ 2618448 w 2618448"/>
                <a:gd name="connsiteY4" fmla="*/ 0 h 2006710"/>
                <a:gd name="connsiteX5" fmla="*/ 2618448 w 2618448"/>
                <a:gd name="connsiteY5" fmla="*/ 450288 h 2006710"/>
                <a:gd name="connsiteX6" fmla="*/ 2618448 w 2618448"/>
                <a:gd name="connsiteY6" fmla="*/ 450288 h 2006710"/>
                <a:gd name="connsiteX7" fmla="*/ 2618448 w 2618448"/>
                <a:gd name="connsiteY7" fmla="*/ 643269 h 2006710"/>
                <a:gd name="connsiteX8" fmla="*/ 2618448 w 2618448"/>
                <a:gd name="connsiteY8" fmla="*/ 771923 h 2006710"/>
                <a:gd name="connsiteX9" fmla="*/ 937040 w 2618448"/>
                <a:gd name="connsiteY9" fmla="*/ 764376 h 2006710"/>
                <a:gd name="connsiteX10" fmla="*/ 1264138 w 2618448"/>
                <a:gd name="connsiteY10" fmla="*/ 2006710 h 2006710"/>
                <a:gd name="connsiteX11" fmla="*/ 432436 w 2618448"/>
                <a:gd name="connsiteY11" fmla="*/ 796744 h 2006710"/>
                <a:gd name="connsiteX12" fmla="*/ 0 w 2618448"/>
                <a:gd name="connsiteY12" fmla="*/ 771923 h 2006710"/>
                <a:gd name="connsiteX13" fmla="*/ 0 w 2618448"/>
                <a:gd name="connsiteY13" fmla="*/ 643269 h 2006710"/>
                <a:gd name="connsiteX14" fmla="*/ 0 w 2618448"/>
                <a:gd name="connsiteY14" fmla="*/ 450288 h 2006710"/>
                <a:gd name="connsiteX15" fmla="*/ 0 w 2618448"/>
                <a:gd name="connsiteY15" fmla="*/ 450288 h 2006710"/>
                <a:gd name="connsiteX16" fmla="*/ 0 w 2618448"/>
                <a:gd name="connsiteY16" fmla="*/ 0 h 2006710"/>
                <a:gd name="connsiteX0" fmla="*/ 0 w 2618448"/>
                <a:gd name="connsiteY0" fmla="*/ 0 h 1859877"/>
                <a:gd name="connsiteX1" fmla="*/ 436408 w 2618448"/>
                <a:gd name="connsiteY1" fmla="*/ 0 h 1859877"/>
                <a:gd name="connsiteX2" fmla="*/ 436408 w 2618448"/>
                <a:gd name="connsiteY2" fmla="*/ 0 h 1859877"/>
                <a:gd name="connsiteX3" fmla="*/ 1091020 w 2618448"/>
                <a:gd name="connsiteY3" fmla="*/ 0 h 1859877"/>
                <a:gd name="connsiteX4" fmla="*/ 2618448 w 2618448"/>
                <a:gd name="connsiteY4" fmla="*/ 0 h 1859877"/>
                <a:gd name="connsiteX5" fmla="*/ 2618448 w 2618448"/>
                <a:gd name="connsiteY5" fmla="*/ 450288 h 1859877"/>
                <a:gd name="connsiteX6" fmla="*/ 2618448 w 2618448"/>
                <a:gd name="connsiteY6" fmla="*/ 450288 h 1859877"/>
                <a:gd name="connsiteX7" fmla="*/ 2618448 w 2618448"/>
                <a:gd name="connsiteY7" fmla="*/ 643269 h 1859877"/>
                <a:gd name="connsiteX8" fmla="*/ 2618448 w 2618448"/>
                <a:gd name="connsiteY8" fmla="*/ 771923 h 1859877"/>
                <a:gd name="connsiteX9" fmla="*/ 937040 w 2618448"/>
                <a:gd name="connsiteY9" fmla="*/ 764376 h 1859877"/>
                <a:gd name="connsiteX10" fmla="*/ 1466707 w 2618448"/>
                <a:gd name="connsiteY10" fmla="*/ 1859877 h 1859877"/>
                <a:gd name="connsiteX11" fmla="*/ 432436 w 2618448"/>
                <a:gd name="connsiteY11" fmla="*/ 796744 h 1859877"/>
                <a:gd name="connsiteX12" fmla="*/ 0 w 2618448"/>
                <a:gd name="connsiteY12" fmla="*/ 771923 h 1859877"/>
                <a:gd name="connsiteX13" fmla="*/ 0 w 2618448"/>
                <a:gd name="connsiteY13" fmla="*/ 643269 h 1859877"/>
                <a:gd name="connsiteX14" fmla="*/ 0 w 2618448"/>
                <a:gd name="connsiteY14" fmla="*/ 450288 h 1859877"/>
                <a:gd name="connsiteX15" fmla="*/ 0 w 2618448"/>
                <a:gd name="connsiteY15" fmla="*/ 450288 h 1859877"/>
                <a:gd name="connsiteX16" fmla="*/ 0 w 2618448"/>
                <a:gd name="connsiteY16" fmla="*/ 0 h 1859877"/>
                <a:gd name="connsiteX0" fmla="*/ 0 w 2618448"/>
                <a:gd name="connsiteY0" fmla="*/ 0 h 1954887"/>
                <a:gd name="connsiteX1" fmla="*/ 436408 w 2618448"/>
                <a:gd name="connsiteY1" fmla="*/ 0 h 1954887"/>
                <a:gd name="connsiteX2" fmla="*/ 436408 w 2618448"/>
                <a:gd name="connsiteY2" fmla="*/ 0 h 1954887"/>
                <a:gd name="connsiteX3" fmla="*/ 1091020 w 2618448"/>
                <a:gd name="connsiteY3" fmla="*/ 0 h 1954887"/>
                <a:gd name="connsiteX4" fmla="*/ 2618448 w 2618448"/>
                <a:gd name="connsiteY4" fmla="*/ 0 h 1954887"/>
                <a:gd name="connsiteX5" fmla="*/ 2618448 w 2618448"/>
                <a:gd name="connsiteY5" fmla="*/ 450288 h 1954887"/>
                <a:gd name="connsiteX6" fmla="*/ 2618448 w 2618448"/>
                <a:gd name="connsiteY6" fmla="*/ 450288 h 1954887"/>
                <a:gd name="connsiteX7" fmla="*/ 2618448 w 2618448"/>
                <a:gd name="connsiteY7" fmla="*/ 643269 h 1954887"/>
                <a:gd name="connsiteX8" fmla="*/ 2618448 w 2618448"/>
                <a:gd name="connsiteY8" fmla="*/ 771923 h 1954887"/>
                <a:gd name="connsiteX9" fmla="*/ 937040 w 2618448"/>
                <a:gd name="connsiteY9" fmla="*/ 764376 h 1954887"/>
                <a:gd name="connsiteX10" fmla="*/ 1215242 w 2618448"/>
                <a:gd name="connsiteY10" fmla="*/ 1954887 h 1954887"/>
                <a:gd name="connsiteX11" fmla="*/ 432436 w 2618448"/>
                <a:gd name="connsiteY11" fmla="*/ 796744 h 1954887"/>
                <a:gd name="connsiteX12" fmla="*/ 0 w 2618448"/>
                <a:gd name="connsiteY12" fmla="*/ 771923 h 1954887"/>
                <a:gd name="connsiteX13" fmla="*/ 0 w 2618448"/>
                <a:gd name="connsiteY13" fmla="*/ 643269 h 1954887"/>
                <a:gd name="connsiteX14" fmla="*/ 0 w 2618448"/>
                <a:gd name="connsiteY14" fmla="*/ 450288 h 1954887"/>
                <a:gd name="connsiteX15" fmla="*/ 0 w 2618448"/>
                <a:gd name="connsiteY15" fmla="*/ 450288 h 1954887"/>
                <a:gd name="connsiteX16" fmla="*/ 0 w 2618448"/>
                <a:gd name="connsiteY16" fmla="*/ 0 h 1954887"/>
                <a:gd name="connsiteX0" fmla="*/ 0 w 2618448"/>
                <a:gd name="connsiteY0" fmla="*/ 0 h 1954887"/>
                <a:gd name="connsiteX1" fmla="*/ 436408 w 2618448"/>
                <a:gd name="connsiteY1" fmla="*/ 0 h 1954887"/>
                <a:gd name="connsiteX2" fmla="*/ 436408 w 2618448"/>
                <a:gd name="connsiteY2" fmla="*/ 0 h 1954887"/>
                <a:gd name="connsiteX3" fmla="*/ 1091020 w 2618448"/>
                <a:gd name="connsiteY3" fmla="*/ 0 h 1954887"/>
                <a:gd name="connsiteX4" fmla="*/ 2618448 w 2618448"/>
                <a:gd name="connsiteY4" fmla="*/ 0 h 1954887"/>
                <a:gd name="connsiteX5" fmla="*/ 2618448 w 2618448"/>
                <a:gd name="connsiteY5" fmla="*/ 450288 h 1954887"/>
                <a:gd name="connsiteX6" fmla="*/ 2618448 w 2618448"/>
                <a:gd name="connsiteY6" fmla="*/ 450288 h 1954887"/>
                <a:gd name="connsiteX7" fmla="*/ 2618448 w 2618448"/>
                <a:gd name="connsiteY7" fmla="*/ 643269 h 1954887"/>
                <a:gd name="connsiteX8" fmla="*/ 2618448 w 2618448"/>
                <a:gd name="connsiteY8" fmla="*/ 771923 h 1954887"/>
                <a:gd name="connsiteX9" fmla="*/ 937040 w 2618448"/>
                <a:gd name="connsiteY9" fmla="*/ 764376 h 1954887"/>
                <a:gd name="connsiteX10" fmla="*/ 1111803 w 2618448"/>
                <a:gd name="connsiteY10" fmla="*/ 1954887 h 1954887"/>
                <a:gd name="connsiteX11" fmla="*/ 432436 w 2618448"/>
                <a:gd name="connsiteY11" fmla="*/ 796744 h 1954887"/>
                <a:gd name="connsiteX12" fmla="*/ 0 w 2618448"/>
                <a:gd name="connsiteY12" fmla="*/ 771923 h 1954887"/>
                <a:gd name="connsiteX13" fmla="*/ 0 w 2618448"/>
                <a:gd name="connsiteY13" fmla="*/ 643269 h 1954887"/>
                <a:gd name="connsiteX14" fmla="*/ 0 w 2618448"/>
                <a:gd name="connsiteY14" fmla="*/ 450288 h 1954887"/>
                <a:gd name="connsiteX15" fmla="*/ 0 w 2618448"/>
                <a:gd name="connsiteY15" fmla="*/ 450288 h 1954887"/>
                <a:gd name="connsiteX16" fmla="*/ 0 w 2618448"/>
                <a:gd name="connsiteY16" fmla="*/ 0 h 1954887"/>
                <a:gd name="connsiteX0" fmla="*/ 0 w 2618448"/>
                <a:gd name="connsiteY0" fmla="*/ 0 h 1928976"/>
                <a:gd name="connsiteX1" fmla="*/ 436408 w 2618448"/>
                <a:gd name="connsiteY1" fmla="*/ 0 h 1928976"/>
                <a:gd name="connsiteX2" fmla="*/ 436408 w 2618448"/>
                <a:gd name="connsiteY2" fmla="*/ 0 h 1928976"/>
                <a:gd name="connsiteX3" fmla="*/ 1091020 w 2618448"/>
                <a:gd name="connsiteY3" fmla="*/ 0 h 1928976"/>
                <a:gd name="connsiteX4" fmla="*/ 2618448 w 2618448"/>
                <a:gd name="connsiteY4" fmla="*/ 0 h 1928976"/>
                <a:gd name="connsiteX5" fmla="*/ 2618448 w 2618448"/>
                <a:gd name="connsiteY5" fmla="*/ 450288 h 1928976"/>
                <a:gd name="connsiteX6" fmla="*/ 2618448 w 2618448"/>
                <a:gd name="connsiteY6" fmla="*/ 450288 h 1928976"/>
                <a:gd name="connsiteX7" fmla="*/ 2618448 w 2618448"/>
                <a:gd name="connsiteY7" fmla="*/ 643269 h 1928976"/>
                <a:gd name="connsiteX8" fmla="*/ 2618448 w 2618448"/>
                <a:gd name="connsiteY8" fmla="*/ 771923 h 1928976"/>
                <a:gd name="connsiteX9" fmla="*/ 937040 w 2618448"/>
                <a:gd name="connsiteY9" fmla="*/ 764376 h 1928976"/>
                <a:gd name="connsiteX10" fmla="*/ 1239112 w 2618448"/>
                <a:gd name="connsiteY10" fmla="*/ 1928976 h 1928976"/>
                <a:gd name="connsiteX11" fmla="*/ 432436 w 2618448"/>
                <a:gd name="connsiteY11" fmla="*/ 796744 h 1928976"/>
                <a:gd name="connsiteX12" fmla="*/ 0 w 2618448"/>
                <a:gd name="connsiteY12" fmla="*/ 771923 h 1928976"/>
                <a:gd name="connsiteX13" fmla="*/ 0 w 2618448"/>
                <a:gd name="connsiteY13" fmla="*/ 643269 h 1928976"/>
                <a:gd name="connsiteX14" fmla="*/ 0 w 2618448"/>
                <a:gd name="connsiteY14" fmla="*/ 450288 h 1928976"/>
                <a:gd name="connsiteX15" fmla="*/ 0 w 2618448"/>
                <a:gd name="connsiteY15" fmla="*/ 450288 h 1928976"/>
                <a:gd name="connsiteX16" fmla="*/ 0 w 2618448"/>
                <a:gd name="connsiteY16" fmla="*/ 0 h 192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18448" h="1928976">
                  <a:moveTo>
                    <a:pt x="0" y="0"/>
                  </a:moveTo>
                  <a:lnTo>
                    <a:pt x="436408" y="0"/>
                  </a:lnTo>
                  <a:lnTo>
                    <a:pt x="436408" y="0"/>
                  </a:lnTo>
                  <a:lnTo>
                    <a:pt x="1091020" y="0"/>
                  </a:lnTo>
                  <a:lnTo>
                    <a:pt x="2618448" y="0"/>
                  </a:lnTo>
                  <a:lnTo>
                    <a:pt x="2618448" y="450288"/>
                  </a:lnTo>
                  <a:lnTo>
                    <a:pt x="2618448" y="450288"/>
                  </a:lnTo>
                  <a:lnTo>
                    <a:pt x="2618448" y="643269"/>
                  </a:lnTo>
                  <a:lnTo>
                    <a:pt x="2618448" y="771923"/>
                  </a:lnTo>
                  <a:lnTo>
                    <a:pt x="937040" y="764376"/>
                  </a:lnTo>
                  <a:lnTo>
                    <a:pt x="1239112" y="1928976"/>
                  </a:lnTo>
                  <a:lnTo>
                    <a:pt x="432436" y="796744"/>
                  </a:lnTo>
                  <a:lnTo>
                    <a:pt x="0" y="771923"/>
                  </a:lnTo>
                  <a:lnTo>
                    <a:pt x="0" y="643269"/>
                  </a:lnTo>
                  <a:lnTo>
                    <a:pt x="0" y="450288"/>
                  </a:lnTo>
                  <a:lnTo>
                    <a:pt x="0" y="450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F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882537" y="0"/>
              <a:ext cx="2743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Valid</a:t>
              </a:r>
              <a:r>
                <a:rPr lang="en-US" sz="2000" dirty="0"/>
                <a:t> advertisement since </a:t>
              </a:r>
              <a:r>
                <a:rPr lang="en-US" sz="2000" b="1" dirty="0"/>
                <a:t>AS </a:t>
              </a:r>
              <a:r>
                <a:rPr lang="en-US" sz="2000" b="1" dirty="0" smtClean="0"/>
                <a:t>A</a:t>
              </a:r>
              <a:r>
                <a:rPr lang="en-US" sz="2000" dirty="0" smtClean="0"/>
                <a:t> </a:t>
              </a:r>
              <a:r>
                <a:rPr lang="en-US" sz="2000" dirty="0"/>
                <a:t>is the “origin”</a:t>
              </a:r>
            </a:p>
            <a:p>
              <a:endParaRPr lang="en-US" sz="2000" dirty="0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8590032" y="3733801"/>
            <a:ext cx="2061784" cy="67698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1.2.3.0/24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</a:t>
            </a:r>
            <a:r>
              <a:rPr lang="en-US" sz="2400" dirty="0" smtClean="0">
                <a:solidFill>
                  <a:srgbClr val="FFFFFF"/>
                </a:solidFill>
              </a:rPr>
              <a:t>666-A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352924" y="4581525"/>
            <a:ext cx="3514725" cy="813248"/>
          </a:xfrm>
          <a:custGeom>
            <a:avLst/>
            <a:gdLst>
              <a:gd name="connsiteX0" fmla="*/ 3733800 w 3733800"/>
              <a:gd name="connsiteY0" fmla="*/ 495300 h 828820"/>
              <a:gd name="connsiteX1" fmla="*/ 1619250 w 3733800"/>
              <a:gd name="connsiteY1" fmla="*/ 809625 h 828820"/>
              <a:gd name="connsiteX2" fmla="*/ 0 w 3733800"/>
              <a:gd name="connsiteY2" fmla="*/ 0 h 828820"/>
              <a:gd name="connsiteX0" fmla="*/ 3514725 w 3514725"/>
              <a:gd name="connsiteY0" fmla="*/ 247650 h 812557"/>
              <a:gd name="connsiteX1" fmla="*/ 1619250 w 3514725"/>
              <a:gd name="connsiteY1" fmla="*/ 809625 h 812557"/>
              <a:gd name="connsiteX2" fmla="*/ 0 w 3514725"/>
              <a:gd name="connsiteY2" fmla="*/ 0 h 812557"/>
              <a:gd name="connsiteX0" fmla="*/ 3514725 w 3514725"/>
              <a:gd name="connsiteY0" fmla="*/ 247650 h 813248"/>
              <a:gd name="connsiteX1" fmla="*/ 1619250 w 3514725"/>
              <a:gd name="connsiteY1" fmla="*/ 809625 h 813248"/>
              <a:gd name="connsiteX2" fmla="*/ 0 w 3514725"/>
              <a:gd name="connsiteY2" fmla="*/ 0 h 81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4725" h="813248">
                <a:moveTo>
                  <a:pt x="3514725" y="247650"/>
                </a:moveTo>
                <a:cubicBezTo>
                  <a:pt x="2816225" y="531812"/>
                  <a:pt x="2205037" y="850900"/>
                  <a:pt x="1619250" y="809625"/>
                </a:cubicBezTo>
                <a:cubicBezTo>
                  <a:pt x="1033463" y="768350"/>
                  <a:pt x="498475" y="363537"/>
                  <a:pt x="0" y="0"/>
                </a:cubicBezTo>
              </a:path>
            </a:pathLst>
          </a:custGeom>
          <a:noFill/>
          <a:ln w="44450">
            <a:solidFill>
              <a:srgbClr val="C00000"/>
            </a:solidFill>
            <a:prstDash val="dash"/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8000999" y="6059845"/>
            <a:ext cx="3581401" cy="49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RFC 7115 </a:t>
            </a:r>
            <a:r>
              <a:rPr lang="en-US" sz="2000" dirty="0" smtClean="0"/>
              <a:t>mentions </a:t>
            </a:r>
            <a:r>
              <a:rPr lang="en-US" sz="2000" dirty="0"/>
              <a:t>this </a:t>
            </a:r>
            <a:r>
              <a:rPr lang="en-US" sz="2000" dirty="0" smtClean="0"/>
              <a:t>attack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799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11022E-16 L 0.20495 -0.1381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7" y="-692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694 L -0.14531 -0.1493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66" y="-782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9" grpId="0" animBg="1"/>
      <p:bldP spid="31" grpId="0" animBg="1"/>
      <p:bldP spid="31" grpId="1" animBg="1"/>
      <p:bldP spid="46" grpId="0" animBg="1"/>
      <p:bldP spid="46" grpId="1" animBg="1"/>
      <p:bldP spid="48" grpId="0" animBg="1"/>
      <p:bldP spid="48" grpId="1" animBg="1"/>
      <p:bldP spid="12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7"/>
            <a:ext cx="8915400" cy="4724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Loose ROAs are </a:t>
            </a:r>
            <a:r>
              <a:rPr lang="en-US" u="sng" dirty="0" smtClean="0"/>
              <a:t>common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almost 30% of IP prefixes in ROAs</a:t>
            </a:r>
          </a:p>
          <a:p>
            <a:pPr lvl="1"/>
            <a:r>
              <a:rPr lang="en-US" dirty="0" smtClean="0"/>
              <a:t>89% of prefixes with maxLen &gt; prefixLen</a:t>
            </a:r>
          </a:p>
          <a:p>
            <a:pPr lvl="1"/>
            <a:r>
              <a:rPr lang="en-US" dirty="0" smtClean="0"/>
              <a:t>manifests even in large providers!</a:t>
            </a:r>
          </a:p>
          <a:p>
            <a:endParaRPr lang="en-US" dirty="0" smtClean="0"/>
          </a:p>
          <a:p>
            <a:r>
              <a:rPr lang="en-US" dirty="0" smtClean="0"/>
              <a:t>Attacker can hijack </a:t>
            </a:r>
            <a:r>
              <a:rPr lang="en-US" b="1" u="sng" dirty="0" smtClean="0"/>
              <a:t>all</a:t>
            </a:r>
            <a:r>
              <a:rPr lang="en-US" b="1" dirty="0" smtClean="0"/>
              <a:t> </a:t>
            </a:r>
            <a:r>
              <a:rPr lang="en-US" dirty="0" smtClean="0"/>
              <a:t>traffic to non-advertised subprefixes covered by a loose ROA</a:t>
            </a:r>
          </a:p>
          <a:p>
            <a:endParaRPr lang="en-US" dirty="0"/>
          </a:p>
          <a:p>
            <a:r>
              <a:rPr lang="en-US" dirty="0" smtClean="0"/>
              <a:t>Vulnerability will be solved only when BGPsec is fully deployed, but a long way to go until then…</a:t>
            </a:r>
          </a:p>
          <a:p>
            <a:pPr lvl="1"/>
            <a:r>
              <a:rPr lang="en-US" u="sng" dirty="0" smtClean="0"/>
              <a:t>better not to issue loose ROAs!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9220200" cy="1143000"/>
          </a:xfrm>
        </p:spPr>
        <p:txBody>
          <a:bodyPr>
            <a:normAutofit/>
          </a:bodyPr>
          <a:lstStyle/>
          <a:p>
            <a:r>
              <a:rPr lang="en-US" dirty="0"/>
              <a:t>Insecure </a:t>
            </a:r>
            <a:r>
              <a:rPr lang="en-US" dirty="0" smtClean="0"/>
              <a:t>Deployment: Loose </a:t>
            </a:r>
            <a:r>
              <a:rPr lang="en-US" dirty="0"/>
              <a:t>ROAs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11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8492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Challenges </a:t>
            </a:r>
            <a:r>
              <a:rPr lang="en-US" dirty="0" smtClean="0"/>
              <a:t>to Deployment: Human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4"/>
            <a:ext cx="11887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Many other mistakes in ROAs (see RPKI monitor)</a:t>
            </a:r>
          </a:p>
          <a:p>
            <a:pPr lvl="1"/>
            <a:r>
              <a:rPr lang="en-US" dirty="0" smtClean="0"/>
              <a:t>``bad ROAs’’ cause legitimate prefixes to appear </a:t>
            </a:r>
            <a:r>
              <a:rPr lang="en-US" dirty="0" smtClean="0">
                <a:solidFill>
                  <a:srgbClr val="FF0000"/>
                </a:solidFill>
              </a:rPr>
              <a:t>invalid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iltering by ROAs may cause disconnection from legitimate destinations</a:t>
            </a:r>
          </a:p>
          <a:p>
            <a:pPr lvl="1"/>
            <a:r>
              <a:rPr lang="en-US" dirty="0" smtClean="0"/>
              <a:t>extensive measurements in [Iamartino et al., PAM’15]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 descr="C:\Users\Yossi\Desktop\unnamed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5" b="7688"/>
          <a:stretch/>
        </p:blipFill>
        <p:spPr bwMode="auto">
          <a:xfrm>
            <a:off x="2667003" y="3810000"/>
            <a:ext cx="74295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6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4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roalert.org</a:t>
            </a:r>
            <a:r>
              <a:rPr lang="en-US" dirty="0"/>
              <a:t> allows you to check whether your network is </a:t>
            </a:r>
            <a:r>
              <a:rPr lang="en-US" u="sng" dirty="0"/>
              <a:t>properly</a:t>
            </a:r>
            <a:r>
              <a:rPr lang="en-US" dirty="0"/>
              <a:t> protected by </a:t>
            </a:r>
            <a:r>
              <a:rPr lang="en-US" dirty="0" smtClean="0"/>
              <a:t>ROAs</a:t>
            </a:r>
            <a:endParaRPr lang="en-US" dirty="0"/>
          </a:p>
          <a:p>
            <a:r>
              <a:rPr lang="en-US" dirty="0"/>
              <a:t>… and if not, why </a:t>
            </a:r>
            <a:r>
              <a:rPr lang="en-US" dirty="0" smtClean="0"/>
              <a:t>not</a:t>
            </a:r>
          </a:p>
          <a:p>
            <a:pPr lvl="1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Improving Accuracy with </a:t>
            </a:r>
            <a:r>
              <a:rPr lang="en-US" sz="4000" dirty="0"/>
              <a:t>ROAlert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13</a:t>
            </a:fld>
            <a:endParaRPr kumimoji="0"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1" y="3247566"/>
            <a:ext cx="3053843" cy="20419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07945"/>
            <a:ext cx="2749069" cy="212123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325" y="3581407"/>
            <a:ext cx="2877075" cy="286488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255" y="5410201"/>
            <a:ext cx="2596681" cy="111547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956" y="5397509"/>
            <a:ext cx="2688115" cy="13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Improving </a:t>
            </a:r>
            <a:r>
              <a:rPr lang="en-US" sz="4000" dirty="0" smtClean="0"/>
              <a:t>Accuracy with </a:t>
            </a:r>
            <a:r>
              <a:rPr lang="en-US" sz="4000" dirty="0"/>
              <a:t>ROAlert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4"/>
            <a:ext cx="96774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Online, proactive notification system</a:t>
            </a:r>
          </a:p>
          <a:p>
            <a:r>
              <a:rPr lang="en-US" sz="2800" dirty="0"/>
              <a:t>Retrieves ROAs from the RPKI and compares them against BGP </a:t>
            </a:r>
            <a:r>
              <a:rPr lang="en-US" sz="2800" dirty="0" smtClean="0"/>
              <a:t>advertisements </a:t>
            </a:r>
            <a:endParaRPr lang="en-US" sz="2800" dirty="0"/>
          </a:p>
          <a:p>
            <a:r>
              <a:rPr lang="en-US" sz="2800" dirty="0"/>
              <a:t>Alerts network operators </a:t>
            </a:r>
            <a:r>
              <a:rPr lang="en-US" sz="2800" dirty="0" smtClean="0"/>
              <a:t>about “loose ROAs” &amp; “bad </a:t>
            </a:r>
            <a:r>
              <a:rPr lang="en-US" sz="2800" dirty="0"/>
              <a:t>ROAs</a:t>
            </a:r>
            <a:r>
              <a:rPr lang="en-US" sz="2800" dirty="0" smtClean="0"/>
              <a:t>”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14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548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Improving </a:t>
            </a:r>
            <a:r>
              <a:rPr lang="en-US" sz="4000" dirty="0" smtClean="0"/>
              <a:t>Accuracy with </a:t>
            </a:r>
            <a:r>
              <a:rPr lang="en-US" sz="4000" dirty="0"/>
              <a:t>ROAlert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4"/>
            <a:ext cx="10591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Initial </a:t>
            </a:r>
            <a:r>
              <a:rPr lang="en-US" sz="2800" dirty="0"/>
              <a:t>results are promising!</a:t>
            </a:r>
          </a:p>
          <a:p>
            <a:pPr lvl="1"/>
            <a:r>
              <a:rPr lang="en-US" sz="2400" dirty="0"/>
              <a:t>notifications reached </a:t>
            </a:r>
            <a:r>
              <a:rPr lang="en-US" sz="2400" dirty="0" smtClean="0"/>
              <a:t>168 </a:t>
            </a:r>
            <a:r>
              <a:rPr lang="en-US" sz="2400" dirty="0" smtClean="0"/>
              <a:t>operators</a:t>
            </a:r>
            <a:endParaRPr lang="en-US" sz="2400" dirty="0"/>
          </a:p>
          <a:p>
            <a:pPr lvl="1"/>
            <a:r>
              <a:rPr lang="en-US" sz="2400" dirty="0"/>
              <a:t>42% of errors were fixed within a </a:t>
            </a:r>
            <a:r>
              <a:rPr lang="en-US" sz="2400" dirty="0" smtClean="0"/>
              <a:t>month</a:t>
            </a:r>
            <a:endParaRPr lang="en-US" dirty="0"/>
          </a:p>
          <a:p>
            <a:r>
              <a:rPr lang="en-US" sz="2800" dirty="0" err="1"/>
              <a:t>ROAlert</a:t>
            </a:r>
            <a:r>
              <a:rPr lang="en-US" sz="2800" dirty="0"/>
              <a:t> is:</a:t>
            </a:r>
          </a:p>
          <a:p>
            <a:pPr lvl="1"/>
            <a:r>
              <a:rPr lang="en-US" sz="2400" dirty="0"/>
              <a:t>constantly monitoring (not only at registration)</a:t>
            </a:r>
          </a:p>
          <a:p>
            <a:pPr lvl="1"/>
            <a:r>
              <a:rPr lang="en-US" sz="2400" dirty="0"/>
              <a:t>not </a:t>
            </a:r>
            <a:r>
              <a:rPr lang="en-US" sz="2400" dirty="0" smtClean="0"/>
              <a:t>opt-in</a:t>
            </a:r>
            <a:endParaRPr lang="en-US" sz="2800" dirty="0" smtClean="0"/>
          </a:p>
          <a:p>
            <a:r>
              <a:rPr lang="en-US" sz="2800" dirty="0" smtClean="0"/>
              <a:t>We </a:t>
            </a:r>
            <a:r>
              <a:rPr lang="en-US" sz="2800" dirty="0"/>
              <a:t>advocate that ROAlert be adopted and adapted by RIRs!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15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947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Talk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9829800" cy="4800600"/>
          </a:xfrm>
        </p:spPr>
        <p:txBody>
          <a:bodyPr>
            <a:normAutofit/>
          </a:bodyPr>
          <a:lstStyle/>
          <a:p>
            <a:r>
              <a:rPr lang="en-US" sz="3300" dirty="0" smtClean="0">
                <a:solidFill>
                  <a:schemeClr val="bg1">
                    <a:lumMod val="50000"/>
                  </a:schemeClr>
                </a:solidFill>
              </a:rPr>
              <a:t>Challenges facing deployment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300" b="1" dirty="0"/>
              <a:t>Route origin validation in partial </a:t>
            </a:r>
            <a:r>
              <a:rPr lang="en-US" sz="3300" b="1" dirty="0" smtClean="0"/>
              <a:t>deployment</a:t>
            </a:r>
            <a:endParaRPr lang="en-US" sz="3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16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5430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11506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Filtering Bogus Advertisements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1"/>
            <a:ext cx="8534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u="sng" dirty="0"/>
              <a:t>Route-Origin Validation (ROV)</a:t>
            </a:r>
            <a:r>
              <a:rPr lang="en-US" sz="2800" dirty="0"/>
              <a:t>: </a:t>
            </a:r>
            <a:br>
              <a:rPr lang="en-US" sz="2800" dirty="0"/>
            </a:br>
            <a:r>
              <a:rPr lang="en-US" sz="2800" dirty="0"/>
              <a:t>use ROAs to </a:t>
            </a:r>
            <a:r>
              <a:rPr lang="en-US" sz="2800" dirty="0" smtClean="0"/>
              <a:t>discard/deprioritize </a:t>
            </a:r>
            <a:r>
              <a:rPr lang="en-US" sz="2800" dirty="0"/>
              <a:t>route-advertisements from unauthorized origins [RFC 6811]</a:t>
            </a:r>
          </a:p>
          <a:p>
            <a:pPr marL="0" indent="0" algn="ctr">
              <a:buNone/>
            </a:pPr>
            <a:r>
              <a:rPr lang="en-US" sz="2800" dirty="0"/>
              <a:t>	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21" name="Rounded Rectangle 20"/>
          <p:cNvSpPr/>
          <p:nvPr/>
        </p:nvSpPr>
        <p:spPr>
          <a:xfrm>
            <a:off x="4167728" y="3485421"/>
            <a:ext cx="2933797" cy="3296380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6" descr="Overview of DATABASE Stage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5210" r="11701" b="5210"/>
          <a:stretch/>
        </p:blipFill>
        <p:spPr bwMode="auto">
          <a:xfrm>
            <a:off x="2938806" y="3739938"/>
            <a:ext cx="927671" cy="67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laptop"/>
          <p:cNvSpPr>
            <a:spLocks noEditPoints="1" noChangeArrowheads="1"/>
          </p:cNvSpPr>
          <p:nvPr/>
        </p:nvSpPr>
        <p:spPr bwMode="auto">
          <a:xfrm>
            <a:off x="5922980" y="3958210"/>
            <a:ext cx="657341" cy="451899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Rectangular Callout 23"/>
          <p:cNvSpPr/>
          <p:nvPr/>
        </p:nvSpPr>
        <p:spPr>
          <a:xfrm>
            <a:off x="7330888" y="3346853"/>
            <a:ext cx="2803712" cy="1222707"/>
          </a:xfrm>
          <a:prstGeom prst="wedgeRectCallout">
            <a:avLst>
              <a:gd name="adj1" fmla="val -85363"/>
              <a:gd name="adj2" fmla="val 15933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Verify: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signer authorized for subject prefix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signature is valid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39292" y="6378074"/>
            <a:ext cx="2332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BGP Routers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528928" y="4478362"/>
            <a:ext cx="4174333" cy="1706257"/>
            <a:chOff x="5528927" y="4478354"/>
            <a:chExt cx="4174333" cy="1706257"/>
          </a:xfrm>
        </p:grpSpPr>
        <p:sp>
          <p:nvSpPr>
            <p:cNvPr id="25" name="Bent Arrow 24"/>
            <p:cNvSpPr/>
            <p:nvPr/>
          </p:nvSpPr>
          <p:spPr>
            <a:xfrm rot="10800000">
              <a:off x="5528928" y="4479920"/>
              <a:ext cx="763833" cy="99926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18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06558" y="4956107"/>
              <a:ext cx="3396702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91.0.0.0/10: </a:t>
              </a:r>
            </a:p>
            <a:p>
              <a:r>
                <a:rPr lang="en-US" sz="2000" dirty="0"/>
                <a:t>AS = 3320, max-length = 10</a:t>
              </a:r>
            </a:p>
          </p:txBody>
        </p:sp>
        <p:sp>
          <p:nvSpPr>
            <p:cNvPr id="30" name="Bent Arrow 29"/>
            <p:cNvSpPr/>
            <p:nvPr/>
          </p:nvSpPr>
          <p:spPr>
            <a:xfrm rot="10800000">
              <a:off x="5528927" y="4478354"/>
              <a:ext cx="763835" cy="1706257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18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31" name="Picture 4" descr="Cisco Router Ic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7" t="15152" r="10490" b="12121"/>
          <a:stretch/>
        </p:blipFill>
        <p:spPr bwMode="auto">
          <a:xfrm>
            <a:off x="4547629" y="4956898"/>
            <a:ext cx="981299" cy="74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isco Router Ic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7" t="15152" r="10490" b="12121"/>
          <a:stretch/>
        </p:blipFill>
        <p:spPr bwMode="auto">
          <a:xfrm>
            <a:off x="4547629" y="5698337"/>
            <a:ext cx="981299" cy="74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2667006" y="4384512"/>
            <a:ext cx="1612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RPKI pub. point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20392" y="3744670"/>
            <a:ext cx="2057853" cy="597189"/>
            <a:chOff x="3920389" y="3744666"/>
            <a:chExt cx="2057853" cy="597189"/>
          </a:xfrm>
        </p:grpSpPr>
        <p:sp>
          <p:nvSpPr>
            <p:cNvPr id="27" name="TextBox 26"/>
            <p:cNvSpPr txBox="1"/>
            <p:nvPr/>
          </p:nvSpPr>
          <p:spPr>
            <a:xfrm>
              <a:off x="4022318" y="3744666"/>
              <a:ext cx="18885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RCs and ROAs</a:t>
              </a:r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3920389" y="4000603"/>
              <a:ext cx="2057853" cy="3412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478623" y="3146834"/>
            <a:ext cx="3141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Autonomous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17</a:t>
            </a:fld>
            <a:endParaRPr kumimoji="0"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24971" y="3570734"/>
            <a:ext cx="1612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RPKI cache</a:t>
            </a:r>
          </a:p>
        </p:txBody>
      </p:sp>
    </p:spTree>
    <p:extLst>
      <p:ext uri="{BB962C8B-B14F-4D97-AF65-F5344CB8AC3E}">
        <p14:creationId xmlns:p14="http://schemas.microsoft.com/office/powerpoint/2010/main" val="294235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Impact of Partial </a:t>
            </a:r>
            <a:br>
              <a:rPr lang="en-US" dirty="0" smtClean="0"/>
            </a:br>
            <a:r>
              <a:rPr lang="en-US" dirty="0" smtClean="0"/>
              <a:t>ROV Adoption?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Collateral benefit:</a:t>
            </a:r>
          </a:p>
          <a:p>
            <a:pPr lvl="1"/>
            <a:r>
              <a:rPr lang="en-US" dirty="0" smtClean="0"/>
              <a:t>Adopters protect ASes behind them by discarding invalid routes</a:t>
            </a:r>
          </a:p>
        </p:txBody>
      </p:sp>
      <p:sp>
        <p:nvSpPr>
          <p:cNvPr id="20" name="Oval 19"/>
          <p:cNvSpPr/>
          <p:nvPr/>
        </p:nvSpPr>
        <p:spPr>
          <a:xfrm>
            <a:off x="4202685" y="5708786"/>
            <a:ext cx="1198995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2000" dirty="0"/>
              <a:t>Origin</a:t>
            </a:r>
          </a:p>
          <a:p>
            <a:pPr algn="ctr" rtl="1"/>
            <a:r>
              <a:rPr lang="en-US" sz="2000" dirty="0"/>
              <a:t>AS 1</a:t>
            </a:r>
          </a:p>
        </p:txBody>
      </p:sp>
      <p:sp>
        <p:nvSpPr>
          <p:cNvPr id="21" name="Oval 20"/>
          <p:cNvSpPr/>
          <p:nvPr/>
        </p:nvSpPr>
        <p:spPr>
          <a:xfrm>
            <a:off x="5676360" y="4565786"/>
            <a:ext cx="685800" cy="609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2</a:t>
            </a:r>
          </a:p>
        </p:txBody>
      </p:sp>
      <p:cxnSp>
        <p:nvCxnSpPr>
          <p:cNvPr id="22" name="Straight Arrow Connector 21"/>
          <p:cNvCxnSpPr>
            <a:stCxn id="20" idx="6"/>
            <a:endCxn id="21" idx="3"/>
          </p:cNvCxnSpPr>
          <p:nvPr/>
        </p:nvCxnSpPr>
        <p:spPr>
          <a:xfrm flipV="1">
            <a:off x="5401679" y="5086112"/>
            <a:ext cx="375116" cy="92747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6"/>
          </p:cNvCxnSpPr>
          <p:nvPr/>
        </p:nvCxnSpPr>
        <p:spPr>
          <a:xfrm>
            <a:off x="6362161" y="4870586"/>
            <a:ext cx="583723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202683" y="3519918"/>
            <a:ext cx="1277352" cy="6648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2000" dirty="0"/>
              <a:t>   </a:t>
            </a:r>
          </a:p>
          <a:p>
            <a:pPr algn="ctr" rtl="1"/>
            <a:r>
              <a:rPr lang="en-US" sz="2000" dirty="0"/>
              <a:t>AS </a:t>
            </a:r>
            <a:r>
              <a:rPr lang="en-US" sz="2000" dirty="0" smtClean="0"/>
              <a:t>666</a:t>
            </a:r>
            <a:endParaRPr lang="en-US" sz="2000" dirty="0"/>
          </a:p>
        </p:txBody>
      </p:sp>
      <p:pic>
        <p:nvPicPr>
          <p:cNvPr id="25" name="Picture 2" descr="C:\Users\Administrator\AppData\Local\Microsoft\Windows\Temporary Internet Files\Content.IE5\OUIM4F8E\MC900435931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952" y="3429000"/>
            <a:ext cx="570133" cy="45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Arrow Connector 25"/>
          <p:cNvCxnSpPr>
            <a:stCxn id="24" idx="6"/>
            <a:endCxn id="21" idx="1"/>
          </p:cNvCxnSpPr>
          <p:nvPr/>
        </p:nvCxnSpPr>
        <p:spPr>
          <a:xfrm>
            <a:off x="5480041" y="3852352"/>
            <a:ext cx="296759" cy="80270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5498083" y="3727591"/>
            <a:ext cx="443240" cy="778455"/>
          </a:xfrm>
          <a:custGeom>
            <a:avLst/>
            <a:gdLst>
              <a:gd name="connsiteX0" fmla="*/ 0 w 5769142"/>
              <a:gd name="connsiteY0" fmla="*/ 0 h 961335"/>
              <a:gd name="connsiteX1" fmla="*/ 1534027 w 5769142"/>
              <a:gd name="connsiteY1" fmla="*/ 168442 h 961335"/>
              <a:gd name="connsiteX2" fmla="*/ 2310063 w 5769142"/>
              <a:gd name="connsiteY2" fmla="*/ 926431 h 961335"/>
              <a:gd name="connsiteX3" fmla="*/ 5769142 w 5769142"/>
              <a:gd name="connsiteY3" fmla="*/ 764005 h 961335"/>
              <a:gd name="connsiteX0" fmla="*/ 0 w 5185535"/>
              <a:gd name="connsiteY0" fmla="*/ 0 h 2296841"/>
              <a:gd name="connsiteX1" fmla="*/ 950420 w 5185535"/>
              <a:gd name="connsiteY1" fmla="*/ 1503948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296841"/>
              <a:gd name="connsiteX1" fmla="*/ 636653 w 5185535"/>
              <a:gd name="connsiteY1" fmla="*/ 697832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108292"/>
              <a:gd name="connsiteX1" fmla="*/ 636653 w 5185535"/>
              <a:gd name="connsiteY1" fmla="*/ 697832 h 2108292"/>
              <a:gd name="connsiteX2" fmla="*/ 1274630 w 5185535"/>
              <a:gd name="connsiteY2" fmla="*/ 757990 h 2108292"/>
              <a:gd name="connsiteX3" fmla="*/ 5185535 w 5185535"/>
              <a:gd name="connsiteY3" fmla="*/ 2099511 h 2108292"/>
              <a:gd name="connsiteX0" fmla="*/ 0 w 5185535"/>
              <a:gd name="connsiteY0" fmla="*/ 0 h 2108747"/>
              <a:gd name="connsiteX1" fmla="*/ 636653 w 5185535"/>
              <a:gd name="connsiteY1" fmla="*/ 697832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3880262"/>
              <a:gd name="connsiteY0" fmla="*/ 0 h 852842"/>
              <a:gd name="connsiteX1" fmla="*/ 636653 w 3880262"/>
              <a:gd name="connsiteY1" fmla="*/ 643690 h 852842"/>
              <a:gd name="connsiteX2" fmla="*/ 1274630 w 3880262"/>
              <a:gd name="connsiteY2" fmla="*/ 830180 h 852842"/>
              <a:gd name="connsiteX3" fmla="*/ 3880262 w 3880262"/>
              <a:gd name="connsiteY3" fmla="*/ 547437 h 852842"/>
              <a:gd name="connsiteX0" fmla="*/ 0 w 3880262"/>
              <a:gd name="connsiteY0" fmla="*/ 0 h 847244"/>
              <a:gd name="connsiteX1" fmla="*/ 636653 w 3880262"/>
              <a:gd name="connsiteY1" fmla="*/ 643690 h 847244"/>
              <a:gd name="connsiteX2" fmla="*/ 1274630 w 3880262"/>
              <a:gd name="connsiteY2" fmla="*/ 830180 h 847244"/>
              <a:gd name="connsiteX3" fmla="*/ 3880262 w 3880262"/>
              <a:gd name="connsiteY3" fmla="*/ 547437 h 847244"/>
              <a:gd name="connsiteX0" fmla="*/ 0 w 3880262"/>
              <a:gd name="connsiteY0" fmla="*/ 0 h 831267"/>
              <a:gd name="connsiteX1" fmla="*/ 636653 w 3880262"/>
              <a:gd name="connsiteY1" fmla="*/ 643690 h 831267"/>
              <a:gd name="connsiteX2" fmla="*/ 1274630 w 3880262"/>
              <a:gd name="connsiteY2" fmla="*/ 830180 h 831267"/>
              <a:gd name="connsiteX3" fmla="*/ 1826129 w 3880262"/>
              <a:gd name="connsiteY3" fmla="*/ 806116 h 831267"/>
              <a:gd name="connsiteX4" fmla="*/ 3880262 w 3880262"/>
              <a:gd name="connsiteY4" fmla="*/ 547437 h 831267"/>
              <a:gd name="connsiteX0" fmla="*/ 0 w 3880262"/>
              <a:gd name="connsiteY0" fmla="*/ 0 h 831060"/>
              <a:gd name="connsiteX1" fmla="*/ 636653 w 3880262"/>
              <a:gd name="connsiteY1" fmla="*/ 643690 h 831060"/>
              <a:gd name="connsiteX2" fmla="*/ 1274630 w 3880262"/>
              <a:gd name="connsiteY2" fmla="*/ 830180 h 831060"/>
              <a:gd name="connsiteX3" fmla="*/ 3880262 w 3880262"/>
              <a:gd name="connsiteY3" fmla="*/ 547437 h 831060"/>
              <a:gd name="connsiteX0" fmla="*/ 0 w 1853322"/>
              <a:gd name="connsiteY0" fmla="*/ 0 h 843882"/>
              <a:gd name="connsiteX1" fmla="*/ 636653 w 1853322"/>
              <a:gd name="connsiteY1" fmla="*/ 643690 h 843882"/>
              <a:gd name="connsiteX2" fmla="*/ 1274630 w 1853322"/>
              <a:gd name="connsiteY2" fmla="*/ 830180 h 843882"/>
              <a:gd name="connsiteX3" fmla="*/ 1853322 w 1853322"/>
              <a:gd name="connsiteY3" fmla="*/ 818148 h 843882"/>
              <a:gd name="connsiteX0" fmla="*/ 0 w 1916076"/>
              <a:gd name="connsiteY0" fmla="*/ 0 h 831060"/>
              <a:gd name="connsiteX1" fmla="*/ 636653 w 1916076"/>
              <a:gd name="connsiteY1" fmla="*/ 643690 h 831060"/>
              <a:gd name="connsiteX2" fmla="*/ 1274630 w 1916076"/>
              <a:gd name="connsiteY2" fmla="*/ 830180 h 831060"/>
              <a:gd name="connsiteX3" fmla="*/ 1916076 w 1916076"/>
              <a:gd name="connsiteY3" fmla="*/ 794085 h 831060"/>
              <a:gd name="connsiteX0" fmla="*/ 0 w 1916076"/>
              <a:gd name="connsiteY0" fmla="*/ 0 h 794085"/>
              <a:gd name="connsiteX1" fmla="*/ 636653 w 1916076"/>
              <a:gd name="connsiteY1" fmla="*/ 643690 h 794085"/>
              <a:gd name="connsiteX2" fmla="*/ 1916076 w 1916076"/>
              <a:gd name="connsiteY2" fmla="*/ 794085 h 794085"/>
              <a:gd name="connsiteX0" fmla="*/ 0 w 1916076"/>
              <a:gd name="connsiteY0" fmla="*/ 0 h 955218"/>
              <a:gd name="connsiteX1" fmla="*/ 680581 w 1916076"/>
              <a:gd name="connsiteY1" fmla="*/ 920416 h 955218"/>
              <a:gd name="connsiteX2" fmla="*/ 1916076 w 1916076"/>
              <a:gd name="connsiteY2" fmla="*/ 794085 h 955218"/>
              <a:gd name="connsiteX0" fmla="*/ 0 w 1916076"/>
              <a:gd name="connsiteY0" fmla="*/ 0 h 875975"/>
              <a:gd name="connsiteX1" fmla="*/ 737059 w 1916076"/>
              <a:gd name="connsiteY1" fmla="*/ 830179 h 875975"/>
              <a:gd name="connsiteX2" fmla="*/ 1916076 w 1916076"/>
              <a:gd name="connsiteY2" fmla="*/ 794085 h 875975"/>
              <a:gd name="connsiteX0" fmla="*/ 0 w 1916076"/>
              <a:gd name="connsiteY0" fmla="*/ 0 h 888862"/>
              <a:gd name="connsiteX1" fmla="*/ 737059 w 1916076"/>
              <a:gd name="connsiteY1" fmla="*/ 830179 h 888862"/>
              <a:gd name="connsiteX2" fmla="*/ 1916076 w 1916076"/>
              <a:gd name="connsiteY2" fmla="*/ 842212 h 888862"/>
              <a:gd name="connsiteX0" fmla="*/ 0 w 1916076"/>
              <a:gd name="connsiteY0" fmla="*/ 0 h 909098"/>
              <a:gd name="connsiteX1" fmla="*/ 737059 w 1916076"/>
              <a:gd name="connsiteY1" fmla="*/ 830179 h 909098"/>
              <a:gd name="connsiteX2" fmla="*/ 1916076 w 1916076"/>
              <a:gd name="connsiteY2" fmla="*/ 896354 h 909098"/>
              <a:gd name="connsiteX0" fmla="*/ 0 w 1916076"/>
              <a:gd name="connsiteY0" fmla="*/ 0 h 896354"/>
              <a:gd name="connsiteX1" fmla="*/ 1296756 w 1916076"/>
              <a:gd name="connsiteY1" fmla="*/ 343731 h 896354"/>
              <a:gd name="connsiteX2" fmla="*/ 1916076 w 1916076"/>
              <a:gd name="connsiteY2" fmla="*/ 896354 h 896354"/>
              <a:gd name="connsiteX0" fmla="*/ 0 w 1416888"/>
              <a:gd name="connsiteY0" fmla="*/ 0 h 1047870"/>
              <a:gd name="connsiteX1" fmla="*/ 1296756 w 1416888"/>
              <a:gd name="connsiteY1" fmla="*/ 343731 h 1047870"/>
              <a:gd name="connsiteX2" fmla="*/ 1416888 w 1416888"/>
              <a:gd name="connsiteY2" fmla="*/ 1047870 h 1047870"/>
              <a:gd name="connsiteX0" fmla="*/ 0 w 1416888"/>
              <a:gd name="connsiteY0" fmla="*/ 0 h 1047870"/>
              <a:gd name="connsiteX1" fmla="*/ 737061 w 1416888"/>
              <a:gd name="connsiteY1" fmla="*/ 471324 h 1047870"/>
              <a:gd name="connsiteX2" fmla="*/ 1416888 w 1416888"/>
              <a:gd name="connsiteY2" fmla="*/ 1047870 h 1047870"/>
              <a:gd name="connsiteX0" fmla="*/ 0 w 1416888"/>
              <a:gd name="connsiteY0" fmla="*/ 0 h 1047870"/>
              <a:gd name="connsiteX1" fmla="*/ 737061 w 1416888"/>
              <a:gd name="connsiteY1" fmla="*/ 471324 h 1047870"/>
              <a:gd name="connsiteX2" fmla="*/ 1416888 w 1416888"/>
              <a:gd name="connsiteY2" fmla="*/ 1047870 h 1047870"/>
              <a:gd name="connsiteX0" fmla="*/ 0 w 1578037"/>
              <a:gd name="connsiteY0" fmla="*/ 0 h 1047870"/>
              <a:gd name="connsiteX1" fmla="*/ 737061 w 1578037"/>
              <a:gd name="connsiteY1" fmla="*/ 471324 h 1047870"/>
              <a:gd name="connsiteX2" fmla="*/ 1416888 w 1578037"/>
              <a:gd name="connsiteY2" fmla="*/ 1047870 h 1047870"/>
              <a:gd name="connsiteX0" fmla="*/ 0 w 1443580"/>
              <a:gd name="connsiteY0" fmla="*/ 0 h 1047870"/>
              <a:gd name="connsiteX1" fmla="*/ 737061 w 1443580"/>
              <a:gd name="connsiteY1" fmla="*/ 471324 h 1047870"/>
              <a:gd name="connsiteX2" fmla="*/ 1416888 w 1443580"/>
              <a:gd name="connsiteY2" fmla="*/ 1047870 h 1047870"/>
              <a:gd name="connsiteX0" fmla="*/ 0 w 1466399"/>
              <a:gd name="connsiteY0" fmla="*/ 0 h 1047870"/>
              <a:gd name="connsiteX1" fmla="*/ 812696 w 1466399"/>
              <a:gd name="connsiteY1" fmla="*/ 511197 h 1047870"/>
              <a:gd name="connsiteX2" fmla="*/ 1416888 w 1466399"/>
              <a:gd name="connsiteY2" fmla="*/ 1047870 h 1047870"/>
              <a:gd name="connsiteX0" fmla="*/ 0 w 1114543"/>
              <a:gd name="connsiteY0" fmla="*/ 0 h 1031920"/>
              <a:gd name="connsiteX1" fmla="*/ 812696 w 1114543"/>
              <a:gd name="connsiteY1" fmla="*/ 511197 h 1031920"/>
              <a:gd name="connsiteX2" fmla="*/ 1114349 w 1114543"/>
              <a:gd name="connsiteY2" fmla="*/ 1031920 h 103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4543" h="1031920">
                <a:moveTo>
                  <a:pt x="0" y="0"/>
                </a:moveTo>
                <a:cubicBezTo>
                  <a:pt x="574508" y="7018"/>
                  <a:pt x="626971" y="339210"/>
                  <a:pt x="812696" y="511197"/>
                </a:cubicBezTo>
                <a:cubicBezTo>
                  <a:pt x="998421" y="683184"/>
                  <a:pt x="1120087" y="904894"/>
                  <a:pt x="1114349" y="103192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 rot="11679406">
            <a:off x="5634473" y="4901138"/>
            <a:ext cx="1395993" cy="1317913"/>
          </a:xfrm>
          <a:custGeom>
            <a:avLst/>
            <a:gdLst>
              <a:gd name="connsiteX0" fmla="*/ 0 w 5769142"/>
              <a:gd name="connsiteY0" fmla="*/ 0 h 961335"/>
              <a:gd name="connsiteX1" fmla="*/ 1534027 w 5769142"/>
              <a:gd name="connsiteY1" fmla="*/ 168442 h 961335"/>
              <a:gd name="connsiteX2" fmla="*/ 2310063 w 5769142"/>
              <a:gd name="connsiteY2" fmla="*/ 926431 h 961335"/>
              <a:gd name="connsiteX3" fmla="*/ 5769142 w 5769142"/>
              <a:gd name="connsiteY3" fmla="*/ 764005 h 961335"/>
              <a:gd name="connsiteX0" fmla="*/ 0 w 5185535"/>
              <a:gd name="connsiteY0" fmla="*/ 0 h 2296841"/>
              <a:gd name="connsiteX1" fmla="*/ 950420 w 5185535"/>
              <a:gd name="connsiteY1" fmla="*/ 1503948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296841"/>
              <a:gd name="connsiteX1" fmla="*/ 636653 w 5185535"/>
              <a:gd name="connsiteY1" fmla="*/ 697832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108292"/>
              <a:gd name="connsiteX1" fmla="*/ 636653 w 5185535"/>
              <a:gd name="connsiteY1" fmla="*/ 697832 h 2108292"/>
              <a:gd name="connsiteX2" fmla="*/ 1274630 w 5185535"/>
              <a:gd name="connsiteY2" fmla="*/ 757990 h 2108292"/>
              <a:gd name="connsiteX3" fmla="*/ 5185535 w 5185535"/>
              <a:gd name="connsiteY3" fmla="*/ 2099511 h 2108292"/>
              <a:gd name="connsiteX0" fmla="*/ 0 w 5185535"/>
              <a:gd name="connsiteY0" fmla="*/ 0 h 2108747"/>
              <a:gd name="connsiteX1" fmla="*/ 636653 w 5185535"/>
              <a:gd name="connsiteY1" fmla="*/ 697832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3880262"/>
              <a:gd name="connsiteY0" fmla="*/ 0 h 852842"/>
              <a:gd name="connsiteX1" fmla="*/ 636653 w 3880262"/>
              <a:gd name="connsiteY1" fmla="*/ 643690 h 852842"/>
              <a:gd name="connsiteX2" fmla="*/ 1274630 w 3880262"/>
              <a:gd name="connsiteY2" fmla="*/ 830180 h 852842"/>
              <a:gd name="connsiteX3" fmla="*/ 3880262 w 3880262"/>
              <a:gd name="connsiteY3" fmla="*/ 547437 h 852842"/>
              <a:gd name="connsiteX0" fmla="*/ 0 w 3880262"/>
              <a:gd name="connsiteY0" fmla="*/ 0 h 847244"/>
              <a:gd name="connsiteX1" fmla="*/ 636653 w 3880262"/>
              <a:gd name="connsiteY1" fmla="*/ 643690 h 847244"/>
              <a:gd name="connsiteX2" fmla="*/ 1274630 w 3880262"/>
              <a:gd name="connsiteY2" fmla="*/ 830180 h 847244"/>
              <a:gd name="connsiteX3" fmla="*/ 3880262 w 3880262"/>
              <a:gd name="connsiteY3" fmla="*/ 547437 h 847244"/>
              <a:gd name="connsiteX0" fmla="*/ 0 w 3880262"/>
              <a:gd name="connsiteY0" fmla="*/ 0 h 831267"/>
              <a:gd name="connsiteX1" fmla="*/ 636653 w 3880262"/>
              <a:gd name="connsiteY1" fmla="*/ 643690 h 831267"/>
              <a:gd name="connsiteX2" fmla="*/ 1274630 w 3880262"/>
              <a:gd name="connsiteY2" fmla="*/ 830180 h 831267"/>
              <a:gd name="connsiteX3" fmla="*/ 1826129 w 3880262"/>
              <a:gd name="connsiteY3" fmla="*/ 806116 h 831267"/>
              <a:gd name="connsiteX4" fmla="*/ 3880262 w 3880262"/>
              <a:gd name="connsiteY4" fmla="*/ 547437 h 831267"/>
              <a:gd name="connsiteX0" fmla="*/ 0 w 3880262"/>
              <a:gd name="connsiteY0" fmla="*/ 0 h 831060"/>
              <a:gd name="connsiteX1" fmla="*/ 636653 w 3880262"/>
              <a:gd name="connsiteY1" fmla="*/ 643690 h 831060"/>
              <a:gd name="connsiteX2" fmla="*/ 1274630 w 3880262"/>
              <a:gd name="connsiteY2" fmla="*/ 830180 h 831060"/>
              <a:gd name="connsiteX3" fmla="*/ 3880262 w 3880262"/>
              <a:gd name="connsiteY3" fmla="*/ 547437 h 831060"/>
              <a:gd name="connsiteX0" fmla="*/ 0 w 1853322"/>
              <a:gd name="connsiteY0" fmla="*/ 0 h 843882"/>
              <a:gd name="connsiteX1" fmla="*/ 636653 w 1853322"/>
              <a:gd name="connsiteY1" fmla="*/ 643690 h 843882"/>
              <a:gd name="connsiteX2" fmla="*/ 1274630 w 1853322"/>
              <a:gd name="connsiteY2" fmla="*/ 830180 h 843882"/>
              <a:gd name="connsiteX3" fmla="*/ 1853322 w 1853322"/>
              <a:gd name="connsiteY3" fmla="*/ 818148 h 843882"/>
              <a:gd name="connsiteX0" fmla="*/ 0 w 1916076"/>
              <a:gd name="connsiteY0" fmla="*/ 0 h 831060"/>
              <a:gd name="connsiteX1" fmla="*/ 636653 w 1916076"/>
              <a:gd name="connsiteY1" fmla="*/ 643690 h 831060"/>
              <a:gd name="connsiteX2" fmla="*/ 1274630 w 1916076"/>
              <a:gd name="connsiteY2" fmla="*/ 830180 h 831060"/>
              <a:gd name="connsiteX3" fmla="*/ 1916076 w 1916076"/>
              <a:gd name="connsiteY3" fmla="*/ 794085 h 831060"/>
              <a:gd name="connsiteX0" fmla="*/ 0 w 1916076"/>
              <a:gd name="connsiteY0" fmla="*/ 0 h 794085"/>
              <a:gd name="connsiteX1" fmla="*/ 636653 w 1916076"/>
              <a:gd name="connsiteY1" fmla="*/ 643690 h 794085"/>
              <a:gd name="connsiteX2" fmla="*/ 1916076 w 1916076"/>
              <a:gd name="connsiteY2" fmla="*/ 794085 h 794085"/>
              <a:gd name="connsiteX0" fmla="*/ 0 w 1916076"/>
              <a:gd name="connsiteY0" fmla="*/ 462388 h 1256473"/>
              <a:gd name="connsiteX1" fmla="*/ 1631796 w 1916076"/>
              <a:gd name="connsiteY1" fmla="*/ 19580 h 1256473"/>
              <a:gd name="connsiteX2" fmla="*/ 1916076 w 1916076"/>
              <a:gd name="connsiteY2" fmla="*/ 1256473 h 1256473"/>
              <a:gd name="connsiteX0" fmla="*/ 0 w 2505461"/>
              <a:gd name="connsiteY0" fmla="*/ 449323 h 870337"/>
              <a:gd name="connsiteX1" fmla="*/ 1631796 w 2505461"/>
              <a:gd name="connsiteY1" fmla="*/ 6515 h 870337"/>
              <a:gd name="connsiteX2" fmla="*/ 2505460 w 2505461"/>
              <a:gd name="connsiteY2" fmla="*/ 870338 h 870337"/>
              <a:gd name="connsiteX0" fmla="*/ 0 w 2609124"/>
              <a:gd name="connsiteY0" fmla="*/ 443334 h 553403"/>
              <a:gd name="connsiteX1" fmla="*/ 1631796 w 2609124"/>
              <a:gd name="connsiteY1" fmla="*/ 526 h 553403"/>
              <a:gd name="connsiteX2" fmla="*/ 2609124 w 2609124"/>
              <a:gd name="connsiteY2" fmla="*/ 553403 h 553403"/>
              <a:gd name="connsiteX0" fmla="*/ 0 w 2609124"/>
              <a:gd name="connsiteY0" fmla="*/ 443334 h 690027"/>
              <a:gd name="connsiteX1" fmla="*/ 1631796 w 2609124"/>
              <a:gd name="connsiteY1" fmla="*/ 526 h 690027"/>
              <a:gd name="connsiteX2" fmla="*/ 2609124 w 2609124"/>
              <a:gd name="connsiteY2" fmla="*/ 553403 h 690027"/>
              <a:gd name="connsiteX0" fmla="*/ 0 w 2609124"/>
              <a:gd name="connsiteY0" fmla="*/ 60988 h 359994"/>
              <a:gd name="connsiteX1" fmla="*/ 1588173 w 2609124"/>
              <a:gd name="connsiteY1" fmla="*/ 2635 h 359994"/>
              <a:gd name="connsiteX2" fmla="*/ 2609124 w 2609124"/>
              <a:gd name="connsiteY2" fmla="*/ 171057 h 359994"/>
              <a:gd name="connsiteX0" fmla="*/ 0 w 2609124"/>
              <a:gd name="connsiteY0" fmla="*/ 488510 h 730880"/>
              <a:gd name="connsiteX1" fmla="*/ 1334906 w 2609124"/>
              <a:gd name="connsiteY1" fmla="*/ 481 h 730880"/>
              <a:gd name="connsiteX2" fmla="*/ 2609124 w 2609124"/>
              <a:gd name="connsiteY2" fmla="*/ 598579 h 730880"/>
              <a:gd name="connsiteX0" fmla="*/ 0 w 2609124"/>
              <a:gd name="connsiteY0" fmla="*/ 488510 h 710096"/>
              <a:gd name="connsiteX1" fmla="*/ 1334906 w 2609124"/>
              <a:gd name="connsiteY1" fmla="*/ 481 h 710096"/>
              <a:gd name="connsiteX2" fmla="*/ 2199025 w 2609124"/>
              <a:gd name="connsiteY2" fmla="*/ 678417 h 710096"/>
              <a:gd name="connsiteX3" fmla="*/ 2609124 w 2609124"/>
              <a:gd name="connsiteY3" fmla="*/ 598579 h 710096"/>
              <a:gd name="connsiteX0" fmla="*/ 0 w 2130584"/>
              <a:gd name="connsiteY0" fmla="*/ 392395 h 713273"/>
              <a:gd name="connsiteX1" fmla="*/ 856366 w 2130584"/>
              <a:gd name="connsiteY1" fmla="*/ 3658 h 713273"/>
              <a:gd name="connsiteX2" fmla="*/ 1720485 w 2130584"/>
              <a:gd name="connsiteY2" fmla="*/ 681594 h 713273"/>
              <a:gd name="connsiteX3" fmla="*/ 2130584 w 2130584"/>
              <a:gd name="connsiteY3" fmla="*/ 601756 h 713273"/>
              <a:gd name="connsiteX0" fmla="*/ 0 w 2130584"/>
              <a:gd name="connsiteY0" fmla="*/ 397346 h 718224"/>
              <a:gd name="connsiteX1" fmla="*/ 1130459 w 2130584"/>
              <a:gd name="connsiteY1" fmla="*/ 3621 h 718224"/>
              <a:gd name="connsiteX2" fmla="*/ 1720485 w 2130584"/>
              <a:gd name="connsiteY2" fmla="*/ 686545 h 718224"/>
              <a:gd name="connsiteX3" fmla="*/ 2130584 w 2130584"/>
              <a:gd name="connsiteY3" fmla="*/ 606707 h 718224"/>
              <a:gd name="connsiteX0" fmla="*/ 0 w 2130584"/>
              <a:gd name="connsiteY0" fmla="*/ 828216 h 1149094"/>
              <a:gd name="connsiteX1" fmla="*/ 1243483 w 2130584"/>
              <a:gd name="connsiteY1" fmla="*/ 1907 h 1149094"/>
              <a:gd name="connsiteX2" fmla="*/ 1720485 w 2130584"/>
              <a:gd name="connsiteY2" fmla="*/ 1117415 h 1149094"/>
              <a:gd name="connsiteX3" fmla="*/ 2130584 w 2130584"/>
              <a:gd name="connsiteY3" fmla="*/ 1037577 h 1149094"/>
              <a:gd name="connsiteX0" fmla="*/ 0 w 1905361"/>
              <a:gd name="connsiteY0" fmla="*/ 292143 h 1177098"/>
              <a:gd name="connsiteX1" fmla="*/ 1018260 w 1905361"/>
              <a:gd name="connsiteY1" fmla="*/ 29911 h 1177098"/>
              <a:gd name="connsiteX2" fmla="*/ 1495262 w 1905361"/>
              <a:gd name="connsiteY2" fmla="*/ 1145419 h 1177098"/>
              <a:gd name="connsiteX3" fmla="*/ 1905361 w 1905361"/>
              <a:gd name="connsiteY3" fmla="*/ 1065581 h 1177098"/>
              <a:gd name="connsiteX0" fmla="*/ 0 w 1754111"/>
              <a:gd name="connsiteY0" fmla="*/ 292143 h 1168304"/>
              <a:gd name="connsiteX1" fmla="*/ 1018260 w 1754111"/>
              <a:gd name="connsiteY1" fmla="*/ 29911 h 1168304"/>
              <a:gd name="connsiteX2" fmla="*/ 1495262 w 1754111"/>
              <a:gd name="connsiteY2" fmla="*/ 1145419 h 1168304"/>
              <a:gd name="connsiteX3" fmla="*/ 1754111 w 1754111"/>
              <a:gd name="connsiteY3" fmla="*/ 974360 h 1168304"/>
              <a:gd name="connsiteX0" fmla="*/ 0 w 1754111"/>
              <a:gd name="connsiteY0" fmla="*/ 282319 h 997844"/>
              <a:gd name="connsiteX1" fmla="*/ 1018260 w 1754111"/>
              <a:gd name="connsiteY1" fmla="*/ 20087 h 997844"/>
              <a:gd name="connsiteX2" fmla="*/ 1455056 w 1754111"/>
              <a:gd name="connsiteY2" fmla="*/ 943482 h 997844"/>
              <a:gd name="connsiteX3" fmla="*/ 1754111 w 1754111"/>
              <a:gd name="connsiteY3" fmla="*/ 964536 h 997844"/>
              <a:gd name="connsiteX0" fmla="*/ 0 w 1754111"/>
              <a:gd name="connsiteY0" fmla="*/ 284278 h 1027884"/>
              <a:gd name="connsiteX1" fmla="*/ 1018260 w 1754111"/>
              <a:gd name="connsiteY1" fmla="*/ 22046 h 1027884"/>
              <a:gd name="connsiteX2" fmla="*/ 1455303 w 1754111"/>
              <a:gd name="connsiteY2" fmla="*/ 985422 h 1027884"/>
              <a:gd name="connsiteX3" fmla="*/ 1754111 w 1754111"/>
              <a:gd name="connsiteY3" fmla="*/ 966495 h 1027884"/>
              <a:gd name="connsiteX0" fmla="*/ 0 w 1772523"/>
              <a:gd name="connsiteY0" fmla="*/ 284278 h 1016116"/>
              <a:gd name="connsiteX1" fmla="*/ 1018260 w 1772523"/>
              <a:gd name="connsiteY1" fmla="*/ 22046 h 1016116"/>
              <a:gd name="connsiteX2" fmla="*/ 1455303 w 1772523"/>
              <a:gd name="connsiteY2" fmla="*/ 985422 h 1016116"/>
              <a:gd name="connsiteX3" fmla="*/ 1772523 w 1772523"/>
              <a:gd name="connsiteY3" fmla="*/ 897935 h 1016116"/>
              <a:gd name="connsiteX0" fmla="*/ 0 w 882940"/>
              <a:gd name="connsiteY0" fmla="*/ 1617960 h 1617984"/>
              <a:gd name="connsiteX1" fmla="*/ 128677 w 882940"/>
              <a:gd name="connsiteY1" fmla="*/ 8324 h 1617984"/>
              <a:gd name="connsiteX2" fmla="*/ 565720 w 882940"/>
              <a:gd name="connsiteY2" fmla="*/ 971700 h 1617984"/>
              <a:gd name="connsiteX3" fmla="*/ 882940 w 882940"/>
              <a:gd name="connsiteY3" fmla="*/ 884213 h 1617984"/>
              <a:gd name="connsiteX0" fmla="*/ 0 w 1603935"/>
              <a:gd name="connsiteY0" fmla="*/ 2276292 h 2276316"/>
              <a:gd name="connsiteX1" fmla="*/ 128677 w 1603935"/>
              <a:gd name="connsiteY1" fmla="*/ 666656 h 2276316"/>
              <a:gd name="connsiteX2" fmla="*/ 565720 w 1603935"/>
              <a:gd name="connsiteY2" fmla="*/ 1630032 h 2276316"/>
              <a:gd name="connsiteX3" fmla="*/ 1603935 w 1603935"/>
              <a:gd name="connsiteY3" fmla="*/ -1 h 2276316"/>
              <a:gd name="connsiteX0" fmla="*/ 0 w 1603935"/>
              <a:gd name="connsiteY0" fmla="*/ 2276294 h 2276377"/>
              <a:gd name="connsiteX1" fmla="*/ 902181 w 1603935"/>
              <a:gd name="connsiteY1" fmla="*/ 1736354 h 2276377"/>
              <a:gd name="connsiteX2" fmla="*/ 565720 w 1603935"/>
              <a:gd name="connsiteY2" fmla="*/ 1630034 h 2276377"/>
              <a:gd name="connsiteX3" fmla="*/ 1603935 w 1603935"/>
              <a:gd name="connsiteY3" fmla="*/ 1 h 2276377"/>
              <a:gd name="connsiteX0" fmla="*/ 0 w 1603935"/>
              <a:gd name="connsiteY0" fmla="*/ 2276292 h 2276293"/>
              <a:gd name="connsiteX1" fmla="*/ 565720 w 1603935"/>
              <a:gd name="connsiteY1" fmla="*/ 1630032 h 2276293"/>
              <a:gd name="connsiteX2" fmla="*/ 1603935 w 1603935"/>
              <a:gd name="connsiteY2" fmla="*/ -1 h 2276293"/>
              <a:gd name="connsiteX0" fmla="*/ 0 w 1603935"/>
              <a:gd name="connsiteY0" fmla="*/ 2276294 h 2276293"/>
              <a:gd name="connsiteX1" fmla="*/ 1081225 w 1603935"/>
              <a:gd name="connsiteY1" fmla="*/ 1664964 h 2276293"/>
              <a:gd name="connsiteX2" fmla="*/ 1603935 w 1603935"/>
              <a:gd name="connsiteY2" fmla="*/ 1 h 2276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935" h="2276293">
                <a:moveTo>
                  <a:pt x="0" y="2276294"/>
                </a:moveTo>
                <a:cubicBezTo>
                  <a:pt x="117858" y="2141657"/>
                  <a:pt x="813903" y="2044346"/>
                  <a:pt x="1081225" y="1664964"/>
                </a:cubicBezTo>
                <a:cubicBezTo>
                  <a:pt x="1293595" y="1764647"/>
                  <a:pt x="1535585" y="13307"/>
                  <a:pt x="1603935" y="1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 rot="20843991">
            <a:off x="5455852" y="5336265"/>
            <a:ext cx="1774665" cy="729489"/>
          </a:xfrm>
          <a:custGeom>
            <a:avLst/>
            <a:gdLst>
              <a:gd name="connsiteX0" fmla="*/ 0 w 5769142"/>
              <a:gd name="connsiteY0" fmla="*/ 0 h 961335"/>
              <a:gd name="connsiteX1" fmla="*/ 1534027 w 5769142"/>
              <a:gd name="connsiteY1" fmla="*/ 168442 h 961335"/>
              <a:gd name="connsiteX2" fmla="*/ 2310063 w 5769142"/>
              <a:gd name="connsiteY2" fmla="*/ 926431 h 961335"/>
              <a:gd name="connsiteX3" fmla="*/ 5769142 w 5769142"/>
              <a:gd name="connsiteY3" fmla="*/ 764005 h 961335"/>
              <a:gd name="connsiteX0" fmla="*/ 0 w 5185535"/>
              <a:gd name="connsiteY0" fmla="*/ 0 h 2296841"/>
              <a:gd name="connsiteX1" fmla="*/ 950420 w 5185535"/>
              <a:gd name="connsiteY1" fmla="*/ 1503948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296841"/>
              <a:gd name="connsiteX1" fmla="*/ 636653 w 5185535"/>
              <a:gd name="connsiteY1" fmla="*/ 697832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108292"/>
              <a:gd name="connsiteX1" fmla="*/ 636653 w 5185535"/>
              <a:gd name="connsiteY1" fmla="*/ 697832 h 2108292"/>
              <a:gd name="connsiteX2" fmla="*/ 1274630 w 5185535"/>
              <a:gd name="connsiteY2" fmla="*/ 757990 h 2108292"/>
              <a:gd name="connsiteX3" fmla="*/ 5185535 w 5185535"/>
              <a:gd name="connsiteY3" fmla="*/ 2099511 h 2108292"/>
              <a:gd name="connsiteX0" fmla="*/ 0 w 5185535"/>
              <a:gd name="connsiteY0" fmla="*/ 0 h 2108747"/>
              <a:gd name="connsiteX1" fmla="*/ 636653 w 5185535"/>
              <a:gd name="connsiteY1" fmla="*/ 697832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3880262"/>
              <a:gd name="connsiteY0" fmla="*/ 0 h 852842"/>
              <a:gd name="connsiteX1" fmla="*/ 636653 w 3880262"/>
              <a:gd name="connsiteY1" fmla="*/ 643690 h 852842"/>
              <a:gd name="connsiteX2" fmla="*/ 1274630 w 3880262"/>
              <a:gd name="connsiteY2" fmla="*/ 830180 h 852842"/>
              <a:gd name="connsiteX3" fmla="*/ 3880262 w 3880262"/>
              <a:gd name="connsiteY3" fmla="*/ 547437 h 852842"/>
              <a:gd name="connsiteX0" fmla="*/ 0 w 3880262"/>
              <a:gd name="connsiteY0" fmla="*/ 0 h 847244"/>
              <a:gd name="connsiteX1" fmla="*/ 636653 w 3880262"/>
              <a:gd name="connsiteY1" fmla="*/ 643690 h 847244"/>
              <a:gd name="connsiteX2" fmla="*/ 1274630 w 3880262"/>
              <a:gd name="connsiteY2" fmla="*/ 830180 h 847244"/>
              <a:gd name="connsiteX3" fmla="*/ 3880262 w 3880262"/>
              <a:gd name="connsiteY3" fmla="*/ 547437 h 847244"/>
              <a:gd name="connsiteX0" fmla="*/ 0 w 3880262"/>
              <a:gd name="connsiteY0" fmla="*/ 0 h 831267"/>
              <a:gd name="connsiteX1" fmla="*/ 636653 w 3880262"/>
              <a:gd name="connsiteY1" fmla="*/ 643690 h 831267"/>
              <a:gd name="connsiteX2" fmla="*/ 1274630 w 3880262"/>
              <a:gd name="connsiteY2" fmla="*/ 830180 h 831267"/>
              <a:gd name="connsiteX3" fmla="*/ 1826129 w 3880262"/>
              <a:gd name="connsiteY3" fmla="*/ 806116 h 831267"/>
              <a:gd name="connsiteX4" fmla="*/ 3880262 w 3880262"/>
              <a:gd name="connsiteY4" fmla="*/ 547437 h 831267"/>
              <a:gd name="connsiteX0" fmla="*/ 0 w 3880262"/>
              <a:gd name="connsiteY0" fmla="*/ 0 h 831060"/>
              <a:gd name="connsiteX1" fmla="*/ 636653 w 3880262"/>
              <a:gd name="connsiteY1" fmla="*/ 643690 h 831060"/>
              <a:gd name="connsiteX2" fmla="*/ 1274630 w 3880262"/>
              <a:gd name="connsiteY2" fmla="*/ 830180 h 831060"/>
              <a:gd name="connsiteX3" fmla="*/ 3880262 w 3880262"/>
              <a:gd name="connsiteY3" fmla="*/ 547437 h 831060"/>
              <a:gd name="connsiteX0" fmla="*/ 0 w 1853322"/>
              <a:gd name="connsiteY0" fmla="*/ 0 h 843882"/>
              <a:gd name="connsiteX1" fmla="*/ 636653 w 1853322"/>
              <a:gd name="connsiteY1" fmla="*/ 643690 h 843882"/>
              <a:gd name="connsiteX2" fmla="*/ 1274630 w 1853322"/>
              <a:gd name="connsiteY2" fmla="*/ 830180 h 843882"/>
              <a:gd name="connsiteX3" fmla="*/ 1853322 w 1853322"/>
              <a:gd name="connsiteY3" fmla="*/ 818148 h 843882"/>
              <a:gd name="connsiteX0" fmla="*/ 0 w 1916076"/>
              <a:gd name="connsiteY0" fmla="*/ 0 h 831060"/>
              <a:gd name="connsiteX1" fmla="*/ 636653 w 1916076"/>
              <a:gd name="connsiteY1" fmla="*/ 643690 h 831060"/>
              <a:gd name="connsiteX2" fmla="*/ 1274630 w 1916076"/>
              <a:gd name="connsiteY2" fmla="*/ 830180 h 831060"/>
              <a:gd name="connsiteX3" fmla="*/ 1916076 w 1916076"/>
              <a:gd name="connsiteY3" fmla="*/ 794085 h 831060"/>
              <a:gd name="connsiteX0" fmla="*/ 0 w 1916076"/>
              <a:gd name="connsiteY0" fmla="*/ 0 h 794085"/>
              <a:gd name="connsiteX1" fmla="*/ 636653 w 1916076"/>
              <a:gd name="connsiteY1" fmla="*/ 643690 h 794085"/>
              <a:gd name="connsiteX2" fmla="*/ 1916076 w 1916076"/>
              <a:gd name="connsiteY2" fmla="*/ 794085 h 794085"/>
              <a:gd name="connsiteX0" fmla="*/ 0 w 1916076"/>
              <a:gd name="connsiteY0" fmla="*/ 462388 h 1256473"/>
              <a:gd name="connsiteX1" fmla="*/ 1631796 w 1916076"/>
              <a:gd name="connsiteY1" fmla="*/ 19580 h 1256473"/>
              <a:gd name="connsiteX2" fmla="*/ 1916076 w 1916076"/>
              <a:gd name="connsiteY2" fmla="*/ 1256473 h 1256473"/>
              <a:gd name="connsiteX0" fmla="*/ 0 w 2505461"/>
              <a:gd name="connsiteY0" fmla="*/ 449323 h 870337"/>
              <a:gd name="connsiteX1" fmla="*/ 1631796 w 2505461"/>
              <a:gd name="connsiteY1" fmla="*/ 6515 h 870337"/>
              <a:gd name="connsiteX2" fmla="*/ 2505460 w 2505461"/>
              <a:gd name="connsiteY2" fmla="*/ 870338 h 870337"/>
              <a:gd name="connsiteX0" fmla="*/ 0 w 2609124"/>
              <a:gd name="connsiteY0" fmla="*/ 443334 h 553403"/>
              <a:gd name="connsiteX1" fmla="*/ 1631796 w 2609124"/>
              <a:gd name="connsiteY1" fmla="*/ 526 h 553403"/>
              <a:gd name="connsiteX2" fmla="*/ 2609124 w 2609124"/>
              <a:gd name="connsiteY2" fmla="*/ 553403 h 553403"/>
              <a:gd name="connsiteX0" fmla="*/ 0 w 2609124"/>
              <a:gd name="connsiteY0" fmla="*/ 443334 h 690027"/>
              <a:gd name="connsiteX1" fmla="*/ 1631796 w 2609124"/>
              <a:gd name="connsiteY1" fmla="*/ 526 h 690027"/>
              <a:gd name="connsiteX2" fmla="*/ 2609124 w 2609124"/>
              <a:gd name="connsiteY2" fmla="*/ 553403 h 690027"/>
              <a:gd name="connsiteX0" fmla="*/ 0 w 2609124"/>
              <a:gd name="connsiteY0" fmla="*/ 60988 h 359994"/>
              <a:gd name="connsiteX1" fmla="*/ 1588173 w 2609124"/>
              <a:gd name="connsiteY1" fmla="*/ 2635 h 359994"/>
              <a:gd name="connsiteX2" fmla="*/ 2609124 w 2609124"/>
              <a:gd name="connsiteY2" fmla="*/ 171057 h 359994"/>
              <a:gd name="connsiteX0" fmla="*/ 0 w 2609124"/>
              <a:gd name="connsiteY0" fmla="*/ 488510 h 730880"/>
              <a:gd name="connsiteX1" fmla="*/ 1334906 w 2609124"/>
              <a:gd name="connsiteY1" fmla="*/ 481 h 730880"/>
              <a:gd name="connsiteX2" fmla="*/ 2609124 w 2609124"/>
              <a:gd name="connsiteY2" fmla="*/ 598579 h 730880"/>
              <a:gd name="connsiteX0" fmla="*/ 0 w 2609124"/>
              <a:gd name="connsiteY0" fmla="*/ 488510 h 710096"/>
              <a:gd name="connsiteX1" fmla="*/ 1334906 w 2609124"/>
              <a:gd name="connsiteY1" fmla="*/ 481 h 710096"/>
              <a:gd name="connsiteX2" fmla="*/ 2199025 w 2609124"/>
              <a:gd name="connsiteY2" fmla="*/ 678417 h 710096"/>
              <a:gd name="connsiteX3" fmla="*/ 2609124 w 2609124"/>
              <a:gd name="connsiteY3" fmla="*/ 598579 h 710096"/>
              <a:gd name="connsiteX0" fmla="*/ 0 w 2130584"/>
              <a:gd name="connsiteY0" fmla="*/ 392395 h 713273"/>
              <a:gd name="connsiteX1" fmla="*/ 856366 w 2130584"/>
              <a:gd name="connsiteY1" fmla="*/ 3658 h 713273"/>
              <a:gd name="connsiteX2" fmla="*/ 1720485 w 2130584"/>
              <a:gd name="connsiteY2" fmla="*/ 681594 h 713273"/>
              <a:gd name="connsiteX3" fmla="*/ 2130584 w 2130584"/>
              <a:gd name="connsiteY3" fmla="*/ 601756 h 713273"/>
              <a:gd name="connsiteX0" fmla="*/ 0 w 2130584"/>
              <a:gd name="connsiteY0" fmla="*/ 397346 h 718224"/>
              <a:gd name="connsiteX1" fmla="*/ 1130459 w 2130584"/>
              <a:gd name="connsiteY1" fmla="*/ 3621 h 718224"/>
              <a:gd name="connsiteX2" fmla="*/ 1720485 w 2130584"/>
              <a:gd name="connsiteY2" fmla="*/ 686545 h 718224"/>
              <a:gd name="connsiteX3" fmla="*/ 2130584 w 2130584"/>
              <a:gd name="connsiteY3" fmla="*/ 606707 h 718224"/>
              <a:gd name="connsiteX0" fmla="*/ 0 w 2130584"/>
              <a:gd name="connsiteY0" fmla="*/ 1065033 h 1385911"/>
              <a:gd name="connsiteX1" fmla="*/ 817505 w 2130584"/>
              <a:gd name="connsiteY1" fmla="*/ 1514 h 1385911"/>
              <a:gd name="connsiteX2" fmla="*/ 1720485 w 2130584"/>
              <a:gd name="connsiteY2" fmla="*/ 1354232 h 1385911"/>
              <a:gd name="connsiteX3" fmla="*/ 2130584 w 2130584"/>
              <a:gd name="connsiteY3" fmla="*/ 1274394 h 1385911"/>
              <a:gd name="connsiteX0" fmla="*/ 0 w 2130584"/>
              <a:gd name="connsiteY0" fmla="*/ 1095699 h 1305205"/>
              <a:gd name="connsiteX1" fmla="*/ 817505 w 2130584"/>
              <a:gd name="connsiteY1" fmla="*/ 32180 h 1305205"/>
              <a:gd name="connsiteX2" fmla="*/ 1854862 w 2130584"/>
              <a:gd name="connsiteY2" fmla="*/ 307374 h 1305205"/>
              <a:gd name="connsiteX3" fmla="*/ 2130584 w 2130584"/>
              <a:gd name="connsiteY3" fmla="*/ 1305060 h 1305205"/>
              <a:gd name="connsiteX0" fmla="*/ 0 w 1945720"/>
              <a:gd name="connsiteY0" fmla="*/ 1095701 h 1095740"/>
              <a:gd name="connsiteX1" fmla="*/ 817505 w 1945720"/>
              <a:gd name="connsiteY1" fmla="*/ 32182 h 1095740"/>
              <a:gd name="connsiteX2" fmla="*/ 1854862 w 1945720"/>
              <a:gd name="connsiteY2" fmla="*/ 307376 h 1095740"/>
              <a:gd name="connsiteX3" fmla="*/ 1899722 w 1945720"/>
              <a:gd name="connsiteY3" fmla="*/ 280479 h 1095740"/>
              <a:gd name="connsiteX0" fmla="*/ 0 w 1899722"/>
              <a:gd name="connsiteY0" fmla="*/ 1095896 h 1095935"/>
              <a:gd name="connsiteX1" fmla="*/ 817505 w 1899722"/>
              <a:gd name="connsiteY1" fmla="*/ 32377 h 1095935"/>
              <a:gd name="connsiteX2" fmla="*/ 1899722 w 1899722"/>
              <a:gd name="connsiteY2" fmla="*/ 280674 h 1095935"/>
              <a:gd name="connsiteX0" fmla="*/ 0 w 1772284"/>
              <a:gd name="connsiteY0" fmla="*/ 1135612 h 1135653"/>
              <a:gd name="connsiteX1" fmla="*/ 817505 w 1772284"/>
              <a:gd name="connsiteY1" fmla="*/ 72093 h 1135653"/>
              <a:gd name="connsiteX2" fmla="*/ 1772284 w 1772284"/>
              <a:gd name="connsiteY2" fmla="*/ 127263 h 1135653"/>
              <a:gd name="connsiteX0" fmla="*/ 0 w 1772284"/>
              <a:gd name="connsiteY0" fmla="*/ 1115173 h 1115213"/>
              <a:gd name="connsiteX1" fmla="*/ 817505 w 1772284"/>
              <a:gd name="connsiteY1" fmla="*/ 51654 h 1115213"/>
              <a:gd name="connsiteX2" fmla="*/ 1772284 w 1772284"/>
              <a:gd name="connsiteY2" fmla="*/ 106824 h 1115213"/>
              <a:gd name="connsiteX0" fmla="*/ 0 w 1798108"/>
              <a:gd name="connsiteY0" fmla="*/ 1125507 h 1125549"/>
              <a:gd name="connsiteX1" fmla="*/ 817505 w 1798108"/>
              <a:gd name="connsiteY1" fmla="*/ 61988 h 1125549"/>
              <a:gd name="connsiteX2" fmla="*/ 1798108 w 1798108"/>
              <a:gd name="connsiteY2" fmla="*/ 69479 h 1125549"/>
              <a:gd name="connsiteX0" fmla="*/ 0 w 1798108"/>
              <a:gd name="connsiteY0" fmla="*/ 1107709 h 1107750"/>
              <a:gd name="connsiteX1" fmla="*/ 817505 w 1798108"/>
              <a:gd name="connsiteY1" fmla="*/ 44190 h 1107750"/>
              <a:gd name="connsiteX2" fmla="*/ 1798108 w 1798108"/>
              <a:gd name="connsiteY2" fmla="*/ 51681 h 1107750"/>
              <a:gd name="connsiteX0" fmla="*/ 0 w 1798108"/>
              <a:gd name="connsiteY0" fmla="*/ 1111549 h 1111590"/>
              <a:gd name="connsiteX1" fmla="*/ 817505 w 1798108"/>
              <a:gd name="connsiteY1" fmla="*/ 48030 h 1111590"/>
              <a:gd name="connsiteX2" fmla="*/ 1798108 w 1798108"/>
              <a:gd name="connsiteY2" fmla="*/ 55521 h 111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8108" h="1111590">
                <a:moveTo>
                  <a:pt x="0" y="1111549"/>
                </a:moveTo>
                <a:cubicBezTo>
                  <a:pt x="574508" y="1118567"/>
                  <a:pt x="517820" y="224035"/>
                  <a:pt x="817505" y="48030"/>
                </a:cubicBezTo>
                <a:cubicBezTo>
                  <a:pt x="1117190" y="-127975"/>
                  <a:pt x="1442200" y="251125"/>
                  <a:pt x="1798108" y="55521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412486" y="5367260"/>
            <a:ext cx="1510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To: 1.1/16</a:t>
            </a:r>
          </a:p>
          <a:p>
            <a:r>
              <a:rPr lang="en-US" dirty="0"/>
              <a:t>AS path: 2-1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8371" y="3583316"/>
            <a:ext cx="1662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To: 1.1.1/24</a:t>
            </a:r>
          </a:p>
          <a:p>
            <a:r>
              <a:rPr lang="en-US" sz="2000" dirty="0"/>
              <a:t>AS path: </a:t>
            </a:r>
            <a:r>
              <a:rPr lang="en-US" sz="2000" dirty="0" smtClean="0"/>
              <a:t>666</a:t>
            </a:r>
            <a:endParaRPr lang="en-US" sz="2000" dirty="0"/>
          </a:p>
        </p:txBody>
      </p:sp>
      <p:pic>
        <p:nvPicPr>
          <p:cNvPr id="32" name="Picture 4" descr="File:Black x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984" y="4355234"/>
            <a:ext cx="2667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Oval 32"/>
          <p:cNvSpPr/>
          <p:nvPr/>
        </p:nvSpPr>
        <p:spPr>
          <a:xfrm>
            <a:off x="6945883" y="4565786"/>
            <a:ext cx="685800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3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7391400" y="3583314"/>
            <a:ext cx="2286000" cy="771923"/>
          </a:xfrm>
          <a:prstGeom prst="wedgeRectCallout">
            <a:avLst>
              <a:gd name="adj1" fmla="val -44430"/>
              <a:gd name="adj2" fmla="val 89941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AS 3 </a:t>
            </a:r>
            <a:r>
              <a:rPr lang="en-US" sz="2000" dirty="0">
                <a:solidFill>
                  <a:schemeClr val="tx1"/>
                </a:solidFill>
              </a:rPr>
              <a:t>is only offered a </a:t>
            </a:r>
            <a:r>
              <a:rPr lang="en-US" sz="2000" dirty="0">
                <a:solidFill>
                  <a:srgbClr val="00B050"/>
                </a:solidFill>
              </a:rPr>
              <a:t>good route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18</a:t>
            </a:fld>
            <a:endParaRPr kumimoji="0" lang="en-US" dirty="0"/>
          </a:p>
        </p:txBody>
      </p:sp>
      <p:sp>
        <p:nvSpPr>
          <p:cNvPr id="35" name="Rectangle 35"/>
          <p:cNvSpPr/>
          <p:nvPr/>
        </p:nvSpPr>
        <p:spPr>
          <a:xfrm>
            <a:off x="609603" y="3487680"/>
            <a:ext cx="2411436" cy="838200"/>
          </a:xfrm>
          <a:prstGeom prst="roundRect">
            <a:avLst/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kern="0" dirty="0" smtClean="0">
                <a:solidFill>
                  <a:prstClr val="white"/>
                </a:solidFill>
              </a:rPr>
              <a:t>1.1.0.0/16</a:t>
            </a:r>
            <a:endParaRPr lang="en-US" sz="1400" kern="0" dirty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en-US" kern="0" dirty="0">
                <a:solidFill>
                  <a:prstClr val="white"/>
                </a:solidFill>
              </a:rPr>
              <a:t>Max-length = 16</a:t>
            </a:r>
          </a:p>
          <a:p>
            <a:pPr lvl="0" algn="ctr">
              <a:defRPr/>
            </a:pPr>
            <a:r>
              <a:rPr lang="en-US" kern="0" dirty="0">
                <a:solidFill>
                  <a:prstClr val="white"/>
                </a:solidFill>
              </a:rPr>
              <a:t>AS </a:t>
            </a:r>
            <a:r>
              <a:rPr lang="en-US" kern="0" dirty="0" smtClean="0">
                <a:solidFill>
                  <a:prstClr val="white"/>
                </a:solidFill>
              </a:rPr>
              <a:t>1</a:t>
            </a:r>
            <a:endParaRPr lang="en-US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4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1" grpId="0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Impact of Partial </a:t>
            </a:r>
            <a:br>
              <a:rPr lang="en-US" dirty="0"/>
            </a:br>
            <a:r>
              <a:rPr lang="en-US" dirty="0"/>
              <a:t>ROV Adoption?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Collateral damage: </a:t>
            </a:r>
            <a:r>
              <a:rPr lang="en-US" dirty="0"/>
              <a:t>ASes </a:t>
            </a:r>
            <a:r>
              <a:rPr lang="en-US" u="sng" dirty="0"/>
              <a:t>not doing ROV</a:t>
            </a:r>
            <a:r>
              <a:rPr lang="en-US" dirty="0"/>
              <a:t> might cause ASes that </a:t>
            </a:r>
            <a:r>
              <a:rPr lang="en-US" u="sng" dirty="0"/>
              <a:t>do ROV</a:t>
            </a:r>
            <a:r>
              <a:rPr lang="en-US" dirty="0"/>
              <a:t> to fall victim to attacks! </a:t>
            </a:r>
            <a:endParaRPr lang="en-US" dirty="0" smtClean="0"/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Disconnection:</a:t>
            </a:r>
            <a:r>
              <a:rPr lang="en-US" sz="3200" dirty="0" smtClean="0"/>
              <a:t> Adopters might be offered only bad routes</a:t>
            </a:r>
          </a:p>
        </p:txBody>
      </p:sp>
      <p:sp>
        <p:nvSpPr>
          <p:cNvPr id="19" name="Oval 18"/>
          <p:cNvSpPr/>
          <p:nvPr/>
        </p:nvSpPr>
        <p:spPr>
          <a:xfrm>
            <a:off x="4056649" y="5666434"/>
            <a:ext cx="1198995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2000" dirty="0"/>
              <a:t>Origin</a:t>
            </a:r>
          </a:p>
          <a:p>
            <a:pPr algn="ctr" rtl="1"/>
            <a:r>
              <a:rPr lang="en-US" sz="2000" dirty="0"/>
              <a:t>AS 1</a:t>
            </a:r>
          </a:p>
        </p:txBody>
      </p:sp>
      <p:sp>
        <p:nvSpPr>
          <p:cNvPr id="35" name="Oval 34"/>
          <p:cNvSpPr/>
          <p:nvPr/>
        </p:nvSpPr>
        <p:spPr>
          <a:xfrm>
            <a:off x="5530327" y="4523434"/>
            <a:ext cx="685800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2</a:t>
            </a:r>
          </a:p>
        </p:txBody>
      </p:sp>
      <p:cxnSp>
        <p:nvCxnSpPr>
          <p:cNvPr id="36" name="Straight Arrow Connector 35"/>
          <p:cNvCxnSpPr>
            <a:stCxn id="19" idx="6"/>
            <a:endCxn id="35" idx="3"/>
          </p:cNvCxnSpPr>
          <p:nvPr/>
        </p:nvCxnSpPr>
        <p:spPr>
          <a:xfrm flipV="1">
            <a:off x="5255643" y="5043760"/>
            <a:ext cx="375116" cy="92747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5" idx="6"/>
          </p:cNvCxnSpPr>
          <p:nvPr/>
        </p:nvCxnSpPr>
        <p:spPr>
          <a:xfrm>
            <a:off x="6216130" y="4828234"/>
            <a:ext cx="94027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056648" y="3477566"/>
            <a:ext cx="1277352" cy="6648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2000" dirty="0"/>
              <a:t>   </a:t>
            </a:r>
          </a:p>
          <a:p>
            <a:pPr algn="ctr" rtl="1"/>
            <a:r>
              <a:rPr lang="en-US" sz="2000" dirty="0"/>
              <a:t>AS 666</a:t>
            </a:r>
          </a:p>
        </p:txBody>
      </p:sp>
      <p:pic>
        <p:nvPicPr>
          <p:cNvPr id="39" name="Picture 2" descr="C:\Users\Administrator\AppData\Local\Microsoft\Windows\Temporary Internet Files\Content.IE5\OUIM4F8E\MC900435931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916" y="3386648"/>
            <a:ext cx="570133" cy="45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Straight Arrow Connector 39"/>
          <p:cNvCxnSpPr>
            <a:stCxn id="38" idx="6"/>
            <a:endCxn id="35" idx="1"/>
          </p:cNvCxnSpPr>
          <p:nvPr/>
        </p:nvCxnSpPr>
        <p:spPr>
          <a:xfrm>
            <a:off x="5334006" y="3810000"/>
            <a:ext cx="296759" cy="80270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 rot="20843991">
            <a:off x="5271740" y="5208929"/>
            <a:ext cx="821253" cy="725648"/>
          </a:xfrm>
          <a:custGeom>
            <a:avLst/>
            <a:gdLst>
              <a:gd name="connsiteX0" fmla="*/ 0 w 5769142"/>
              <a:gd name="connsiteY0" fmla="*/ 0 h 961335"/>
              <a:gd name="connsiteX1" fmla="*/ 1534027 w 5769142"/>
              <a:gd name="connsiteY1" fmla="*/ 168442 h 961335"/>
              <a:gd name="connsiteX2" fmla="*/ 2310063 w 5769142"/>
              <a:gd name="connsiteY2" fmla="*/ 926431 h 961335"/>
              <a:gd name="connsiteX3" fmla="*/ 5769142 w 5769142"/>
              <a:gd name="connsiteY3" fmla="*/ 764005 h 961335"/>
              <a:gd name="connsiteX0" fmla="*/ 0 w 5185535"/>
              <a:gd name="connsiteY0" fmla="*/ 0 h 2296841"/>
              <a:gd name="connsiteX1" fmla="*/ 950420 w 5185535"/>
              <a:gd name="connsiteY1" fmla="*/ 1503948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296841"/>
              <a:gd name="connsiteX1" fmla="*/ 636653 w 5185535"/>
              <a:gd name="connsiteY1" fmla="*/ 697832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108292"/>
              <a:gd name="connsiteX1" fmla="*/ 636653 w 5185535"/>
              <a:gd name="connsiteY1" fmla="*/ 697832 h 2108292"/>
              <a:gd name="connsiteX2" fmla="*/ 1274630 w 5185535"/>
              <a:gd name="connsiteY2" fmla="*/ 757990 h 2108292"/>
              <a:gd name="connsiteX3" fmla="*/ 5185535 w 5185535"/>
              <a:gd name="connsiteY3" fmla="*/ 2099511 h 2108292"/>
              <a:gd name="connsiteX0" fmla="*/ 0 w 5185535"/>
              <a:gd name="connsiteY0" fmla="*/ 0 h 2108747"/>
              <a:gd name="connsiteX1" fmla="*/ 636653 w 5185535"/>
              <a:gd name="connsiteY1" fmla="*/ 697832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3880262"/>
              <a:gd name="connsiteY0" fmla="*/ 0 h 852842"/>
              <a:gd name="connsiteX1" fmla="*/ 636653 w 3880262"/>
              <a:gd name="connsiteY1" fmla="*/ 643690 h 852842"/>
              <a:gd name="connsiteX2" fmla="*/ 1274630 w 3880262"/>
              <a:gd name="connsiteY2" fmla="*/ 830180 h 852842"/>
              <a:gd name="connsiteX3" fmla="*/ 3880262 w 3880262"/>
              <a:gd name="connsiteY3" fmla="*/ 547437 h 852842"/>
              <a:gd name="connsiteX0" fmla="*/ 0 w 3880262"/>
              <a:gd name="connsiteY0" fmla="*/ 0 h 847244"/>
              <a:gd name="connsiteX1" fmla="*/ 636653 w 3880262"/>
              <a:gd name="connsiteY1" fmla="*/ 643690 h 847244"/>
              <a:gd name="connsiteX2" fmla="*/ 1274630 w 3880262"/>
              <a:gd name="connsiteY2" fmla="*/ 830180 h 847244"/>
              <a:gd name="connsiteX3" fmla="*/ 3880262 w 3880262"/>
              <a:gd name="connsiteY3" fmla="*/ 547437 h 847244"/>
              <a:gd name="connsiteX0" fmla="*/ 0 w 3880262"/>
              <a:gd name="connsiteY0" fmla="*/ 0 h 831267"/>
              <a:gd name="connsiteX1" fmla="*/ 636653 w 3880262"/>
              <a:gd name="connsiteY1" fmla="*/ 643690 h 831267"/>
              <a:gd name="connsiteX2" fmla="*/ 1274630 w 3880262"/>
              <a:gd name="connsiteY2" fmla="*/ 830180 h 831267"/>
              <a:gd name="connsiteX3" fmla="*/ 1826129 w 3880262"/>
              <a:gd name="connsiteY3" fmla="*/ 806116 h 831267"/>
              <a:gd name="connsiteX4" fmla="*/ 3880262 w 3880262"/>
              <a:gd name="connsiteY4" fmla="*/ 547437 h 831267"/>
              <a:gd name="connsiteX0" fmla="*/ 0 w 3880262"/>
              <a:gd name="connsiteY0" fmla="*/ 0 h 831060"/>
              <a:gd name="connsiteX1" fmla="*/ 636653 w 3880262"/>
              <a:gd name="connsiteY1" fmla="*/ 643690 h 831060"/>
              <a:gd name="connsiteX2" fmla="*/ 1274630 w 3880262"/>
              <a:gd name="connsiteY2" fmla="*/ 830180 h 831060"/>
              <a:gd name="connsiteX3" fmla="*/ 3880262 w 3880262"/>
              <a:gd name="connsiteY3" fmla="*/ 547437 h 831060"/>
              <a:gd name="connsiteX0" fmla="*/ 0 w 1853322"/>
              <a:gd name="connsiteY0" fmla="*/ 0 h 843882"/>
              <a:gd name="connsiteX1" fmla="*/ 636653 w 1853322"/>
              <a:gd name="connsiteY1" fmla="*/ 643690 h 843882"/>
              <a:gd name="connsiteX2" fmla="*/ 1274630 w 1853322"/>
              <a:gd name="connsiteY2" fmla="*/ 830180 h 843882"/>
              <a:gd name="connsiteX3" fmla="*/ 1853322 w 1853322"/>
              <a:gd name="connsiteY3" fmla="*/ 818148 h 843882"/>
              <a:gd name="connsiteX0" fmla="*/ 0 w 1916076"/>
              <a:gd name="connsiteY0" fmla="*/ 0 h 831060"/>
              <a:gd name="connsiteX1" fmla="*/ 636653 w 1916076"/>
              <a:gd name="connsiteY1" fmla="*/ 643690 h 831060"/>
              <a:gd name="connsiteX2" fmla="*/ 1274630 w 1916076"/>
              <a:gd name="connsiteY2" fmla="*/ 830180 h 831060"/>
              <a:gd name="connsiteX3" fmla="*/ 1916076 w 1916076"/>
              <a:gd name="connsiteY3" fmla="*/ 794085 h 831060"/>
              <a:gd name="connsiteX0" fmla="*/ 0 w 1916076"/>
              <a:gd name="connsiteY0" fmla="*/ 0 h 794085"/>
              <a:gd name="connsiteX1" fmla="*/ 636653 w 1916076"/>
              <a:gd name="connsiteY1" fmla="*/ 643690 h 794085"/>
              <a:gd name="connsiteX2" fmla="*/ 1916076 w 1916076"/>
              <a:gd name="connsiteY2" fmla="*/ 794085 h 794085"/>
              <a:gd name="connsiteX0" fmla="*/ 0 w 1916076"/>
              <a:gd name="connsiteY0" fmla="*/ 462388 h 1256473"/>
              <a:gd name="connsiteX1" fmla="*/ 1631796 w 1916076"/>
              <a:gd name="connsiteY1" fmla="*/ 19580 h 1256473"/>
              <a:gd name="connsiteX2" fmla="*/ 1916076 w 1916076"/>
              <a:gd name="connsiteY2" fmla="*/ 1256473 h 1256473"/>
              <a:gd name="connsiteX0" fmla="*/ 0 w 2505461"/>
              <a:gd name="connsiteY0" fmla="*/ 449323 h 870337"/>
              <a:gd name="connsiteX1" fmla="*/ 1631796 w 2505461"/>
              <a:gd name="connsiteY1" fmla="*/ 6515 h 870337"/>
              <a:gd name="connsiteX2" fmla="*/ 2505460 w 2505461"/>
              <a:gd name="connsiteY2" fmla="*/ 870338 h 870337"/>
              <a:gd name="connsiteX0" fmla="*/ 0 w 2609124"/>
              <a:gd name="connsiteY0" fmla="*/ 443334 h 553403"/>
              <a:gd name="connsiteX1" fmla="*/ 1631796 w 2609124"/>
              <a:gd name="connsiteY1" fmla="*/ 526 h 553403"/>
              <a:gd name="connsiteX2" fmla="*/ 2609124 w 2609124"/>
              <a:gd name="connsiteY2" fmla="*/ 553403 h 553403"/>
              <a:gd name="connsiteX0" fmla="*/ 0 w 2609124"/>
              <a:gd name="connsiteY0" fmla="*/ 443334 h 690027"/>
              <a:gd name="connsiteX1" fmla="*/ 1631796 w 2609124"/>
              <a:gd name="connsiteY1" fmla="*/ 526 h 690027"/>
              <a:gd name="connsiteX2" fmla="*/ 2609124 w 2609124"/>
              <a:gd name="connsiteY2" fmla="*/ 553403 h 690027"/>
              <a:gd name="connsiteX0" fmla="*/ 0 w 2609124"/>
              <a:gd name="connsiteY0" fmla="*/ 60988 h 359994"/>
              <a:gd name="connsiteX1" fmla="*/ 1588173 w 2609124"/>
              <a:gd name="connsiteY1" fmla="*/ 2635 h 359994"/>
              <a:gd name="connsiteX2" fmla="*/ 2609124 w 2609124"/>
              <a:gd name="connsiteY2" fmla="*/ 171057 h 359994"/>
              <a:gd name="connsiteX0" fmla="*/ 0 w 2609124"/>
              <a:gd name="connsiteY0" fmla="*/ 488510 h 730880"/>
              <a:gd name="connsiteX1" fmla="*/ 1334906 w 2609124"/>
              <a:gd name="connsiteY1" fmla="*/ 481 h 730880"/>
              <a:gd name="connsiteX2" fmla="*/ 2609124 w 2609124"/>
              <a:gd name="connsiteY2" fmla="*/ 598579 h 730880"/>
              <a:gd name="connsiteX0" fmla="*/ 0 w 2609124"/>
              <a:gd name="connsiteY0" fmla="*/ 488510 h 710096"/>
              <a:gd name="connsiteX1" fmla="*/ 1334906 w 2609124"/>
              <a:gd name="connsiteY1" fmla="*/ 481 h 710096"/>
              <a:gd name="connsiteX2" fmla="*/ 2199025 w 2609124"/>
              <a:gd name="connsiteY2" fmla="*/ 678417 h 710096"/>
              <a:gd name="connsiteX3" fmla="*/ 2609124 w 2609124"/>
              <a:gd name="connsiteY3" fmla="*/ 598579 h 710096"/>
              <a:gd name="connsiteX0" fmla="*/ 0 w 2130584"/>
              <a:gd name="connsiteY0" fmla="*/ 392395 h 713273"/>
              <a:gd name="connsiteX1" fmla="*/ 856366 w 2130584"/>
              <a:gd name="connsiteY1" fmla="*/ 3658 h 713273"/>
              <a:gd name="connsiteX2" fmla="*/ 1720485 w 2130584"/>
              <a:gd name="connsiteY2" fmla="*/ 681594 h 713273"/>
              <a:gd name="connsiteX3" fmla="*/ 2130584 w 2130584"/>
              <a:gd name="connsiteY3" fmla="*/ 601756 h 713273"/>
              <a:gd name="connsiteX0" fmla="*/ 0 w 2130584"/>
              <a:gd name="connsiteY0" fmla="*/ 397346 h 718224"/>
              <a:gd name="connsiteX1" fmla="*/ 1130459 w 2130584"/>
              <a:gd name="connsiteY1" fmla="*/ 3621 h 718224"/>
              <a:gd name="connsiteX2" fmla="*/ 1720485 w 2130584"/>
              <a:gd name="connsiteY2" fmla="*/ 686545 h 718224"/>
              <a:gd name="connsiteX3" fmla="*/ 2130584 w 2130584"/>
              <a:gd name="connsiteY3" fmla="*/ 606707 h 718224"/>
              <a:gd name="connsiteX0" fmla="*/ 0 w 2130584"/>
              <a:gd name="connsiteY0" fmla="*/ 1065033 h 1385911"/>
              <a:gd name="connsiteX1" fmla="*/ 817505 w 2130584"/>
              <a:gd name="connsiteY1" fmla="*/ 1514 h 1385911"/>
              <a:gd name="connsiteX2" fmla="*/ 1720485 w 2130584"/>
              <a:gd name="connsiteY2" fmla="*/ 1354232 h 1385911"/>
              <a:gd name="connsiteX3" fmla="*/ 2130584 w 2130584"/>
              <a:gd name="connsiteY3" fmla="*/ 1274394 h 1385911"/>
              <a:gd name="connsiteX0" fmla="*/ 0 w 2130584"/>
              <a:gd name="connsiteY0" fmla="*/ 1095699 h 1305205"/>
              <a:gd name="connsiteX1" fmla="*/ 817505 w 2130584"/>
              <a:gd name="connsiteY1" fmla="*/ 32180 h 1305205"/>
              <a:gd name="connsiteX2" fmla="*/ 1854862 w 2130584"/>
              <a:gd name="connsiteY2" fmla="*/ 307374 h 1305205"/>
              <a:gd name="connsiteX3" fmla="*/ 2130584 w 2130584"/>
              <a:gd name="connsiteY3" fmla="*/ 1305060 h 1305205"/>
              <a:gd name="connsiteX0" fmla="*/ 0 w 1945720"/>
              <a:gd name="connsiteY0" fmla="*/ 1095701 h 1095740"/>
              <a:gd name="connsiteX1" fmla="*/ 817505 w 1945720"/>
              <a:gd name="connsiteY1" fmla="*/ 32182 h 1095740"/>
              <a:gd name="connsiteX2" fmla="*/ 1854862 w 1945720"/>
              <a:gd name="connsiteY2" fmla="*/ 307376 h 1095740"/>
              <a:gd name="connsiteX3" fmla="*/ 1899722 w 1945720"/>
              <a:gd name="connsiteY3" fmla="*/ 280479 h 1095740"/>
              <a:gd name="connsiteX0" fmla="*/ 0 w 1899722"/>
              <a:gd name="connsiteY0" fmla="*/ 1095896 h 1095935"/>
              <a:gd name="connsiteX1" fmla="*/ 817505 w 1899722"/>
              <a:gd name="connsiteY1" fmla="*/ 32377 h 1095935"/>
              <a:gd name="connsiteX2" fmla="*/ 1899722 w 1899722"/>
              <a:gd name="connsiteY2" fmla="*/ 280674 h 1095935"/>
              <a:gd name="connsiteX0" fmla="*/ 0 w 1899722"/>
              <a:gd name="connsiteY0" fmla="*/ 832649 h 832717"/>
              <a:gd name="connsiteX1" fmla="*/ 967415 w 1899722"/>
              <a:gd name="connsiteY1" fmla="*/ 168799 h 832717"/>
              <a:gd name="connsiteX2" fmla="*/ 1899722 w 1899722"/>
              <a:gd name="connsiteY2" fmla="*/ 17427 h 832717"/>
              <a:gd name="connsiteX0" fmla="*/ 0 w 1138383"/>
              <a:gd name="connsiteY0" fmla="*/ 1554270 h 1554338"/>
              <a:gd name="connsiteX1" fmla="*/ 967415 w 1138383"/>
              <a:gd name="connsiteY1" fmla="*/ 890420 h 1554338"/>
              <a:gd name="connsiteX2" fmla="*/ 1138384 w 1138383"/>
              <a:gd name="connsiteY2" fmla="*/ 2388 h 1554338"/>
              <a:gd name="connsiteX0" fmla="*/ 0 w 1138385"/>
              <a:gd name="connsiteY0" fmla="*/ 1555603 h 1555646"/>
              <a:gd name="connsiteX1" fmla="*/ 550438 w 1138385"/>
              <a:gd name="connsiteY1" fmla="*/ 590321 h 1555646"/>
              <a:gd name="connsiteX2" fmla="*/ 1138384 w 1138385"/>
              <a:gd name="connsiteY2" fmla="*/ 3721 h 1555646"/>
              <a:gd name="connsiteX0" fmla="*/ 0 w 1414060"/>
              <a:gd name="connsiteY0" fmla="*/ 1408530 h 1408573"/>
              <a:gd name="connsiteX1" fmla="*/ 550438 w 1414060"/>
              <a:gd name="connsiteY1" fmla="*/ 443248 h 1408573"/>
              <a:gd name="connsiteX2" fmla="*/ 1414059 w 1414060"/>
              <a:gd name="connsiteY2" fmla="*/ 5123 h 1408573"/>
              <a:gd name="connsiteX0" fmla="*/ 0 w 1414058"/>
              <a:gd name="connsiteY0" fmla="*/ 1403406 h 1403449"/>
              <a:gd name="connsiteX1" fmla="*/ 550438 w 1414058"/>
              <a:gd name="connsiteY1" fmla="*/ 438124 h 1403449"/>
              <a:gd name="connsiteX2" fmla="*/ 1414059 w 1414058"/>
              <a:gd name="connsiteY2" fmla="*/ -1 h 1403449"/>
              <a:gd name="connsiteX0" fmla="*/ 0 w 1405452"/>
              <a:gd name="connsiteY0" fmla="*/ 1650120 h 1650163"/>
              <a:gd name="connsiteX1" fmla="*/ 550438 w 1405452"/>
              <a:gd name="connsiteY1" fmla="*/ 684838 h 1650163"/>
              <a:gd name="connsiteX2" fmla="*/ 1405452 w 1405452"/>
              <a:gd name="connsiteY2" fmla="*/ 0 h 1650163"/>
              <a:gd name="connsiteX0" fmla="*/ 0 w 1405452"/>
              <a:gd name="connsiteY0" fmla="*/ 1650120 h 1650170"/>
              <a:gd name="connsiteX1" fmla="*/ 714760 w 1405452"/>
              <a:gd name="connsiteY1" fmla="*/ 800237 h 1650170"/>
              <a:gd name="connsiteX2" fmla="*/ 1405452 w 1405452"/>
              <a:gd name="connsiteY2" fmla="*/ 0 h 1650170"/>
              <a:gd name="connsiteX0" fmla="*/ 0 w 1405452"/>
              <a:gd name="connsiteY0" fmla="*/ 1650120 h 1650200"/>
              <a:gd name="connsiteX1" fmla="*/ 1004473 w 1405452"/>
              <a:gd name="connsiteY1" fmla="*/ 1063863 h 1650200"/>
              <a:gd name="connsiteX2" fmla="*/ 1405452 w 1405452"/>
              <a:gd name="connsiteY2" fmla="*/ 0 h 1650200"/>
              <a:gd name="connsiteX0" fmla="*/ 0 w 1405452"/>
              <a:gd name="connsiteY0" fmla="*/ 1650120 h 1650200"/>
              <a:gd name="connsiteX1" fmla="*/ 1004473 w 1405452"/>
              <a:gd name="connsiteY1" fmla="*/ 1063863 h 1650200"/>
              <a:gd name="connsiteX2" fmla="*/ 1405452 w 1405452"/>
              <a:gd name="connsiteY2" fmla="*/ 0 h 1650200"/>
              <a:gd name="connsiteX0" fmla="*/ 0 w 1405452"/>
              <a:gd name="connsiteY0" fmla="*/ 1650120 h 1650193"/>
              <a:gd name="connsiteX1" fmla="*/ 960303 w 1405452"/>
              <a:gd name="connsiteY1" fmla="*/ 1028547 h 1650193"/>
              <a:gd name="connsiteX2" fmla="*/ 1405452 w 1405452"/>
              <a:gd name="connsiteY2" fmla="*/ 0 h 1650193"/>
              <a:gd name="connsiteX0" fmla="*/ 0 w 1405452"/>
              <a:gd name="connsiteY0" fmla="*/ 1650120 h 1650202"/>
              <a:gd name="connsiteX1" fmla="*/ 960303 w 1405452"/>
              <a:gd name="connsiteY1" fmla="*/ 1028547 h 1650202"/>
              <a:gd name="connsiteX2" fmla="*/ 1405452 w 1405452"/>
              <a:gd name="connsiteY2" fmla="*/ 0 h 1650202"/>
              <a:gd name="connsiteX0" fmla="*/ 0 w 1405452"/>
              <a:gd name="connsiteY0" fmla="*/ 1650120 h 1650202"/>
              <a:gd name="connsiteX1" fmla="*/ 960303 w 1405452"/>
              <a:gd name="connsiteY1" fmla="*/ 1028547 h 1650202"/>
              <a:gd name="connsiteX2" fmla="*/ 1405452 w 1405452"/>
              <a:gd name="connsiteY2" fmla="*/ 0 h 1650202"/>
              <a:gd name="connsiteX0" fmla="*/ 0 w 1405452"/>
              <a:gd name="connsiteY0" fmla="*/ 1650120 h 1650193"/>
              <a:gd name="connsiteX1" fmla="*/ 919690 w 1405452"/>
              <a:gd name="connsiteY1" fmla="*/ 972090 h 1650193"/>
              <a:gd name="connsiteX2" fmla="*/ 1405452 w 1405452"/>
              <a:gd name="connsiteY2" fmla="*/ 0 h 1650193"/>
              <a:gd name="connsiteX0" fmla="*/ 0 w 1405452"/>
              <a:gd name="connsiteY0" fmla="*/ 1650120 h 1650193"/>
              <a:gd name="connsiteX1" fmla="*/ 919690 w 1405452"/>
              <a:gd name="connsiteY1" fmla="*/ 972090 h 1650193"/>
              <a:gd name="connsiteX2" fmla="*/ 1405452 w 1405452"/>
              <a:gd name="connsiteY2" fmla="*/ 0 h 1650193"/>
              <a:gd name="connsiteX0" fmla="*/ 0 w 1405452"/>
              <a:gd name="connsiteY0" fmla="*/ 1650120 h 1650223"/>
              <a:gd name="connsiteX1" fmla="*/ 919690 w 1405452"/>
              <a:gd name="connsiteY1" fmla="*/ 972090 h 1650223"/>
              <a:gd name="connsiteX2" fmla="*/ 1405452 w 1405452"/>
              <a:gd name="connsiteY2" fmla="*/ 0 h 1650223"/>
              <a:gd name="connsiteX0" fmla="*/ 0 w 1405452"/>
              <a:gd name="connsiteY0" fmla="*/ 1650120 h 1650253"/>
              <a:gd name="connsiteX1" fmla="*/ 1039843 w 1405452"/>
              <a:gd name="connsiteY1" fmla="*/ 1052171 h 1650253"/>
              <a:gd name="connsiteX2" fmla="*/ 1405452 w 1405452"/>
              <a:gd name="connsiteY2" fmla="*/ 0 h 165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452" h="1650253">
                <a:moveTo>
                  <a:pt x="0" y="1650120"/>
                </a:moveTo>
                <a:cubicBezTo>
                  <a:pt x="574508" y="1657138"/>
                  <a:pt x="790226" y="1385514"/>
                  <a:pt x="1039843" y="1052171"/>
                </a:cubicBezTo>
                <a:cubicBezTo>
                  <a:pt x="1222274" y="721072"/>
                  <a:pt x="1397274" y="145992"/>
                  <a:pt x="1405452" y="0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975462" y="5437839"/>
            <a:ext cx="151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To: 1.1/16</a:t>
            </a:r>
          </a:p>
          <a:p>
            <a:r>
              <a:rPr lang="en-US" sz="2000" dirty="0"/>
              <a:t>AS path: </a:t>
            </a:r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41" name="Freeform 40"/>
          <p:cNvSpPr/>
          <p:nvPr/>
        </p:nvSpPr>
        <p:spPr>
          <a:xfrm>
            <a:off x="5334004" y="3612144"/>
            <a:ext cx="1605733" cy="967943"/>
          </a:xfrm>
          <a:custGeom>
            <a:avLst/>
            <a:gdLst>
              <a:gd name="connsiteX0" fmla="*/ 0 w 5769142"/>
              <a:gd name="connsiteY0" fmla="*/ 0 h 961335"/>
              <a:gd name="connsiteX1" fmla="*/ 1534027 w 5769142"/>
              <a:gd name="connsiteY1" fmla="*/ 168442 h 961335"/>
              <a:gd name="connsiteX2" fmla="*/ 2310063 w 5769142"/>
              <a:gd name="connsiteY2" fmla="*/ 926431 h 961335"/>
              <a:gd name="connsiteX3" fmla="*/ 5769142 w 5769142"/>
              <a:gd name="connsiteY3" fmla="*/ 764005 h 961335"/>
              <a:gd name="connsiteX0" fmla="*/ 0 w 5185535"/>
              <a:gd name="connsiteY0" fmla="*/ 0 h 2296841"/>
              <a:gd name="connsiteX1" fmla="*/ 950420 w 5185535"/>
              <a:gd name="connsiteY1" fmla="*/ 1503948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296841"/>
              <a:gd name="connsiteX1" fmla="*/ 636653 w 5185535"/>
              <a:gd name="connsiteY1" fmla="*/ 697832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108292"/>
              <a:gd name="connsiteX1" fmla="*/ 636653 w 5185535"/>
              <a:gd name="connsiteY1" fmla="*/ 697832 h 2108292"/>
              <a:gd name="connsiteX2" fmla="*/ 1274630 w 5185535"/>
              <a:gd name="connsiteY2" fmla="*/ 757990 h 2108292"/>
              <a:gd name="connsiteX3" fmla="*/ 5185535 w 5185535"/>
              <a:gd name="connsiteY3" fmla="*/ 2099511 h 2108292"/>
              <a:gd name="connsiteX0" fmla="*/ 0 w 5185535"/>
              <a:gd name="connsiteY0" fmla="*/ 0 h 2108747"/>
              <a:gd name="connsiteX1" fmla="*/ 636653 w 5185535"/>
              <a:gd name="connsiteY1" fmla="*/ 697832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3880262"/>
              <a:gd name="connsiteY0" fmla="*/ 0 h 852842"/>
              <a:gd name="connsiteX1" fmla="*/ 636653 w 3880262"/>
              <a:gd name="connsiteY1" fmla="*/ 643690 h 852842"/>
              <a:gd name="connsiteX2" fmla="*/ 1274630 w 3880262"/>
              <a:gd name="connsiteY2" fmla="*/ 830180 h 852842"/>
              <a:gd name="connsiteX3" fmla="*/ 3880262 w 3880262"/>
              <a:gd name="connsiteY3" fmla="*/ 547437 h 852842"/>
              <a:gd name="connsiteX0" fmla="*/ 0 w 3880262"/>
              <a:gd name="connsiteY0" fmla="*/ 0 h 847244"/>
              <a:gd name="connsiteX1" fmla="*/ 636653 w 3880262"/>
              <a:gd name="connsiteY1" fmla="*/ 643690 h 847244"/>
              <a:gd name="connsiteX2" fmla="*/ 1274630 w 3880262"/>
              <a:gd name="connsiteY2" fmla="*/ 830180 h 847244"/>
              <a:gd name="connsiteX3" fmla="*/ 3880262 w 3880262"/>
              <a:gd name="connsiteY3" fmla="*/ 547437 h 847244"/>
              <a:gd name="connsiteX0" fmla="*/ 0 w 3880262"/>
              <a:gd name="connsiteY0" fmla="*/ 0 h 831267"/>
              <a:gd name="connsiteX1" fmla="*/ 636653 w 3880262"/>
              <a:gd name="connsiteY1" fmla="*/ 643690 h 831267"/>
              <a:gd name="connsiteX2" fmla="*/ 1274630 w 3880262"/>
              <a:gd name="connsiteY2" fmla="*/ 830180 h 831267"/>
              <a:gd name="connsiteX3" fmla="*/ 1826129 w 3880262"/>
              <a:gd name="connsiteY3" fmla="*/ 806116 h 831267"/>
              <a:gd name="connsiteX4" fmla="*/ 3880262 w 3880262"/>
              <a:gd name="connsiteY4" fmla="*/ 547437 h 831267"/>
              <a:gd name="connsiteX0" fmla="*/ 0 w 3880262"/>
              <a:gd name="connsiteY0" fmla="*/ 0 h 831060"/>
              <a:gd name="connsiteX1" fmla="*/ 636653 w 3880262"/>
              <a:gd name="connsiteY1" fmla="*/ 643690 h 831060"/>
              <a:gd name="connsiteX2" fmla="*/ 1274630 w 3880262"/>
              <a:gd name="connsiteY2" fmla="*/ 830180 h 831060"/>
              <a:gd name="connsiteX3" fmla="*/ 3880262 w 3880262"/>
              <a:gd name="connsiteY3" fmla="*/ 547437 h 831060"/>
              <a:gd name="connsiteX0" fmla="*/ 0 w 1853322"/>
              <a:gd name="connsiteY0" fmla="*/ 0 h 843882"/>
              <a:gd name="connsiteX1" fmla="*/ 636653 w 1853322"/>
              <a:gd name="connsiteY1" fmla="*/ 643690 h 843882"/>
              <a:gd name="connsiteX2" fmla="*/ 1274630 w 1853322"/>
              <a:gd name="connsiteY2" fmla="*/ 830180 h 843882"/>
              <a:gd name="connsiteX3" fmla="*/ 1853322 w 1853322"/>
              <a:gd name="connsiteY3" fmla="*/ 818148 h 843882"/>
              <a:gd name="connsiteX0" fmla="*/ 0 w 1916076"/>
              <a:gd name="connsiteY0" fmla="*/ 0 h 831060"/>
              <a:gd name="connsiteX1" fmla="*/ 636653 w 1916076"/>
              <a:gd name="connsiteY1" fmla="*/ 643690 h 831060"/>
              <a:gd name="connsiteX2" fmla="*/ 1274630 w 1916076"/>
              <a:gd name="connsiteY2" fmla="*/ 830180 h 831060"/>
              <a:gd name="connsiteX3" fmla="*/ 1916076 w 1916076"/>
              <a:gd name="connsiteY3" fmla="*/ 794085 h 831060"/>
              <a:gd name="connsiteX0" fmla="*/ 0 w 1916076"/>
              <a:gd name="connsiteY0" fmla="*/ 0 h 794085"/>
              <a:gd name="connsiteX1" fmla="*/ 636653 w 1916076"/>
              <a:gd name="connsiteY1" fmla="*/ 643690 h 794085"/>
              <a:gd name="connsiteX2" fmla="*/ 1916076 w 1916076"/>
              <a:gd name="connsiteY2" fmla="*/ 794085 h 794085"/>
              <a:gd name="connsiteX0" fmla="*/ 0 w 1916076"/>
              <a:gd name="connsiteY0" fmla="*/ 0 h 955218"/>
              <a:gd name="connsiteX1" fmla="*/ 680581 w 1916076"/>
              <a:gd name="connsiteY1" fmla="*/ 920416 h 955218"/>
              <a:gd name="connsiteX2" fmla="*/ 1916076 w 1916076"/>
              <a:gd name="connsiteY2" fmla="*/ 794085 h 955218"/>
              <a:gd name="connsiteX0" fmla="*/ 0 w 1916076"/>
              <a:gd name="connsiteY0" fmla="*/ 0 h 875975"/>
              <a:gd name="connsiteX1" fmla="*/ 737059 w 1916076"/>
              <a:gd name="connsiteY1" fmla="*/ 830179 h 875975"/>
              <a:gd name="connsiteX2" fmla="*/ 1916076 w 1916076"/>
              <a:gd name="connsiteY2" fmla="*/ 794085 h 875975"/>
              <a:gd name="connsiteX0" fmla="*/ 0 w 1916076"/>
              <a:gd name="connsiteY0" fmla="*/ 0 h 888862"/>
              <a:gd name="connsiteX1" fmla="*/ 737059 w 1916076"/>
              <a:gd name="connsiteY1" fmla="*/ 830179 h 888862"/>
              <a:gd name="connsiteX2" fmla="*/ 1916076 w 1916076"/>
              <a:gd name="connsiteY2" fmla="*/ 842212 h 888862"/>
              <a:gd name="connsiteX0" fmla="*/ 0 w 1916076"/>
              <a:gd name="connsiteY0" fmla="*/ 0 h 909098"/>
              <a:gd name="connsiteX1" fmla="*/ 737059 w 1916076"/>
              <a:gd name="connsiteY1" fmla="*/ 830179 h 909098"/>
              <a:gd name="connsiteX2" fmla="*/ 1916076 w 1916076"/>
              <a:gd name="connsiteY2" fmla="*/ 896354 h 909098"/>
              <a:gd name="connsiteX0" fmla="*/ 0 w 1916076"/>
              <a:gd name="connsiteY0" fmla="*/ 0 h 995578"/>
              <a:gd name="connsiteX1" fmla="*/ 625735 w 1916076"/>
              <a:gd name="connsiteY1" fmla="*/ 944479 h 995578"/>
              <a:gd name="connsiteX2" fmla="*/ 1916076 w 1916076"/>
              <a:gd name="connsiteY2" fmla="*/ 896354 h 995578"/>
              <a:gd name="connsiteX0" fmla="*/ 0 w 1704559"/>
              <a:gd name="connsiteY0" fmla="*/ 0 h 1039229"/>
              <a:gd name="connsiteX1" fmla="*/ 625735 w 1704559"/>
              <a:gd name="connsiteY1" fmla="*/ 944479 h 1039229"/>
              <a:gd name="connsiteX2" fmla="*/ 1704559 w 1704559"/>
              <a:gd name="connsiteY2" fmla="*/ 1039229 h 1039229"/>
              <a:gd name="connsiteX0" fmla="*/ 0 w 1704559"/>
              <a:gd name="connsiteY0" fmla="*/ 0 h 1039229"/>
              <a:gd name="connsiteX1" fmla="*/ 656069 w 1704559"/>
              <a:gd name="connsiteY1" fmla="*/ 903573 h 1039229"/>
              <a:gd name="connsiteX2" fmla="*/ 1704559 w 1704559"/>
              <a:gd name="connsiteY2" fmla="*/ 1039229 h 1039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4559" h="1039229">
                <a:moveTo>
                  <a:pt x="0" y="0"/>
                </a:moveTo>
                <a:cubicBezTo>
                  <a:pt x="574508" y="7018"/>
                  <a:pt x="336723" y="754181"/>
                  <a:pt x="656069" y="903573"/>
                </a:cubicBezTo>
                <a:cubicBezTo>
                  <a:pt x="975415" y="1052965"/>
                  <a:pt x="1438013" y="1007897"/>
                  <a:pt x="1704559" y="1039229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873226" y="3724708"/>
            <a:ext cx="1827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To: 1.1/16</a:t>
            </a:r>
          </a:p>
          <a:p>
            <a:r>
              <a:rPr lang="en-US" sz="2000" dirty="0"/>
              <a:t>AS path: 2-666</a:t>
            </a:r>
          </a:p>
        </p:txBody>
      </p:sp>
      <p:sp>
        <p:nvSpPr>
          <p:cNvPr id="45" name="Oval 44"/>
          <p:cNvSpPr/>
          <p:nvPr/>
        </p:nvSpPr>
        <p:spPr>
          <a:xfrm>
            <a:off x="6876048" y="4523434"/>
            <a:ext cx="685800" cy="609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3</a:t>
            </a:r>
          </a:p>
        </p:txBody>
      </p:sp>
      <p:pic>
        <p:nvPicPr>
          <p:cNvPr id="46" name="Picture 4" descr="File:Black x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803" y="4460308"/>
            <a:ext cx="2667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ular Callout 46"/>
          <p:cNvSpPr/>
          <p:nvPr/>
        </p:nvSpPr>
        <p:spPr>
          <a:xfrm>
            <a:off x="1752600" y="4523441"/>
            <a:ext cx="3352800" cy="734367"/>
          </a:xfrm>
          <a:prstGeom prst="wedgeRectCallout">
            <a:avLst>
              <a:gd name="adj1" fmla="val 65259"/>
              <a:gd name="adj2" fmla="val -10605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AS 2 </a:t>
            </a:r>
            <a:r>
              <a:rPr lang="en-US" sz="2000" dirty="0">
                <a:solidFill>
                  <a:schemeClr val="tx1"/>
                </a:solidFill>
              </a:rPr>
              <a:t>prefers to advertise routes from </a:t>
            </a:r>
            <a:r>
              <a:rPr lang="en-US" sz="2000" b="1" dirty="0">
                <a:solidFill>
                  <a:schemeClr val="tx1"/>
                </a:solidFill>
              </a:rPr>
              <a:t>AS 666</a:t>
            </a:r>
            <a:r>
              <a:rPr lang="en-US" sz="2000" dirty="0">
                <a:solidFill>
                  <a:schemeClr val="tx1"/>
                </a:solidFill>
              </a:rPr>
              <a:t> over </a:t>
            </a:r>
            <a:r>
              <a:rPr lang="en-US" sz="2000" b="1" dirty="0">
                <a:solidFill>
                  <a:schemeClr val="tx1"/>
                </a:solidFill>
              </a:rPr>
              <a:t>AS 1</a:t>
            </a:r>
          </a:p>
        </p:txBody>
      </p:sp>
      <p:sp>
        <p:nvSpPr>
          <p:cNvPr id="48" name="Rectangular Callout 47"/>
          <p:cNvSpPr/>
          <p:nvPr/>
        </p:nvSpPr>
        <p:spPr>
          <a:xfrm>
            <a:off x="7700437" y="3724709"/>
            <a:ext cx="2891363" cy="888005"/>
          </a:xfrm>
          <a:prstGeom prst="wedgeRectCallout">
            <a:avLst>
              <a:gd name="adj1" fmla="val -53760"/>
              <a:gd name="adj2" fmla="val 83348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AS 3 </a:t>
            </a:r>
            <a:r>
              <a:rPr lang="en-US" sz="2000" dirty="0">
                <a:solidFill>
                  <a:schemeClr val="tx1"/>
                </a:solidFill>
              </a:rPr>
              <a:t>receives only bad advertisement and </a:t>
            </a:r>
            <a:r>
              <a:rPr lang="en-US" sz="2000" dirty="0">
                <a:solidFill>
                  <a:srgbClr val="FF0000"/>
                </a:solidFill>
              </a:rPr>
              <a:t>disconnects</a:t>
            </a:r>
            <a:r>
              <a:rPr lang="en-US" sz="2000" dirty="0">
                <a:solidFill>
                  <a:schemeClr val="tx1"/>
                </a:solidFill>
              </a:rPr>
              <a:t> from </a:t>
            </a:r>
            <a:r>
              <a:rPr lang="en-US" sz="2000" b="1" dirty="0" smtClean="0">
                <a:solidFill>
                  <a:schemeClr val="tx1"/>
                </a:solidFill>
              </a:rPr>
              <a:t>1.1/16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19</a:t>
            </a:fld>
            <a:endParaRPr kumimoji="0" lang="en-US" dirty="0"/>
          </a:p>
        </p:txBody>
      </p:sp>
      <p:sp>
        <p:nvSpPr>
          <p:cNvPr id="20" name="Rectangle 35"/>
          <p:cNvSpPr/>
          <p:nvPr/>
        </p:nvSpPr>
        <p:spPr>
          <a:xfrm>
            <a:off x="560367" y="3505200"/>
            <a:ext cx="2411436" cy="838200"/>
          </a:xfrm>
          <a:prstGeom prst="roundRect">
            <a:avLst/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kern="0" dirty="0" smtClean="0">
                <a:solidFill>
                  <a:prstClr val="white"/>
                </a:solidFill>
              </a:rPr>
              <a:t>1.1.0.0/16</a:t>
            </a:r>
            <a:endParaRPr lang="en-US" sz="1400" kern="0" dirty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en-US" kern="0" dirty="0">
                <a:solidFill>
                  <a:prstClr val="white"/>
                </a:solidFill>
              </a:rPr>
              <a:t>Max-length = 16</a:t>
            </a:r>
          </a:p>
          <a:p>
            <a:pPr lvl="0" algn="ctr">
              <a:defRPr/>
            </a:pPr>
            <a:r>
              <a:rPr lang="en-US" kern="0" dirty="0">
                <a:solidFill>
                  <a:prstClr val="white"/>
                </a:solidFill>
              </a:rPr>
              <a:t>AS </a:t>
            </a:r>
            <a:r>
              <a:rPr lang="en-US" kern="0" dirty="0" smtClean="0">
                <a:solidFill>
                  <a:prstClr val="white"/>
                </a:solidFill>
              </a:rPr>
              <a:t>1</a:t>
            </a:r>
            <a:endParaRPr lang="en-US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5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1" grpId="0" animBg="1"/>
      <p:bldP spid="44" grpId="0"/>
      <p:bldP spid="47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Resource Public Key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99822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Intended </a:t>
            </a:r>
            <a:r>
              <a:rPr lang="en-US" sz="2800" dirty="0"/>
              <a:t>to </a:t>
            </a:r>
            <a:r>
              <a:rPr lang="en-US" sz="2800" b="1" dirty="0"/>
              <a:t>prevent</a:t>
            </a:r>
            <a:r>
              <a:rPr lang="en-US" sz="2800" i="1" dirty="0"/>
              <a:t> </a:t>
            </a:r>
            <a:r>
              <a:rPr lang="en-US" sz="2800" dirty="0"/>
              <a:t>prefix/subprefix hijacks</a:t>
            </a:r>
          </a:p>
          <a:p>
            <a:pPr marL="274320" lvl="1" indent="0">
              <a:buNone/>
            </a:pPr>
            <a:endParaRPr lang="en-US" sz="2400" dirty="0"/>
          </a:p>
          <a:p>
            <a:r>
              <a:rPr lang="en-US" sz="2800" dirty="0"/>
              <a:t>Lays the </a:t>
            </a:r>
            <a:r>
              <a:rPr lang="en-US" sz="2800" b="1" dirty="0"/>
              <a:t>foundation</a:t>
            </a:r>
            <a:r>
              <a:rPr lang="en-US" sz="2800" dirty="0"/>
              <a:t> for protection against more sophisticated attacks on interdomain routing </a:t>
            </a:r>
          </a:p>
          <a:p>
            <a:pPr lvl="1"/>
            <a:r>
              <a:rPr lang="en-US" sz="2400" dirty="0"/>
              <a:t>BGPsec, SoBGP,…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427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Impact of Partial </a:t>
            </a:r>
            <a:br>
              <a:rPr lang="en-US" dirty="0"/>
            </a:br>
            <a:r>
              <a:rPr lang="en-US" dirty="0"/>
              <a:t>ROV Adoption?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4"/>
            <a:ext cx="10744200" cy="45259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Collateral </a:t>
            </a:r>
            <a:r>
              <a:rPr lang="en-US" dirty="0" smtClean="0">
                <a:solidFill>
                  <a:srgbClr val="FF0000"/>
                </a:solidFill>
              </a:rPr>
              <a:t>damage: </a:t>
            </a:r>
            <a:r>
              <a:rPr lang="en-US" dirty="0"/>
              <a:t>ASes </a:t>
            </a:r>
            <a:r>
              <a:rPr lang="en-US" u="sng" dirty="0"/>
              <a:t>not doing ROV</a:t>
            </a:r>
            <a:r>
              <a:rPr lang="en-US" dirty="0"/>
              <a:t> might cause ASes that </a:t>
            </a:r>
            <a:r>
              <a:rPr lang="en-US" u="sng" dirty="0"/>
              <a:t>do ROV</a:t>
            </a:r>
            <a:r>
              <a:rPr lang="en-US" dirty="0"/>
              <a:t> to fall victim to attacks!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Control-Plane-Data-Plane Mismatch! </a:t>
            </a:r>
            <a:r>
              <a:rPr lang="en-US" sz="3200" dirty="0" smtClean="0"/>
              <a:t>data flows </a:t>
            </a:r>
            <a:r>
              <a:rPr lang="en-US" sz="3200" dirty="0"/>
              <a:t>to attacker, although AS 3 discarded </a:t>
            </a:r>
            <a:r>
              <a:rPr lang="en-US" sz="3200" dirty="0" smtClean="0"/>
              <a:t>it</a:t>
            </a:r>
          </a:p>
        </p:txBody>
      </p:sp>
      <p:sp>
        <p:nvSpPr>
          <p:cNvPr id="50" name="Oval 49"/>
          <p:cNvSpPr/>
          <p:nvPr/>
        </p:nvSpPr>
        <p:spPr>
          <a:xfrm>
            <a:off x="4424585" y="6225252"/>
            <a:ext cx="1198995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2000" dirty="0"/>
              <a:t>Origin</a:t>
            </a:r>
          </a:p>
          <a:p>
            <a:pPr algn="ctr" rtl="1"/>
            <a:r>
              <a:rPr lang="en-US" sz="2000" dirty="0"/>
              <a:t>AS 1</a:t>
            </a:r>
          </a:p>
        </p:txBody>
      </p:sp>
      <p:sp>
        <p:nvSpPr>
          <p:cNvPr id="51" name="Oval 50"/>
          <p:cNvSpPr/>
          <p:nvPr/>
        </p:nvSpPr>
        <p:spPr>
          <a:xfrm>
            <a:off x="5898263" y="5082252"/>
            <a:ext cx="685800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2</a:t>
            </a:r>
          </a:p>
        </p:txBody>
      </p:sp>
      <p:cxnSp>
        <p:nvCxnSpPr>
          <p:cNvPr id="52" name="Straight Arrow Connector 51"/>
          <p:cNvCxnSpPr>
            <a:stCxn id="50" idx="6"/>
            <a:endCxn id="51" idx="3"/>
          </p:cNvCxnSpPr>
          <p:nvPr/>
        </p:nvCxnSpPr>
        <p:spPr>
          <a:xfrm flipV="1">
            <a:off x="5623579" y="5602578"/>
            <a:ext cx="375116" cy="92747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1" idx="6"/>
          </p:cNvCxnSpPr>
          <p:nvPr/>
        </p:nvCxnSpPr>
        <p:spPr>
          <a:xfrm>
            <a:off x="6584066" y="5387052"/>
            <a:ext cx="94027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424584" y="4036384"/>
            <a:ext cx="1277352" cy="6648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2000" dirty="0"/>
              <a:t>   </a:t>
            </a:r>
          </a:p>
          <a:p>
            <a:pPr algn="ctr" rtl="1"/>
            <a:r>
              <a:rPr lang="en-US" sz="2000" dirty="0"/>
              <a:t>AS 666</a:t>
            </a:r>
          </a:p>
        </p:txBody>
      </p:sp>
      <p:pic>
        <p:nvPicPr>
          <p:cNvPr id="55" name="Picture 2" descr="C:\Users\Administrator\AppData\Local\Microsoft\Windows\Temporary Internet Files\Content.IE5\OUIM4F8E\MC900435931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852" y="3886200"/>
            <a:ext cx="570133" cy="45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Arrow Connector 55"/>
          <p:cNvCxnSpPr>
            <a:stCxn id="54" idx="6"/>
            <a:endCxn id="51" idx="1"/>
          </p:cNvCxnSpPr>
          <p:nvPr/>
        </p:nvCxnSpPr>
        <p:spPr>
          <a:xfrm>
            <a:off x="5701942" y="4368818"/>
            <a:ext cx="296759" cy="80270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 rot="11679406">
            <a:off x="5620236" y="4484760"/>
            <a:ext cx="1732285" cy="589059"/>
          </a:xfrm>
          <a:custGeom>
            <a:avLst/>
            <a:gdLst>
              <a:gd name="connsiteX0" fmla="*/ 0 w 5769142"/>
              <a:gd name="connsiteY0" fmla="*/ 0 h 961335"/>
              <a:gd name="connsiteX1" fmla="*/ 1534027 w 5769142"/>
              <a:gd name="connsiteY1" fmla="*/ 168442 h 961335"/>
              <a:gd name="connsiteX2" fmla="*/ 2310063 w 5769142"/>
              <a:gd name="connsiteY2" fmla="*/ 926431 h 961335"/>
              <a:gd name="connsiteX3" fmla="*/ 5769142 w 5769142"/>
              <a:gd name="connsiteY3" fmla="*/ 764005 h 961335"/>
              <a:gd name="connsiteX0" fmla="*/ 0 w 5185535"/>
              <a:gd name="connsiteY0" fmla="*/ 0 h 2296841"/>
              <a:gd name="connsiteX1" fmla="*/ 950420 w 5185535"/>
              <a:gd name="connsiteY1" fmla="*/ 1503948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296841"/>
              <a:gd name="connsiteX1" fmla="*/ 636653 w 5185535"/>
              <a:gd name="connsiteY1" fmla="*/ 697832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108292"/>
              <a:gd name="connsiteX1" fmla="*/ 636653 w 5185535"/>
              <a:gd name="connsiteY1" fmla="*/ 697832 h 2108292"/>
              <a:gd name="connsiteX2" fmla="*/ 1274630 w 5185535"/>
              <a:gd name="connsiteY2" fmla="*/ 757990 h 2108292"/>
              <a:gd name="connsiteX3" fmla="*/ 5185535 w 5185535"/>
              <a:gd name="connsiteY3" fmla="*/ 2099511 h 2108292"/>
              <a:gd name="connsiteX0" fmla="*/ 0 w 5185535"/>
              <a:gd name="connsiteY0" fmla="*/ 0 h 2108747"/>
              <a:gd name="connsiteX1" fmla="*/ 636653 w 5185535"/>
              <a:gd name="connsiteY1" fmla="*/ 697832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3880262"/>
              <a:gd name="connsiteY0" fmla="*/ 0 h 852842"/>
              <a:gd name="connsiteX1" fmla="*/ 636653 w 3880262"/>
              <a:gd name="connsiteY1" fmla="*/ 643690 h 852842"/>
              <a:gd name="connsiteX2" fmla="*/ 1274630 w 3880262"/>
              <a:gd name="connsiteY2" fmla="*/ 830180 h 852842"/>
              <a:gd name="connsiteX3" fmla="*/ 3880262 w 3880262"/>
              <a:gd name="connsiteY3" fmla="*/ 547437 h 852842"/>
              <a:gd name="connsiteX0" fmla="*/ 0 w 3880262"/>
              <a:gd name="connsiteY0" fmla="*/ 0 h 847244"/>
              <a:gd name="connsiteX1" fmla="*/ 636653 w 3880262"/>
              <a:gd name="connsiteY1" fmla="*/ 643690 h 847244"/>
              <a:gd name="connsiteX2" fmla="*/ 1274630 w 3880262"/>
              <a:gd name="connsiteY2" fmla="*/ 830180 h 847244"/>
              <a:gd name="connsiteX3" fmla="*/ 3880262 w 3880262"/>
              <a:gd name="connsiteY3" fmla="*/ 547437 h 847244"/>
              <a:gd name="connsiteX0" fmla="*/ 0 w 3880262"/>
              <a:gd name="connsiteY0" fmla="*/ 0 h 831267"/>
              <a:gd name="connsiteX1" fmla="*/ 636653 w 3880262"/>
              <a:gd name="connsiteY1" fmla="*/ 643690 h 831267"/>
              <a:gd name="connsiteX2" fmla="*/ 1274630 w 3880262"/>
              <a:gd name="connsiteY2" fmla="*/ 830180 h 831267"/>
              <a:gd name="connsiteX3" fmla="*/ 1826129 w 3880262"/>
              <a:gd name="connsiteY3" fmla="*/ 806116 h 831267"/>
              <a:gd name="connsiteX4" fmla="*/ 3880262 w 3880262"/>
              <a:gd name="connsiteY4" fmla="*/ 547437 h 831267"/>
              <a:gd name="connsiteX0" fmla="*/ 0 w 3880262"/>
              <a:gd name="connsiteY0" fmla="*/ 0 h 831060"/>
              <a:gd name="connsiteX1" fmla="*/ 636653 w 3880262"/>
              <a:gd name="connsiteY1" fmla="*/ 643690 h 831060"/>
              <a:gd name="connsiteX2" fmla="*/ 1274630 w 3880262"/>
              <a:gd name="connsiteY2" fmla="*/ 830180 h 831060"/>
              <a:gd name="connsiteX3" fmla="*/ 3880262 w 3880262"/>
              <a:gd name="connsiteY3" fmla="*/ 547437 h 831060"/>
              <a:gd name="connsiteX0" fmla="*/ 0 w 1853322"/>
              <a:gd name="connsiteY0" fmla="*/ 0 h 843882"/>
              <a:gd name="connsiteX1" fmla="*/ 636653 w 1853322"/>
              <a:gd name="connsiteY1" fmla="*/ 643690 h 843882"/>
              <a:gd name="connsiteX2" fmla="*/ 1274630 w 1853322"/>
              <a:gd name="connsiteY2" fmla="*/ 830180 h 843882"/>
              <a:gd name="connsiteX3" fmla="*/ 1853322 w 1853322"/>
              <a:gd name="connsiteY3" fmla="*/ 818148 h 843882"/>
              <a:gd name="connsiteX0" fmla="*/ 0 w 1916076"/>
              <a:gd name="connsiteY0" fmla="*/ 0 h 831060"/>
              <a:gd name="connsiteX1" fmla="*/ 636653 w 1916076"/>
              <a:gd name="connsiteY1" fmla="*/ 643690 h 831060"/>
              <a:gd name="connsiteX2" fmla="*/ 1274630 w 1916076"/>
              <a:gd name="connsiteY2" fmla="*/ 830180 h 831060"/>
              <a:gd name="connsiteX3" fmla="*/ 1916076 w 1916076"/>
              <a:gd name="connsiteY3" fmla="*/ 794085 h 831060"/>
              <a:gd name="connsiteX0" fmla="*/ 0 w 1916076"/>
              <a:gd name="connsiteY0" fmla="*/ 0 h 794085"/>
              <a:gd name="connsiteX1" fmla="*/ 636653 w 1916076"/>
              <a:gd name="connsiteY1" fmla="*/ 643690 h 794085"/>
              <a:gd name="connsiteX2" fmla="*/ 1916076 w 1916076"/>
              <a:gd name="connsiteY2" fmla="*/ 794085 h 794085"/>
              <a:gd name="connsiteX0" fmla="*/ 0 w 1916076"/>
              <a:gd name="connsiteY0" fmla="*/ 462388 h 1256473"/>
              <a:gd name="connsiteX1" fmla="*/ 1631796 w 1916076"/>
              <a:gd name="connsiteY1" fmla="*/ 19580 h 1256473"/>
              <a:gd name="connsiteX2" fmla="*/ 1916076 w 1916076"/>
              <a:gd name="connsiteY2" fmla="*/ 1256473 h 1256473"/>
              <a:gd name="connsiteX0" fmla="*/ 0 w 2505461"/>
              <a:gd name="connsiteY0" fmla="*/ 449323 h 870337"/>
              <a:gd name="connsiteX1" fmla="*/ 1631796 w 2505461"/>
              <a:gd name="connsiteY1" fmla="*/ 6515 h 870337"/>
              <a:gd name="connsiteX2" fmla="*/ 2505460 w 2505461"/>
              <a:gd name="connsiteY2" fmla="*/ 870338 h 870337"/>
              <a:gd name="connsiteX0" fmla="*/ 0 w 2609124"/>
              <a:gd name="connsiteY0" fmla="*/ 443334 h 553403"/>
              <a:gd name="connsiteX1" fmla="*/ 1631796 w 2609124"/>
              <a:gd name="connsiteY1" fmla="*/ 526 h 553403"/>
              <a:gd name="connsiteX2" fmla="*/ 2609124 w 2609124"/>
              <a:gd name="connsiteY2" fmla="*/ 553403 h 553403"/>
              <a:gd name="connsiteX0" fmla="*/ 0 w 2609124"/>
              <a:gd name="connsiteY0" fmla="*/ 443334 h 690027"/>
              <a:gd name="connsiteX1" fmla="*/ 1631796 w 2609124"/>
              <a:gd name="connsiteY1" fmla="*/ 526 h 690027"/>
              <a:gd name="connsiteX2" fmla="*/ 2609124 w 2609124"/>
              <a:gd name="connsiteY2" fmla="*/ 553403 h 690027"/>
              <a:gd name="connsiteX0" fmla="*/ 0 w 2609124"/>
              <a:gd name="connsiteY0" fmla="*/ 60988 h 359994"/>
              <a:gd name="connsiteX1" fmla="*/ 1588173 w 2609124"/>
              <a:gd name="connsiteY1" fmla="*/ 2635 h 359994"/>
              <a:gd name="connsiteX2" fmla="*/ 2609124 w 2609124"/>
              <a:gd name="connsiteY2" fmla="*/ 171057 h 359994"/>
              <a:gd name="connsiteX0" fmla="*/ 0 w 2609124"/>
              <a:gd name="connsiteY0" fmla="*/ 488510 h 730880"/>
              <a:gd name="connsiteX1" fmla="*/ 1334906 w 2609124"/>
              <a:gd name="connsiteY1" fmla="*/ 481 h 730880"/>
              <a:gd name="connsiteX2" fmla="*/ 2609124 w 2609124"/>
              <a:gd name="connsiteY2" fmla="*/ 598579 h 730880"/>
              <a:gd name="connsiteX0" fmla="*/ 0 w 2609124"/>
              <a:gd name="connsiteY0" fmla="*/ 488510 h 710096"/>
              <a:gd name="connsiteX1" fmla="*/ 1334906 w 2609124"/>
              <a:gd name="connsiteY1" fmla="*/ 481 h 710096"/>
              <a:gd name="connsiteX2" fmla="*/ 2199025 w 2609124"/>
              <a:gd name="connsiteY2" fmla="*/ 678417 h 710096"/>
              <a:gd name="connsiteX3" fmla="*/ 2609124 w 2609124"/>
              <a:gd name="connsiteY3" fmla="*/ 598579 h 710096"/>
              <a:gd name="connsiteX0" fmla="*/ 0 w 2130584"/>
              <a:gd name="connsiteY0" fmla="*/ 392395 h 713273"/>
              <a:gd name="connsiteX1" fmla="*/ 856366 w 2130584"/>
              <a:gd name="connsiteY1" fmla="*/ 3658 h 713273"/>
              <a:gd name="connsiteX2" fmla="*/ 1720485 w 2130584"/>
              <a:gd name="connsiteY2" fmla="*/ 681594 h 713273"/>
              <a:gd name="connsiteX3" fmla="*/ 2130584 w 2130584"/>
              <a:gd name="connsiteY3" fmla="*/ 601756 h 713273"/>
              <a:gd name="connsiteX0" fmla="*/ 0 w 2130584"/>
              <a:gd name="connsiteY0" fmla="*/ 397346 h 718224"/>
              <a:gd name="connsiteX1" fmla="*/ 1130459 w 2130584"/>
              <a:gd name="connsiteY1" fmla="*/ 3621 h 718224"/>
              <a:gd name="connsiteX2" fmla="*/ 1720485 w 2130584"/>
              <a:gd name="connsiteY2" fmla="*/ 686545 h 718224"/>
              <a:gd name="connsiteX3" fmla="*/ 2130584 w 2130584"/>
              <a:gd name="connsiteY3" fmla="*/ 606707 h 718224"/>
              <a:gd name="connsiteX0" fmla="*/ 0 w 2130584"/>
              <a:gd name="connsiteY0" fmla="*/ 828216 h 1149094"/>
              <a:gd name="connsiteX1" fmla="*/ 1243483 w 2130584"/>
              <a:gd name="connsiteY1" fmla="*/ 1907 h 1149094"/>
              <a:gd name="connsiteX2" fmla="*/ 1720485 w 2130584"/>
              <a:gd name="connsiteY2" fmla="*/ 1117415 h 1149094"/>
              <a:gd name="connsiteX3" fmla="*/ 2130584 w 2130584"/>
              <a:gd name="connsiteY3" fmla="*/ 1037577 h 1149094"/>
              <a:gd name="connsiteX0" fmla="*/ 0 w 1905361"/>
              <a:gd name="connsiteY0" fmla="*/ 292143 h 1177098"/>
              <a:gd name="connsiteX1" fmla="*/ 1018260 w 1905361"/>
              <a:gd name="connsiteY1" fmla="*/ 29911 h 1177098"/>
              <a:gd name="connsiteX2" fmla="*/ 1495262 w 1905361"/>
              <a:gd name="connsiteY2" fmla="*/ 1145419 h 1177098"/>
              <a:gd name="connsiteX3" fmla="*/ 1905361 w 1905361"/>
              <a:gd name="connsiteY3" fmla="*/ 1065581 h 1177098"/>
              <a:gd name="connsiteX0" fmla="*/ 0 w 1754111"/>
              <a:gd name="connsiteY0" fmla="*/ 292143 h 1168304"/>
              <a:gd name="connsiteX1" fmla="*/ 1018260 w 1754111"/>
              <a:gd name="connsiteY1" fmla="*/ 29911 h 1168304"/>
              <a:gd name="connsiteX2" fmla="*/ 1495262 w 1754111"/>
              <a:gd name="connsiteY2" fmla="*/ 1145419 h 1168304"/>
              <a:gd name="connsiteX3" fmla="*/ 1754111 w 1754111"/>
              <a:gd name="connsiteY3" fmla="*/ 974360 h 1168304"/>
              <a:gd name="connsiteX0" fmla="*/ 0 w 1754111"/>
              <a:gd name="connsiteY0" fmla="*/ 282319 h 997844"/>
              <a:gd name="connsiteX1" fmla="*/ 1018260 w 1754111"/>
              <a:gd name="connsiteY1" fmla="*/ 20087 h 997844"/>
              <a:gd name="connsiteX2" fmla="*/ 1455056 w 1754111"/>
              <a:gd name="connsiteY2" fmla="*/ 943482 h 997844"/>
              <a:gd name="connsiteX3" fmla="*/ 1754111 w 1754111"/>
              <a:gd name="connsiteY3" fmla="*/ 964536 h 997844"/>
              <a:gd name="connsiteX0" fmla="*/ 0 w 1754111"/>
              <a:gd name="connsiteY0" fmla="*/ 284278 h 1027884"/>
              <a:gd name="connsiteX1" fmla="*/ 1018260 w 1754111"/>
              <a:gd name="connsiteY1" fmla="*/ 22046 h 1027884"/>
              <a:gd name="connsiteX2" fmla="*/ 1455303 w 1754111"/>
              <a:gd name="connsiteY2" fmla="*/ 985422 h 1027884"/>
              <a:gd name="connsiteX3" fmla="*/ 1754111 w 1754111"/>
              <a:gd name="connsiteY3" fmla="*/ 966495 h 1027884"/>
              <a:gd name="connsiteX0" fmla="*/ 0 w 1772523"/>
              <a:gd name="connsiteY0" fmla="*/ 284278 h 1016116"/>
              <a:gd name="connsiteX1" fmla="*/ 1018260 w 1772523"/>
              <a:gd name="connsiteY1" fmla="*/ 22046 h 1016116"/>
              <a:gd name="connsiteX2" fmla="*/ 1455303 w 1772523"/>
              <a:gd name="connsiteY2" fmla="*/ 985422 h 1016116"/>
              <a:gd name="connsiteX3" fmla="*/ 1772523 w 1772523"/>
              <a:gd name="connsiteY3" fmla="*/ 897935 h 1016116"/>
              <a:gd name="connsiteX0" fmla="*/ 0 w 1811474"/>
              <a:gd name="connsiteY0" fmla="*/ 183892 h 1030336"/>
              <a:gd name="connsiteX1" fmla="*/ 1057211 w 1811474"/>
              <a:gd name="connsiteY1" fmla="*/ 36266 h 1030336"/>
              <a:gd name="connsiteX2" fmla="*/ 1494254 w 1811474"/>
              <a:gd name="connsiteY2" fmla="*/ 999642 h 1030336"/>
              <a:gd name="connsiteX3" fmla="*/ 1811474 w 1811474"/>
              <a:gd name="connsiteY3" fmla="*/ 912155 h 1030336"/>
              <a:gd name="connsiteX0" fmla="*/ 0 w 1811474"/>
              <a:gd name="connsiteY0" fmla="*/ 103133 h 949577"/>
              <a:gd name="connsiteX1" fmla="*/ 1027343 w 1811474"/>
              <a:gd name="connsiteY1" fmla="*/ 47740 h 949577"/>
              <a:gd name="connsiteX2" fmla="*/ 1494254 w 1811474"/>
              <a:gd name="connsiteY2" fmla="*/ 918883 h 949577"/>
              <a:gd name="connsiteX3" fmla="*/ 1811474 w 1811474"/>
              <a:gd name="connsiteY3" fmla="*/ 831396 h 94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1474" h="949577">
                <a:moveTo>
                  <a:pt x="0" y="103133"/>
                </a:moveTo>
                <a:cubicBezTo>
                  <a:pt x="574508" y="110151"/>
                  <a:pt x="778301" y="-88218"/>
                  <a:pt x="1027343" y="47740"/>
                </a:cubicBezTo>
                <a:cubicBezTo>
                  <a:pt x="1276385" y="183698"/>
                  <a:pt x="1281884" y="819200"/>
                  <a:pt x="1494254" y="918883"/>
                </a:cubicBezTo>
                <a:cubicBezTo>
                  <a:pt x="1706624" y="1018566"/>
                  <a:pt x="1743124" y="844702"/>
                  <a:pt x="1811474" y="831396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7243984" y="5082252"/>
            <a:ext cx="685800" cy="609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3</a:t>
            </a:r>
          </a:p>
        </p:txBody>
      </p:sp>
      <p:pic>
        <p:nvPicPr>
          <p:cNvPr id="63" name="Picture 4" descr="File:Black x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991" y="4866726"/>
            <a:ext cx="2667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Freeform 56"/>
          <p:cNvSpPr/>
          <p:nvPr/>
        </p:nvSpPr>
        <p:spPr>
          <a:xfrm>
            <a:off x="5849237" y="4099673"/>
            <a:ext cx="1639408" cy="909098"/>
          </a:xfrm>
          <a:custGeom>
            <a:avLst/>
            <a:gdLst>
              <a:gd name="connsiteX0" fmla="*/ 0 w 5769142"/>
              <a:gd name="connsiteY0" fmla="*/ 0 h 961335"/>
              <a:gd name="connsiteX1" fmla="*/ 1534027 w 5769142"/>
              <a:gd name="connsiteY1" fmla="*/ 168442 h 961335"/>
              <a:gd name="connsiteX2" fmla="*/ 2310063 w 5769142"/>
              <a:gd name="connsiteY2" fmla="*/ 926431 h 961335"/>
              <a:gd name="connsiteX3" fmla="*/ 5769142 w 5769142"/>
              <a:gd name="connsiteY3" fmla="*/ 764005 h 961335"/>
              <a:gd name="connsiteX0" fmla="*/ 0 w 5185535"/>
              <a:gd name="connsiteY0" fmla="*/ 0 h 2296841"/>
              <a:gd name="connsiteX1" fmla="*/ 950420 w 5185535"/>
              <a:gd name="connsiteY1" fmla="*/ 1503948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296841"/>
              <a:gd name="connsiteX1" fmla="*/ 636653 w 5185535"/>
              <a:gd name="connsiteY1" fmla="*/ 697832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108292"/>
              <a:gd name="connsiteX1" fmla="*/ 636653 w 5185535"/>
              <a:gd name="connsiteY1" fmla="*/ 697832 h 2108292"/>
              <a:gd name="connsiteX2" fmla="*/ 1274630 w 5185535"/>
              <a:gd name="connsiteY2" fmla="*/ 757990 h 2108292"/>
              <a:gd name="connsiteX3" fmla="*/ 5185535 w 5185535"/>
              <a:gd name="connsiteY3" fmla="*/ 2099511 h 2108292"/>
              <a:gd name="connsiteX0" fmla="*/ 0 w 5185535"/>
              <a:gd name="connsiteY0" fmla="*/ 0 h 2108747"/>
              <a:gd name="connsiteX1" fmla="*/ 636653 w 5185535"/>
              <a:gd name="connsiteY1" fmla="*/ 697832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3880262"/>
              <a:gd name="connsiteY0" fmla="*/ 0 h 852842"/>
              <a:gd name="connsiteX1" fmla="*/ 636653 w 3880262"/>
              <a:gd name="connsiteY1" fmla="*/ 643690 h 852842"/>
              <a:gd name="connsiteX2" fmla="*/ 1274630 w 3880262"/>
              <a:gd name="connsiteY2" fmla="*/ 830180 h 852842"/>
              <a:gd name="connsiteX3" fmla="*/ 3880262 w 3880262"/>
              <a:gd name="connsiteY3" fmla="*/ 547437 h 852842"/>
              <a:gd name="connsiteX0" fmla="*/ 0 w 3880262"/>
              <a:gd name="connsiteY0" fmla="*/ 0 h 847244"/>
              <a:gd name="connsiteX1" fmla="*/ 636653 w 3880262"/>
              <a:gd name="connsiteY1" fmla="*/ 643690 h 847244"/>
              <a:gd name="connsiteX2" fmla="*/ 1274630 w 3880262"/>
              <a:gd name="connsiteY2" fmla="*/ 830180 h 847244"/>
              <a:gd name="connsiteX3" fmla="*/ 3880262 w 3880262"/>
              <a:gd name="connsiteY3" fmla="*/ 547437 h 847244"/>
              <a:gd name="connsiteX0" fmla="*/ 0 w 3880262"/>
              <a:gd name="connsiteY0" fmla="*/ 0 h 831267"/>
              <a:gd name="connsiteX1" fmla="*/ 636653 w 3880262"/>
              <a:gd name="connsiteY1" fmla="*/ 643690 h 831267"/>
              <a:gd name="connsiteX2" fmla="*/ 1274630 w 3880262"/>
              <a:gd name="connsiteY2" fmla="*/ 830180 h 831267"/>
              <a:gd name="connsiteX3" fmla="*/ 1826129 w 3880262"/>
              <a:gd name="connsiteY3" fmla="*/ 806116 h 831267"/>
              <a:gd name="connsiteX4" fmla="*/ 3880262 w 3880262"/>
              <a:gd name="connsiteY4" fmla="*/ 547437 h 831267"/>
              <a:gd name="connsiteX0" fmla="*/ 0 w 3880262"/>
              <a:gd name="connsiteY0" fmla="*/ 0 h 831060"/>
              <a:gd name="connsiteX1" fmla="*/ 636653 w 3880262"/>
              <a:gd name="connsiteY1" fmla="*/ 643690 h 831060"/>
              <a:gd name="connsiteX2" fmla="*/ 1274630 w 3880262"/>
              <a:gd name="connsiteY2" fmla="*/ 830180 h 831060"/>
              <a:gd name="connsiteX3" fmla="*/ 3880262 w 3880262"/>
              <a:gd name="connsiteY3" fmla="*/ 547437 h 831060"/>
              <a:gd name="connsiteX0" fmla="*/ 0 w 1853322"/>
              <a:gd name="connsiteY0" fmla="*/ 0 h 843882"/>
              <a:gd name="connsiteX1" fmla="*/ 636653 w 1853322"/>
              <a:gd name="connsiteY1" fmla="*/ 643690 h 843882"/>
              <a:gd name="connsiteX2" fmla="*/ 1274630 w 1853322"/>
              <a:gd name="connsiteY2" fmla="*/ 830180 h 843882"/>
              <a:gd name="connsiteX3" fmla="*/ 1853322 w 1853322"/>
              <a:gd name="connsiteY3" fmla="*/ 818148 h 843882"/>
              <a:gd name="connsiteX0" fmla="*/ 0 w 1916076"/>
              <a:gd name="connsiteY0" fmla="*/ 0 h 831060"/>
              <a:gd name="connsiteX1" fmla="*/ 636653 w 1916076"/>
              <a:gd name="connsiteY1" fmla="*/ 643690 h 831060"/>
              <a:gd name="connsiteX2" fmla="*/ 1274630 w 1916076"/>
              <a:gd name="connsiteY2" fmla="*/ 830180 h 831060"/>
              <a:gd name="connsiteX3" fmla="*/ 1916076 w 1916076"/>
              <a:gd name="connsiteY3" fmla="*/ 794085 h 831060"/>
              <a:gd name="connsiteX0" fmla="*/ 0 w 1916076"/>
              <a:gd name="connsiteY0" fmla="*/ 0 h 794085"/>
              <a:gd name="connsiteX1" fmla="*/ 636653 w 1916076"/>
              <a:gd name="connsiteY1" fmla="*/ 643690 h 794085"/>
              <a:gd name="connsiteX2" fmla="*/ 1916076 w 1916076"/>
              <a:gd name="connsiteY2" fmla="*/ 794085 h 794085"/>
              <a:gd name="connsiteX0" fmla="*/ 0 w 1916076"/>
              <a:gd name="connsiteY0" fmla="*/ 0 h 955218"/>
              <a:gd name="connsiteX1" fmla="*/ 680581 w 1916076"/>
              <a:gd name="connsiteY1" fmla="*/ 920416 h 955218"/>
              <a:gd name="connsiteX2" fmla="*/ 1916076 w 1916076"/>
              <a:gd name="connsiteY2" fmla="*/ 794085 h 955218"/>
              <a:gd name="connsiteX0" fmla="*/ 0 w 1916076"/>
              <a:gd name="connsiteY0" fmla="*/ 0 h 875975"/>
              <a:gd name="connsiteX1" fmla="*/ 737059 w 1916076"/>
              <a:gd name="connsiteY1" fmla="*/ 830179 h 875975"/>
              <a:gd name="connsiteX2" fmla="*/ 1916076 w 1916076"/>
              <a:gd name="connsiteY2" fmla="*/ 794085 h 875975"/>
              <a:gd name="connsiteX0" fmla="*/ 0 w 1916076"/>
              <a:gd name="connsiteY0" fmla="*/ 0 h 888862"/>
              <a:gd name="connsiteX1" fmla="*/ 737059 w 1916076"/>
              <a:gd name="connsiteY1" fmla="*/ 830179 h 888862"/>
              <a:gd name="connsiteX2" fmla="*/ 1916076 w 1916076"/>
              <a:gd name="connsiteY2" fmla="*/ 842212 h 888862"/>
              <a:gd name="connsiteX0" fmla="*/ 0 w 1916076"/>
              <a:gd name="connsiteY0" fmla="*/ 0 h 909098"/>
              <a:gd name="connsiteX1" fmla="*/ 737059 w 1916076"/>
              <a:gd name="connsiteY1" fmla="*/ 830179 h 909098"/>
              <a:gd name="connsiteX2" fmla="*/ 1916076 w 1916076"/>
              <a:gd name="connsiteY2" fmla="*/ 896354 h 90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6076" h="909098">
                <a:moveTo>
                  <a:pt x="0" y="0"/>
                </a:moveTo>
                <a:cubicBezTo>
                  <a:pt x="574508" y="7018"/>
                  <a:pt x="417713" y="680787"/>
                  <a:pt x="737059" y="830179"/>
                </a:cubicBezTo>
                <a:cubicBezTo>
                  <a:pt x="1056405" y="979571"/>
                  <a:pt x="1649530" y="865022"/>
                  <a:pt x="1916076" y="896354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Freeform 58"/>
          <p:cNvSpPr/>
          <p:nvPr/>
        </p:nvSpPr>
        <p:spPr>
          <a:xfrm rot="20843991">
            <a:off x="5668048" y="5752367"/>
            <a:ext cx="1819213" cy="719216"/>
          </a:xfrm>
          <a:custGeom>
            <a:avLst/>
            <a:gdLst>
              <a:gd name="connsiteX0" fmla="*/ 0 w 5769142"/>
              <a:gd name="connsiteY0" fmla="*/ 0 h 961335"/>
              <a:gd name="connsiteX1" fmla="*/ 1534027 w 5769142"/>
              <a:gd name="connsiteY1" fmla="*/ 168442 h 961335"/>
              <a:gd name="connsiteX2" fmla="*/ 2310063 w 5769142"/>
              <a:gd name="connsiteY2" fmla="*/ 926431 h 961335"/>
              <a:gd name="connsiteX3" fmla="*/ 5769142 w 5769142"/>
              <a:gd name="connsiteY3" fmla="*/ 764005 h 961335"/>
              <a:gd name="connsiteX0" fmla="*/ 0 w 5185535"/>
              <a:gd name="connsiteY0" fmla="*/ 0 h 2296841"/>
              <a:gd name="connsiteX1" fmla="*/ 950420 w 5185535"/>
              <a:gd name="connsiteY1" fmla="*/ 1503948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296841"/>
              <a:gd name="connsiteX1" fmla="*/ 636653 w 5185535"/>
              <a:gd name="connsiteY1" fmla="*/ 697832 h 2296841"/>
              <a:gd name="connsiteX2" fmla="*/ 1726456 w 5185535"/>
              <a:gd name="connsiteY2" fmla="*/ 2261937 h 2296841"/>
              <a:gd name="connsiteX3" fmla="*/ 5185535 w 5185535"/>
              <a:gd name="connsiteY3" fmla="*/ 2099511 h 2296841"/>
              <a:gd name="connsiteX0" fmla="*/ 0 w 5185535"/>
              <a:gd name="connsiteY0" fmla="*/ 0 h 2108292"/>
              <a:gd name="connsiteX1" fmla="*/ 636653 w 5185535"/>
              <a:gd name="connsiteY1" fmla="*/ 697832 h 2108292"/>
              <a:gd name="connsiteX2" fmla="*/ 1274630 w 5185535"/>
              <a:gd name="connsiteY2" fmla="*/ 757990 h 2108292"/>
              <a:gd name="connsiteX3" fmla="*/ 5185535 w 5185535"/>
              <a:gd name="connsiteY3" fmla="*/ 2099511 h 2108292"/>
              <a:gd name="connsiteX0" fmla="*/ 0 w 5185535"/>
              <a:gd name="connsiteY0" fmla="*/ 0 h 2108747"/>
              <a:gd name="connsiteX1" fmla="*/ 636653 w 5185535"/>
              <a:gd name="connsiteY1" fmla="*/ 697832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5185535"/>
              <a:gd name="connsiteY0" fmla="*/ 0 h 2108747"/>
              <a:gd name="connsiteX1" fmla="*/ 636653 w 5185535"/>
              <a:gd name="connsiteY1" fmla="*/ 643690 h 2108747"/>
              <a:gd name="connsiteX2" fmla="*/ 1274630 w 5185535"/>
              <a:gd name="connsiteY2" fmla="*/ 830180 h 2108747"/>
              <a:gd name="connsiteX3" fmla="*/ 5185535 w 5185535"/>
              <a:gd name="connsiteY3" fmla="*/ 2099511 h 2108747"/>
              <a:gd name="connsiteX0" fmla="*/ 0 w 3880262"/>
              <a:gd name="connsiteY0" fmla="*/ 0 h 852842"/>
              <a:gd name="connsiteX1" fmla="*/ 636653 w 3880262"/>
              <a:gd name="connsiteY1" fmla="*/ 643690 h 852842"/>
              <a:gd name="connsiteX2" fmla="*/ 1274630 w 3880262"/>
              <a:gd name="connsiteY2" fmla="*/ 830180 h 852842"/>
              <a:gd name="connsiteX3" fmla="*/ 3880262 w 3880262"/>
              <a:gd name="connsiteY3" fmla="*/ 547437 h 852842"/>
              <a:gd name="connsiteX0" fmla="*/ 0 w 3880262"/>
              <a:gd name="connsiteY0" fmla="*/ 0 h 847244"/>
              <a:gd name="connsiteX1" fmla="*/ 636653 w 3880262"/>
              <a:gd name="connsiteY1" fmla="*/ 643690 h 847244"/>
              <a:gd name="connsiteX2" fmla="*/ 1274630 w 3880262"/>
              <a:gd name="connsiteY2" fmla="*/ 830180 h 847244"/>
              <a:gd name="connsiteX3" fmla="*/ 3880262 w 3880262"/>
              <a:gd name="connsiteY3" fmla="*/ 547437 h 847244"/>
              <a:gd name="connsiteX0" fmla="*/ 0 w 3880262"/>
              <a:gd name="connsiteY0" fmla="*/ 0 h 831267"/>
              <a:gd name="connsiteX1" fmla="*/ 636653 w 3880262"/>
              <a:gd name="connsiteY1" fmla="*/ 643690 h 831267"/>
              <a:gd name="connsiteX2" fmla="*/ 1274630 w 3880262"/>
              <a:gd name="connsiteY2" fmla="*/ 830180 h 831267"/>
              <a:gd name="connsiteX3" fmla="*/ 1826129 w 3880262"/>
              <a:gd name="connsiteY3" fmla="*/ 806116 h 831267"/>
              <a:gd name="connsiteX4" fmla="*/ 3880262 w 3880262"/>
              <a:gd name="connsiteY4" fmla="*/ 547437 h 831267"/>
              <a:gd name="connsiteX0" fmla="*/ 0 w 3880262"/>
              <a:gd name="connsiteY0" fmla="*/ 0 h 831060"/>
              <a:gd name="connsiteX1" fmla="*/ 636653 w 3880262"/>
              <a:gd name="connsiteY1" fmla="*/ 643690 h 831060"/>
              <a:gd name="connsiteX2" fmla="*/ 1274630 w 3880262"/>
              <a:gd name="connsiteY2" fmla="*/ 830180 h 831060"/>
              <a:gd name="connsiteX3" fmla="*/ 3880262 w 3880262"/>
              <a:gd name="connsiteY3" fmla="*/ 547437 h 831060"/>
              <a:gd name="connsiteX0" fmla="*/ 0 w 1853322"/>
              <a:gd name="connsiteY0" fmla="*/ 0 h 843882"/>
              <a:gd name="connsiteX1" fmla="*/ 636653 w 1853322"/>
              <a:gd name="connsiteY1" fmla="*/ 643690 h 843882"/>
              <a:gd name="connsiteX2" fmla="*/ 1274630 w 1853322"/>
              <a:gd name="connsiteY2" fmla="*/ 830180 h 843882"/>
              <a:gd name="connsiteX3" fmla="*/ 1853322 w 1853322"/>
              <a:gd name="connsiteY3" fmla="*/ 818148 h 843882"/>
              <a:gd name="connsiteX0" fmla="*/ 0 w 1916076"/>
              <a:gd name="connsiteY0" fmla="*/ 0 h 831060"/>
              <a:gd name="connsiteX1" fmla="*/ 636653 w 1916076"/>
              <a:gd name="connsiteY1" fmla="*/ 643690 h 831060"/>
              <a:gd name="connsiteX2" fmla="*/ 1274630 w 1916076"/>
              <a:gd name="connsiteY2" fmla="*/ 830180 h 831060"/>
              <a:gd name="connsiteX3" fmla="*/ 1916076 w 1916076"/>
              <a:gd name="connsiteY3" fmla="*/ 794085 h 831060"/>
              <a:gd name="connsiteX0" fmla="*/ 0 w 1916076"/>
              <a:gd name="connsiteY0" fmla="*/ 0 h 794085"/>
              <a:gd name="connsiteX1" fmla="*/ 636653 w 1916076"/>
              <a:gd name="connsiteY1" fmla="*/ 643690 h 794085"/>
              <a:gd name="connsiteX2" fmla="*/ 1916076 w 1916076"/>
              <a:gd name="connsiteY2" fmla="*/ 794085 h 794085"/>
              <a:gd name="connsiteX0" fmla="*/ 0 w 1916076"/>
              <a:gd name="connsiteY0" fmla="*/ 462388 h 1256473"/>
              <a:gd name="connsiteX1" fmla="*/ 1631796 w 1916076"/>
              <a:gd name="connsiteY1" fmla="*/ 19580 h 1256473"/>
              <a:gd name="connsiteX2" fmla="*/ 1916076 w 1916076"/>
              <a:gd name="connsiteY2" fmla="*/ 1256473 h 1256473"/>
              <a:gd name="connsiteX0" fmla="*/ 0 w 2505461"/>
              <a:gd name="connsiteY0" fmla="*/ 449323 h 870337"/>
              <a:gd name="connsiteX1" fmla="*/ 1631796 w 2505461"/>
              <a:gd name="connsiteY1" fmla="*/ 6515 h 870337"/>
              <a:gd name="connsiteX2" fmla="*/ 2505460 w 2505461"/>
              <a:gd name="connsiteY2" fmla="*/ 870338 h 870337"/>
              <a:gd name="connsiteX0" fmla="*/ 0 w 2609124"/>
              <a:gd name="connsiteY0" fmla="*/ 443334 h 553403"/>
              <a:gd name="connsiteX1" fmla="*/ 1631796 w 2609124"/>
              <a:gd name="connsiteY1" fmla="*/ 526 h 553403"/>
              <a:gd name="connsiteX2" fmla="*/ 2609124 w 2609124"/>
              <a:gd name="connsiteY2" fmla="*/ 553403 h 553403"/>
              <a:gd name="connsiteX0" fmla="*/ 0 w 2609124"/>
              <a:gd name="connsiteY0" fmla="*/ 443334 h 690027"/>
              <a:gd name="connsiteX1" fmla="*/ 1631796 w 2609124"/>
              <a:gd name="connsiteY1" fmla="*/ 526 h 690027"/>
              <a:gd name="connsiteX2" fmla="*/ 2609124 w 2609124"/>
              <a:gd name="connsiteY2" fmla="*/ 553403 h 690027"/>
              <a:gd name="connsiteX0" fmla="*/ 0 w 2609124"/>
              <a:gd name="connsiteY0" fmla="*/ 60988 h 359994"/>
              <a:gd name="connsiteX1" fmla="*/ 1588173 w 2609124"/>
              <a:gd name="connsiteY1" fmla="*/ 2635 h 359994"/>
              <a:gd name="connsiteX2" fmla="*/ 2609124 w 2609124"/>
              <a:gd name="connsiteY2" fmla="*/ 171057 h 359994"/>
              <a:gd name="connsiteX0" fmla="*/ 0 w 2609124"/>
              <a:gd name="connsiteY0" fmla="*/ 488510 h 730880"/>
              <a:gd name="connsiteX1" fmla="*/ 1334906 w 2609124"/>
              <a:gd name="connsiteY1" fmla="*/ 481 h 730880"/>
              <a:gd name="connsiteX2" fmla="*/ 2609124 w 2609124"/>
              <a:gd name="connsiteY2" fmla="*/ 598579 h 730880"/>
              <a:gd name="connsiteX0" fmla="*/ 0 w 2609124"/>
              <a:gd name="connsiteY0" fmla="*/ 488510 h 710096"/>
              <a:gd name="connsiteX1" fmla="*/ 1334906 w 2609124"/>
              <a:gd name="connsiteY1" fmla="*/ 481 h 710096"/>
              <a:gd name="connsiteX2" fmla="*/ 2199025 w 2609124"/>
              <a:gd name="connsiteY2" fmla="*/ 678417 h 710096"/>
              <a:gd name="connsiteX3" fmla="*/ 2609124 w 2609124"/>
              <a:gd name="connsiteY3" fmla="*/ 598579 h 710096"/>
              <a:gd name="connsiteX0" fmla="*/ 0 w 2130584"/>
              <a:gd name="connsiteY0" fmla="*/ 392395 h 713273"/>
              <a:gd name="connsiteX1" fmla="*/ 856366 w 2130584"/>
              <a:gd name="connsiteY1" fmla="*/ 3658 h 713273"/>
              <a:gd name="connsiteX2" fmla="*/ 1720485 w 2130584"/>
              <a:gd name="connsiteY2" fmla="*/ 681594 h 713273"/>
              <a:gd name="connsiteX3" fmla="*/ 2130584 w 2130584"/>
              <a:gd name="connsiteY3" fmla="*/ 601756 h 713273"/>
              <a:gd name="connsiteX0" fmla="*/ 0 w 2130584"/>
              <a:gd name="connsiteY0" fmla="*/ 397346 h 718224"/>
              <a:gd name="connsiteX1" fmla="*/ 1130459 w 2130584"/>
              <a:gd name="connsiteY1" fmla="*/ 3621 h 718224"/>
              <a:gd name="connsiteX2" fmla="*/ 1720485 w 2130584"/>
              <a:gd name="connsiteY2" fmla="*/ 686545 h 718224"/>
              <a:gd name="connsiteX3" fmla="*/ 2130584 w 2130584"/>
              <a:gd name="connsiteY3" fmla="*/ 606707 h 718224"/>
              <a:gd name="connsiteX0" fmla="*/ 0 w 2130584"/>
              <a:gd name="connsiteY0" fmla="*/ 1065033 h 1385911"/>
              <a:gd name="connsiteX1" fmla="*/ 817505 w 2130584"/>
              <a:gd name="connsiteY1" fmla="*/ 1514 h 1385911"/>
              <a:gd name="connsiteX2" fmla="*/ 1720485 w 2130584"/>
              <a:gd name="connsiteY2" fmla="*/ 1354232 h 1385911"/>
              <a:gd name="connsiteX3" fmla="*/ 2130584 w 2130584"/>
              <a:gd name="connsiteY3" fmla="*/ 1274394 h 1385911"/>
              <a:gd name="connsiteX0" fmla="*/ 0 w 2130584"/>
              <a:gd name="connsiteY0" fmla="*/ 1095699 h 1305205"/>
              <a:gd name="connsiteX1" fmla="*/ 817505 w 2130584"/>
              <a:gd name="connsiteY1" fmla="*/ 32180 h 1305205"/>
              <a:gd name="connsiteX2" fmla="*/ 1854862 w 2130584"/>
              <a:gd name="connsiteY2" fmla="*/ 307374 h 1305205"/>
              <a:gd name="connsiteX3" fmla="*/ 2130584 w 2130584"/>
              <a:gd name="connsiteY3" fmla="*/ 1305060 h 1305205"/>
              <a:gd name="connsiteX0" fmla="*/ 0 w 1945720"/>
              <a:gd name="connsiteY0" fmla="*/ 1095701 h 1095740"/>
              <a:gd name="connsiteX1" fmla="*/ 817505 w 1945720"/>
              <a:gd name="connsiteY1" fmla="*/ 32182 h 1095740"/>
              <a:gd name="connsiteX2" fmla="*/ 1854862 w 1945720"/>
              <a:gd name="connsiteY2" fmla="*/ 307376 h 1095740"/>
              <a:gd name="connsiteX3" fmla="*/ 1899722 w 1945720"/>
              <a:gd name="connsiteY3" fmla="*/ 280479 h 1095740"/>
              <a:gd name="connsiteX0" fmla="*/ 0 w 1899722"/>
              <a:gd name="connsiteY0" fmla="*/ 1095896 h 1095935"/>
              <a:gd name="connsiteX1" fmla="*/ 817505 w 1899722"/>
              <a:gd name="connsiteY1" fmla="*/ 32377 h 1095935"/>
              <a:gd name="connsiteX2" fmla="*/ 1899722 w 1899722"/>
              <a:gd name="connsiteY2" fmla="*/ 280674 h 109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9722" h="1095935">
                <a:moveTo>
                  <a:pt x="0" y="1095896"/>
                </a:moveTo>
                <a:cubicBezTo>
                  <a:pt x="574508" y="1102914"/>
                  <a:pt x="500885" y="168247"/>
                  <a:pt x="817505" y="32377"/>
                </a:cubicBezTo>
                <a:cubicBezTo>
                  <a:pt x="1134125" y="-103493"/>
                  <a:pt x="1674260" y="228946"/>
                  <a:pt x="1899722" y="280674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571998" y="5768057"/>
            <a:ext cx="151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To: 1.1/16</a:t>
            </a:r>
          </a:p>
          <a:p>
            <a:r>
              <a:rPr lang="en-US" sz="2000" dirty="0"/>
              <a:t>AS path: 2-1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481984" y="4207326"/>
            <a:ext cx="1747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To: 1.1.1/24</a:t>
            </a:r>
          </a:p>
          <a:p>
            <a:r>
              <a:rPr lang="en-US" sz="2000" dirty="0"/>
              <a:t>AS path: 2-666</a:t>
            </a:r>
          </a:p>
        </p:txBody>
      </p:sp>
      <p:sp>
        <p:nvSpPr>
          <p:cNvPr id="64" name="Rectangular Callout 63"/>
          <p:cNvSpPr/>
          <p:nvPr/>
        </p:nvSpPr>
        <p:spPr>
          <a:xfrm>
            <a:off x="2438400" y="5019126"/>
            <a:ext cx="2819400" cy="583452"/>
          </a:xfrm>
          <a:prstGeom prst="wedgeRectCallout">
            <a:avLst>
              <a:gd name="adj1" fmla="val 74970"/>
              <a:gd name="adj2" fmla="val -5828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AS 2 </a:t>
            </a:r>
            <a:r>
              <a:rPr lang="en-US" sz="2000" dirty="0">
                <a:solidFill>
                  <a:schemeClr val="tx1"/>
                </a:solidFill>
              </a:rPr>
              <a:t>advertises both prefix &amp; </a:t>
            </a:r>
            <a:r>
              <a:rPr lang="en-US" sz="2000" dirty="0" err="1">
                <a:solidFill>
                  <a:schemeClr val="tx1"/>
                </a:solidFill>
              </a:rPr>
              <a:t>subprefix</a:t>
            </a:r>
            <a:r>
              <a:rPr lang="en-US" sz="2000" dirty="0">
                <a:solidFill>
                  <a:schemeClr val="tx1"/>
                </a:solidFill>
              </a:rPr>
              <a:t> routes </a:t>
            </a:r>
          </a:p>
        </p:txBody>
      </p:sp>
      <p:sp>
        <p:nvSpPr>
          <p:cNvPr id="65" name="Rectangular Callout 64"/>
          <p:cNvSpPr/>
          <p:nvPr/>
        </p:nvSpPr>
        <p:spPr>
          <a:xfrm>
            <a:off x="8458200" y="4601398"/>
            <a:ext cx="2133600" cy="627635"/>
          </a:xfrm>
          <a:prstGeom prst="wedgeRectCallout">
            <a:avLst>
              <a:gd name="adj1" fmla="val -78585"/>
              <a:gd name="adj2" fmla="val 71687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AS 3 </a:t>
            </a:r>
            <a:r>
              <a:rPr lang="en-US" sz="2000" dirty="0">
                <a:solidFill>
                  <a:schemeClr val="tx1"/>
                </a:solidFill>
              </a:rPr>
              <a:t>discards bad </a:t>
            </a:r>
            <a:r>
              <a:rPr lang="en-US" sz="2000" dirty="0" err="1">
                <a:solidFill>
                  <a:schemeClr val="tx1"/>
                </a:solidFill>
              </a:rPr>
              <a:t>subprefix</a:t>
            </a:r>
            <a:r>
              <a:rPr lang="en-US" sz="2000" dirty="0">
                <a:solidFill>
                  <a:schemeClr val="tx1"/>
                </a:solidFill>
              </a:rPr>
              <a:t> route</a:t>
            </a:r>
          </a:p>
        </p:txBody>
      </p:sp>
      <p:sp>
        <p:nvSpPr>
          <p:cNvPr id="66" name="Rectangular Callout 65"/>
          <p:cNvSpPr/>
          <p:nvPr/>
        </p:nvSpPr>
        <p:spPr>
          <a:xfrm>
            <a:off x="2209800" y="5634784"/>
            <a:ext cx="3276600" cy="590475"/>
          </a:xfrm>
          <a:prstGeom prst="wedgeRectCallout">
            <a:avLst>
              <a:gd name="adj1" fmla="val 63633"/>
              <a:gd name="adj2" fmla="val -82135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AS 2 </a:t>
            </a:r>
            <a:r>
              <a:rPr lang="en-US" sz="2000" dirty="0">
                <a:solidFill>
                  <a:schemeClr val="tx1"/>
                </a:solidFill>
              </a:rPr>
              <a:t>does not filter and </a:t>
            </a:r>
            <a:r>
              <a:rPr lang="en-US" sz="2000" dirty="0">
                <a:solidFill>
                  <a:srgbClr val="FF0000"/>
                </a:solidFill>
              </a:rPr>
              <a:t>uses bad route for </a:t>
            </a:r>
            <a:r>
              <a:rPr lang="en-US" sz="2000" dirty="0" err="1">
                <a:solidFill>
                  <a:srgbClr val="FF0000"/>
                </a:solidFill>
              </a:rPr>
              <a:t>subprefix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20</a:t>
            </a:fld>
            <a:endParaRPr kumimoji="0" lang="en-US" dirty="0"/>
          </a:p>
        </p:txBody>
      </p:sp>
      <p:sp>
        <p:nvSpPr>
          <p:cNvPr id="22" name="Rectangle 35"/>
          <p:cNvSpPr/>
          <p:nvPr/>
        </p:nvSpPr>
        <p:spPr>
          <a:xfrm>
            <a:off x="331766" y="3962400"/>
            <a:ext cx="2411436" cy="838200"/>
          </a:xfrm>
          <a:prstGeom prst="roundRect">
            <a:avLst/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kern="0" dirty="0" smtClean="0">
                <a:solidFill>
                  <a:prstClr val="white"/>
                </a:solidFill>
              </a:rPr>
              <a:t>1.1.0.0/16</a:t>
            </a:r>
            <a:endParaRPr lang="en-US" sz="1400" kern="0" dirty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en-US" kern="0" dirty="0">
                <a:solidFill>
                  <a:prstClr val="white"/>
                </a:solidFill>
              </a:rPr>
              <a:t>Max-length = 16</a:t>
            </a:r>
          </a:p>
          <a:p>
            <a:pPr lvl="0" algn="ctr">
              <a:defRPr/>
            </a:pPr>
            <a:r>
              <a:rPr lang="en-US" kern="0" dirty="0">
                <a:solidFill>
                  <a:prstClr val="white"/>
                </a:solidFill>
              </a:rPr>
              <a:t>AS </a:t>
            </a:r>
            <a:r>
              <a:rPr lang="en-US" kern="0" dirty="0" smtClean="0">
                <a:solidFill>
                  <a:prstClr val="white"/>
                </a:solidFill>
              </a:rPr>
              <a:t>1</a:t>
            </a:r>
            <a:endParaRPr lang="en-US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9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7" grpId="0" animBg="1"/>
      <p:bldP spid="59" grpId="0" animBg="1"/>
      <p:bldP spid="60" grpId="0"/>
      <p:bldP spid="61" grpId="0"/>
      <p:bldP spid="64" grpId="0" animBg="1"/>
      <p:bldP spid="65" grpId="0" animBg="1"/>
      <p:bldP spid="6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/>
              <a:t>Quantify Security in Partial </a:t>
            </a:r>
            <a:r>
              <a:rPr lang="en-US" dirty="0" smtClean="0"/>
              <a:t>Adoption:</a:t>
            </a:r>
            <a:br>
              <a:rPr lang="en-US" dirty="0" smtClean="0"/>
            </a:br>
            <a:r>
              <a:rPr lang="en-US" dirty="0" smtClean="0"/>
              <a:t>Simulation </a:t>
            </a:r>
            <a:r>
              <a:rPr lang="en-US" dirty="0"/>
              <a:t>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21</a:t>
            </a:fld>
            <a:endParaRPr kumimoji="0" lang="en-US" dirty="0"/>
          </a:p>
        </p:txBody>
      </p:sp>
      <p:sp>
        <p:nvSpPr>
          <p:cNvPr id="7" name="Oval 6"/>
          <p:cNvSpPr/>
          <p:nvPr/>
        </p:nvSpPr>
        <p:spPr>
          <a:xfrm>
            <a:off x="5019675" y="1811360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3790951" y="2811485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/>
              <a:t>D</a:t>
            </a:r>
          </a:p>
        </p:txBody>
      </p:sp>
      <p:sp>
        <p:nvSpPr>
          <p:cNvPr id="9" name="Oval 8"/>
          <p:cNvSpPr/>
          <p:nvPr/>
        </p:nvSpPr>
        <p:spPr>
          <a:xfrm>
            <a:off x="2514600" y="3809195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/>
              <a:t>H</a:t>
            </a:r>
          </a:p>
        </p:txBody>
      </p:sp>
      <p:sp>
        <p:nvSpPr>
          <p:cNvPr id="10" name="Oval 9"/>
          <p:cNvSpPr/>
          <p:nvPr/>
        </p:nvSpPr>
        <p:spPr>
          <a:xfrm>
            <a:off x="4419600" y="4569585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/>
              <a:t>J</a:t>
            </a:r>
          </a:p>
        </p:txBody>
      </p:sp>
      <p:sp>
        <p:nvSpPr>
          <p:cNvPr id="11" name="Oval 10"/>
          <p:cNvSpPr/>
          <p:nvPr/>
        </p:nvSpPr>
        <p:spPr>
          <a:xfrm>
            <a:off x="5172075" y="3191680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629400" y="4113995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8229600" y="3310340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41" name="Oval 40"/>
          <p:cNvSpPr/>
          <p:nvPr/>
        </p:nvSpPr>
        <p:spPr>
          <a:xfrm>
            <a:off x="2495551" y="5181600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/>
              <a:t>K</a:t>
            </a:r>
          </a:p>
        </p:txBody>
      </p:sp>
      <p:sp>
        <p:nvSpPr>
          <p:cNvPr id="42" name="Oval 41"/>
          <p:cNvSpPr/>
          <p:nvPr/>
        </p:nvSpPr>
        <p:spPr>
          <a:xfrm>
            <a:off x="7010400" y="5329975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 smtClean="0"/>
              <a:t>L</a:t>
            </a:r>
            <a:endParaRPr lang="en-US" b="1" dirty="0"/>
          </a:p>
        </p:txBody>
      </p:sp>
      <p:cxnSp>
        <p:nvCxnSpPr>
          <p:cNvPr id="44" name="Straight Connector 43"/>
          <p:cNvCxnSpPr>
            <a:endCxn id="8" idx="1"/>
          </p:cNvCxnSpPr>
          <p:nvPr/>
        </p:nvCxnSpPr>
        <p:spPr>
          <a:xfrm>
            <a:off x="3523971" y="2324766"/>
            <a:ext cx="400892" cy="5980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10" idx="0"/>
          </p:cNvCxnSpPr>
          <p:nvPr/>
        </p:nvCxnSpPr>
        <p:spPr>
          <a:xfrm>
            <a:off x="4363012" y="3571875"/>
            <a:ext cx="513789" cy="997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0" idx="1"/>
          </p:cNvCxnSpPr>
          <p:nvPr/>
        </p:nvCxnSpPr>
        <p:spPr>
          <a:xfrm>
            <a:off x="3409956" y="4223130"/>
            <a:ext cx="1143561" cy="4578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1" idx="6"/>
            <a:endCxn id="10" idx="3"/>
          </p:cNvCxnSpPr>
          <p:nvPr/>
        </p:nvCxnSpPr>
        <p:spPr>
          <a:xfrm flipV="1">
            <a:off x="3409956" y="5218626"/>
            <a:ext cx="1143561" cy="3431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0"/>
            <a:endCxn id="9" idx="4"/>
          </p:cNvCxnSpPr>
          <p:nvPr/>
        </p:nvCxnSpPr>
        <p:spPr>
          <a:xfrm flipV="1">
            <a:off x="2952749" y="4569593"/>
            <a:ext cx="19051" cy="6120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0" idx="6"/>
            <a:endCxn id="12" idx="2"/>
          </p:cNvCxnSpPr>
          <p:nvPr/>
        </p:nvCxnSpPr>
        <p:spPr>
          <a:xfrm flipV="1">
            <a:off x="5334000" y="4494190"/>
            <a:ext cx="1295400" cy="455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42" idx="0"/>
          </p:cNvCxnSpPr>
          <p:nvPr/>
        </p:nvCxnSpPr>
        <p:spPr>
          <a:xfrm>
            <a:off x="7277102" y="4874385"/>
            <a:ext cx="190500" cy="455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1" idx="5"/>
            <a:endCxn id="12" idx="1"/>
          </p:cNvCxnSpPr>
          <p:nvPr/>
        </p:nvCxnSpPr>
        <p:spPr>
          <a:xfrm>
            <a:off x="5952565" y="3840716"/>
            <a:ext cx="810747" cy="3846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" idx="4"/>
          </p:cNvCxnSpPr>
          <p:nvPr/>
        </p:nvCxnSpPr>
        <p:spPr>
          <a:xfrm flipH="1" flipV="1">
            <a:off x="5476877" y="2571750"/>
            <a:ext cx="70315" cy="6199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1" idx="1"/>
            <a:endCxn id="8" idx="6"/>
          </p:cNvCxnSpPr>
          <p:nvPr/>
        </p:nvCxnSpPr>
        <p:spPr>
          <a:xfrm flipH="1" flipV="1">
            <a:off x="4705351" y="3191688"/>
            <a:ext cx="600636" cy="1113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1" idx="4"/>
            <a:endCxn id="10" idx="7"/>
          </p:cNvCxnSpPr>
          <p:nvPr/>
        </p:nvCxnSpPr>
        <p:spPr>
          <a:xfrm flipH="1">
            <a:off x="5200089" y="3952070"/>
            <a:ext cx="429187" cy="7288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6934200" y="3202010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/>
              <a:t>F</a:t>
            </a:r>
          </a:p>
        </p:txBody>
      </p:sp>
      <p:cxnSp>
        <p:nvCxnSpPr>
          <p:cNvPr id="80" name="Straight Connector 79"/>
          <p:cNvCxnSpPr>
            <a:stCxn id="11" idx="7"/>
            <a:endCxn id="13" idx="3"/>
          </p:cNvCxnSpPr>
          <p:nvPr/>
        </p:nvCxnSpPr>
        <p:spPr>
          <a:xfrm flipV="1">
            <a:off x="5952565" y="2858833"/>
            <a:ext cx="810747" cy="444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9" idx="0"/>
          </p:cNvCxnSpPr>
          <p:nvPr/>
        </p:nvCxnSpPr>
        <p:spPr>
          <a:xfrm flipH="1" flipV="1">
            <a:off x="7277103" y="2881723"/>
            <a:ext cx="114300" cy="3202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9" idx="4"/>
            <a:endCxn id="12" idx="7"/>
          </p:cNvCxnSpPr>
          <p:nvPr/>
        </p:nvCxnSpPr>
        <p:spPr>
          <a:xfrm>
            <a:off x="7391405" y="3962400"/>
            <a:ext cx="18489" cy="2629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1" idx="6"/>
            <a:endCxn id="79" idx="2"/>
          </p:cNvCxnSpPr>
          <p:nvPr/>
        </p:nvCxnSpPr>
        <p:spPr>
          <a:xfrm>
            <a:off x="6086476" y="3571875"/>
            <a:ext cx="847725" cy="103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3" idx="6"/>
            <a:endCxn id="14" idx="1"/>
          </p:cNvCxnSpPr>
          <p:nvPr/>
        </p:nvCxnSpPr>
        <p:spPr>
          <a:xfrm>
            <a:off x="7543806" y="2589995"/>
            <a:ext cx="819711" cy="8317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79" idx="6"/>
            <a:endCxn id="14" idx="2"/>
          </p:cNvCxnSpPr>
          <p:nvPr/>
        </p:nvCxnSpPr>
        <p:spPr>
          <a:xfrm>
            <a:off x="7848600" y="3582205"/>
            <a:ext cx="381000" cy="1083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35"/>
          <p:cNvSpPr/>
          <p:nvPr/>
        </p:nvSpPr>
        <p:spPr>
          <a:xfrm>
            <a:off x="76204" y="1673196"/>
            <a:ext cx="2468479" cy="841407"/>
          </a:xfrm>
          <a:prstGeom prst="roundRect">
            <a:avLst/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kern="0" dirty="0" smtClean="0">
                <a:solidFill>
                  <a:prstClr val="white"/>
                </a:solidFill>
              </a:rPr>
              <a:t>1.1.0.0/16</a:t>
            </a:r>
            <a:endParaRPr lang="en-US" sz="1400" kern="0" dirty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en-US" kern="0" dirty="0">
                <a:solidFill>
                  <a:prstClr val="white"/>
                </a:solidFill>
              </a:rPr>
              <a:t>Max-length = 16</a:t>
            </a:r>
          </a:p>
          <a:p>
            <a:pPr lvl="0" algn="ctr">
              <a:defRPr/>
            </a:pPr>
            <a:r>
              <a:rPr lang="en-US" kern="0" dirty="0">
                <a:solidFill>
                  <a:prstClr val="white"/>
                </a:solidFill>
              </a:rPr>
              <a:t>AS A</a:t>
            </a:r>
          </a:p>
        </p:txBody>
      </p:sp>
      <p:pic>
        <p:nvPicPr>
          <p:cNvPr id="101" name="Picture 2" descr="C:\Users\Administrator\AppData\Local\Microsoft\Windows\Temporary Internet Files\Content.IE5\OUIM4F8E\MC900435931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88" y="5387099"/>
            <a:ext cx="570133" cy="45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6629400" y="2209800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/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2895600" y="1630385"/>
            <a:ext cx="914400" cy="7603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b="1" dirty="0"/>
              <a:t>A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305800" y="13716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Pick victim &amp; attacker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Victim’s prefix has a ROA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Pick set of ASes doing ROV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Evaluate which ASes send traffic to the attacker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6200" y="6135477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Empirically-derived </a:t>
            </a:r>
            <a:r>
              <a:rPr lang="en-US" dirty="0"/>
              <a:t>AS-level network from CAIDA </a:t>
            </a:r>
            <a:endParaRPr lang="en-US" dirty="0" smtClean="0"/>
          </a:p>
          <a:p>
            <a:pPr lvl="2"/>
            <a:r>
              <a:rPr lang="en-US" dirty="0" smtClean="0"/>
              <a:t>Including inferred peering links [Giotsas et al., SIGCOMM’13]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0AE7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0AE7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Quantify Security in Partial Adoption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ISP adopts with probability </a:t>
            </a:r>
            <a:r>
              <a:rPr lang="en-US" i="1" dirty="0" smtClean="0"/>
              <a:t>p</a:t>
            </a:r>
            <a:endParaRPr lang="en-US" sz="2400" i="1" dirty="0"/>
          </a:p>
          <a:p>
            <a:r>
              <a:rPr lang="en-US" dirty="0" smtClean="0"/>
              <a:t>Significant benefit </a:t>
            </a:r>
            <a:r>
              <a:rPr lang="en-US" u="sng" dirty="0" smtClean="0"/>
              <a:t>only when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is high</a:t>
            </a:r>
            <a:endParaRPr lang="en-US" sz="2400" dirty="0" smtClean="0"/>
          </a:p>
          <a:p>
            <a:pPr lvl="1"/>
            <a:endParaRPr lang="en-US" sz="3600" dirty="0"/>
          </a:p>
          <a:p>
            <a:pPr lvl="1"/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24200" y="3433418"/>
            <a:ext cx="8382000" cy="2981667"/>
            <a:chOff x="3048000" y="3315936"/>
            <a:chExt cx="8382000" cy="298166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048000" y="3315936"/>
              <a:ext cx="6400800" cy="298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677400" y="4459069"/>
              <a:ext cx="1752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Prefix hijack success rate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07871" y="3352800"/>
            <a:ext cx="8803128" cy="3059712"/>
            <a:chOff x="11924316" y="863816"/>
            <a:chExt cx="9056872" cy="318197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924316" y="863816"/>
              <a:ext cx="6824660" cy="3181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18629296" y="2052488"/>
              <a:ext cx="2351892" cy="8642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Subprefix hijack </a:t>
              </a:r>
              <a:r>
                <a:rPr lang="en-US" sz="2400" b="1" dirty="0"/>
                <a:t>success rate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24608"/>
            <a:ext cx="2844800" cy="3651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22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533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31875 0.0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37" y="30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Conclusion: What </a:t>
            </a:r>
            <a:r>
              <a:rPr lang="en-US" sz="4000" dirty="0" smtClean="0"/>
              <a:t>Can We Improve?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105918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accuracy</a:t>
            </a:r>
          </a:p>
          <a:p>
            <a:pPr lvl="1"/>
            <a:r>
              <a:rPr lang="en-US" dirty="0" smtClean="0"/>
              <a:t>ROAlert informs </a:t>
            </a:r>
            <a:r>
              <a:rPr lang="en-US" dirty="0"/>
              <a:t>&amp; alerts operators </a:t>
            </a:r>
            <a:r>
              <a:rPr lang="en-US" dirty="0" smtClean="0"/>
              <a:t>about:</a:t>
            </a:r>
            <a:endParaRPr lang="en-US" dirty="0"/>
          </a:p>
          <a:p>
            <a:pPr lvl="2"/>
            <a:r>
              <a:rPr lang="en-US" dirty="0"/>
              <a:t>Bad ROAs</a:t>
            </a:r>
          </a:p>
          <a:p>
            <a:pPr lvl="2"/>
            <a:r>
              <a:rPr lang="en-US" dirty="0"/>
              <a:t>Loose ROAs</a:t>
            </a:r>
          </a:p>
          <a:p>
            <a:r>
              <a:rPr lang="en-US" dirty="0" smtClean="0"/>
              <a:t>Preventing </a:t>
            </a:r>
            <a:r>
              <a:rPr lang="en-US" dirty="0" smtClean="0"/>
              <a:t>hijacks</a:t>
            </a:r>
          </a:p>
          <a:p>
            <a:pPr lvl="1"/>
            <a:r>
              <a:rPr lang="en-US" dirty="0"/>
              <a:t>Incentivize ROV adoption by the top ISPs</a:t>
            </a:r>
            <a:r>
              <a:rPr lang="en-US" dirty="0" smtClean="0"/>
              <a:t>!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23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921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4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This work </a:t>
            </a:r>
            <a:r>
              <a:rPr lang="en-US" sz="2800" dirty="0" smtClean="0"/>
              <a:t>appeared </a:t>
            </a:r>
            <a:r>
              <a:rPr lang="en-US" sz="2800" dirty="0"/>
              <a:t>at NDSS’17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400" dirty="0"/>
              <a:t>Tech report at </a:t>
            </a:r>
            <a:r>
              <a:rPr lang="en-US" sz="2400" dirty="0">
                <a:hlinkClick r:id="rId2"/>
              </a:rPr>
              <a:t>https://eprint.iacr.org/2016/1010.pdf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Questions? </a:t>
            </a:r>
            <a:r>
              <a:rPr lang="en-US" sz="2800" dirty="0">
                <a:sym typeface="Wingdings" panose="05000000000000000000" pitchFamily="2" charset="2"/>
              </a:rPr>
              <a:t>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24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187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08"/>
            <a:ext cx="7620000" cy="1143000"/>
          </a:xfrm>
        </p:spPr>
        <p:txBody>
          <a:bodyPr/>
          <a:lstStyle/>
          <a:p>
            <a:pPr algn="ctr"/>
            <a:r>
              <a:rPr lang="en-US" sz="4000" dirty="0"/>
              <a:t>Prefix Hijacking</a:t>
            </a:r>
          </a:p>
        </p:txBody>
      </p:sp>
      <p:sp>
        <p:nvSpPr>
          <p:cNvPr id="22" name="Oval 21"/>
          <p:cNvSpPr/>
          <p:nvPr/>
        </p:nvSpPr>
        <p:spPr>
          <a:xfrm>
            <a:off x="5458560" y="2141546"/>
            <a:ext cx="1475627" cy="6213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X</a:t>
            </a:r>
          </a:p>
        </p:txBody>
      </p:sp>
      <p:sp>
        <p:nvSpPr>
          <p:cNvPr id="23" name="Oval 22"/>
          <p:cNvSpPr/>
          <p:nvPr/>
        </p:nvSpPr>
        <p:spPr>
          <a:xfrm>
            <a:off x="3203360" y="3124209"/>
            <a:ext cx="1368669" cy="6213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Y</a:t>
            </a:r>
          </a:p>
        </p:txBody>
      </p:sp>
      <p:sp>
        <p:nvSpPr>
          <p:cNvPr id="24" name="Oval 23"/>
          <p:cNvSpPr/>
          <p:nvPr/>
        </p:nvSpPr>
        <p:spPr>
          <a:xfrm>
            <a:off x="3200432" y="4407892"/>
            <a:ext cx="1368669" cy="6213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3320</a:t>
            </a:r>
          </a:p>
        </p:txBody>
      </p:sp>
      <p:sp>
        <p:nvSpPr>
          <p:cNvPr id="28" name="Oval 27"/>
          <p:cNvSpPr/>
          <p:nvPr/>
        </p:nvSpPr>
        <p:spPr>
          <a:xfrm>
            <a:off x="7616965" y="3456566"/>
            <a:ext cx="1603131" cy="62131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666</a:t>
            </a:r>
          </a:p>
        </p:txBody>
      </p:sp>
      <p:cxnSp>
        <p:nvCxnSpPr>
          <p:cNvPr id="30" name="Straight Arrow Connector 29"/>
          <p:cNvCxnSpPr>
            <a:stCxn id="24" idx="0"/>
            <a:endCxn id="23" idx="4"/>
          </p:cNvCxnSpPr>
          <p:nvPr/>
        </p:nvCxnSpPr>
        <p:spPr>
          <a:xfrm flipV="1">
            <a:off x="3884769" y="3745520"/>
            <a:ext cx="2929" cy="662365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3" idx="7"/>
            <a:endCxn id="22" idx="3"/>
          </p:cNvCxnSpPr>
          <p:nvPr/>
        </p:nvCxnSpPr>
        <p:spPr>
          <a:xfrm flipV="1">
            <a:off x="4371589" y="2671873"/>
            <a:ext cx="1303072" cy="543327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2" idx="5"/>
          </p:cNvCxnSpPr>
          <p:nvPr/>
        </p:nvCxnSpPr>
        <p:spPr>
          <a:xfrm flipH="1" flipV="1">
            <a:off x="6718091" y="2671864"/>
            <a:ext cx="1785527" cy="762996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676403" y="4199822"/>
            <a:ext cx="1644148" cy="676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91.0.0.0/10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3320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600200" y="2779587"/>
            <a:ext cx="1828800" cy="676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91.0.0.0/10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Y-3320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857759" y="2943536"/>
            <a:ext cx="1646104" cy="67698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91.0.0.0/10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666</a:t>
            </a:r>
          </a:p>
        </p:txBody>
      </p:sp>
      <p:sp>
        <p:nvSpPr>
          <p:cNvPr id="49" name="Right Arrow 48"/>
          <p:cNvSpPr/>
          <p:nvPr/>
        </p:nvSpPr>
        <p:spPr>
          <a:xfrm rot="1457508">
            <a:off x="6637597" y="2764577"/>
            <a:ext cx="1946507" cy="53464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4" name="Right Arrow 53"/>
          <p:cNvSpPr/>
          <p:nvPr/>
        </p:nvSpPr>
        <p:spPr>
          <a:xfrm rot="5400000">
            <a:off x="3552267" y="3831086"/>
            <a:ext cx="662365" cy="53464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690001" y="4614852"/>
            <a:ext cx="2743200" cy="1023948"/>
            <a:chOff x="5166001" y="4766315"/>
            <a:chExt cx="2743200" cy="1023948"/>
          </a:xfrm>
        </p:grpSpPr>
        <p:grpSp>
          <p:nvGrpSpPr>
            <p:cNvPr id="27" name="Group 26"/>
            <p:cNvGrpSpPr/>
            <p:nvPr/>
          </p:nvGrpSpPr>
          <p:grpSpPr>
            <a:xfrm>
              <a:off x="5166001" y="4766315"/>
              <a:ext cx="2743200" cy="1023948"/>
              <a:chOff x="338692" y="3137611"/>
              <a:chExt cx="2743200" cy="1023948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338692" y="3137611"/>
                <a:ext cx="2743200" cy="1023948"/>
              </a:xfrm>
              <a:prstGeom prst="roundRect">
                <a:avLst/>
              </a:prstGeom>
              <a:solidFill>
                <a:schemeClr val="bg1"/>
              </a:solidFill>
              <a:ln w="508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18551" y="3239201"/>
                <a:ext cx="12005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000" b="1" dirty="0">
                    <a:solidFill>
                      <a:srgbClr val="2F2B20"/>
                    </a:solidFill>
                  </a:rPr>
                  <a:t>BGP Ad.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858337" y="3251627"/>
                <a:ext cx="122355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000" b="1" dirty="0">
                    <a:solidFill>
                      <a:srgbClr val="2F2B20"/>
                    </a:solidFill>
                  </a:rPr>
                  <a:t>Data flow</a:t>
                </a:r>
              </a:p>
            </p:txBody>
          </p:sp>
        </p:grpSp>
        <p:cxnSp>
          <p:nvCxnSpPr>
            <p:cNvPr id="4" name="מחבר חץ ישר 3"/>
            <p:cNvCxnSpPr/>
            <p:nvPr/>
          </p:nvCxnSpPr>
          <p:spPr>
            <a:xfrm>
              <a:off x="5598468" y="5437740"/>
              <a:ext cx="629587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חץ ימינה 5"/>
            <p:cNvSpPr/>
            <p:nvPr/>
          </p:nvSpPr>
          <p:spPr>
            <a:xfrm>
              <a:off x="7012983" y="5293170"/>
              <a:ext cx="568879" cy="268153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he-IL">
                <a:solidFill>
                  <a:srgbClr val="FFFFFF"/>
                </a:solidFill>
              </a:endParaRPr>
            </a:p>
          </p:txBody>
        </p:sp>
      </p:grpSp>
      <p:sp>
        <p:nvSpPr>
          <p:cNvPr id="31" name="Rectangular Callout 30"/>
          <p:cNvSpPr/>
          <p:nvPr/>
        </p:nvSpPr>
        <p:spPr>
          <a:xfrm>
            <a:off x="6172200" y="1371600"/>
            <a:ext cx="1593392" cy="685800"/>
          </a:xfrm>
          <a:prstGeom prst="wedgeRectCallout">
            <a:avLst>
              <a:gd name="adj1" fmla="val -48865"/>
              <a:gd name="adj2" fmla="val 74075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prefers </a:t>
            </a:r>
          </a:p>
          <a:p>
            <a:r>
              <a:rPr lang="en-US" sz="2000" dirty="0">
                <a:solidFill>
                  <a:schemeClr val="tx1"/>
                </a:solidFill>
              </a:rPr>
              <a:t>shorter route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5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0.00612 -0.204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-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7037E-7 L 0.175 -0.121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22222E-6 L -0.16276 -0.145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38" y="-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4" grpId="2" animBg="1"/>
      <p:bldP spid="46" grpId="0" animBg="1"/>
      <p:bldP spid="46" grpId="1" animBg="1"/>
      <p:bldP spid="48" grpId="0" animBg="1"/>
      <p:bldP spid="48" grpId="1" animBg="1"/>
      <p:bldP spid="49" grpId="0" animBg="1"/>
      <p:bldP spid="54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08"/>
            <a:ext cx="7620000" cy="1143000"/>
          </a:xfrm>
        </p:spPr>
        <p:txBody>
          <a:bodyPr/>
          <a:lstStyle/>
          <a:p>
            <a:pPr algn="ctr"/>
            <a:r>
              <a:rPr lang="en-US" sz="4000" dirty="0"/>
              <a:t>Subprefix Hijacking</a:t>
            </a:r>
          </a:p>
        </p:txBody>
      </p:sp>
      <p:sp>
        <p:nvSpPr>
          <p:cNvPr id="22" name="Oval 21"/>
          <p:cNvSpPr/>
          <p:nvPr/>
        </p:nvSpPr>
        <p:spPr>
          <a:xfrm>
            <a:off x="5458560" y="2141546"/>
            <a:ext cx="1475627" cy="6213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X</a:t>
            </a:r>
          </a:p>
        </p:txBody>
      </p:sp>
      <p:sp>
        <p:nvSpPr>
          <p:cNvPr id="23" name="Oval 22"/>
          <p:cNvSpPr/>
          <p:nvPr/>
        </p:nvSpPr>
        <p:spPr>
          <a:xfrm>
            <a:off x="2895604" y="3456566"/>
            <a:ext cx="1475989" cy="6498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3320</a:t>
            </a:r>
          </a:p>
        </p:txBody>
      </p:sp>
      <p:sp>
        <p:nvSpPr>
          <p:cNvPr id="28" name="Oval 27"/>
          <p:cNvSpPr/>
          <p:nvPr/>
        </p:nvSpPr>
        <p:spPr>
          <a:xfrm>
            <a:off x="7924801" y="4724409"/>
            <a:ext cx="1603131" cy="62131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666</a:t>
            </a:r>
          </a:p>
        </p:txBody>
      </p:sp>
      <p:cxnSp>
        <p:nvCxnSpPr>
          <p:cNvPr id="34" name="Straight Arrow Connector 33"/>
          <p:cNvCxnSpPr>
            <a:stCxn id="23" idx="7"/>
            <a:endCxn id="22" idx="3"/>
          </p:cNvCxnSpPr>
          <p:nvPr/>
        </p:nvCxnSpPr>
        <p:spPr>
          <a:xfrm flipV="1">
            <a:off x="4155437" y="2671864"/>
            <a:ext cx="1519227" cy="879876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1" idx="0"/>
            <a:endCxn id="22" idx="5"/>
          </p:cNvCxnSpPr>
          <p:nvPr/>
        </p:nvCxnSpPr>
        <p:spPr>
          <a:xfrm flipH="1" flipV="1">
            <a:off x="6718094" y="2671864"/>
            <a:ext cx="1992719" cy="909536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600200" y="2779587"/>
            <a:ext cx="1828800" cy="676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91.0.0.0/10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3320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857759" y="2943536"/>
            <a:ext cx="1646104" cy="67698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91.0.0.0/16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Y-666</a:t>
            </a:r>
          </a:p>
        </p:txBody>
      </p:sp>
      <p:sp>
        <p:nvSpPr>
          <p:cNvPr id="49" name="Right Arrow 48"/>
          <p:cNvSpPr/>
          <p:nvPr/>
        </p:nvSpPr>
        <p:spPr>
          <a:xfrm rot="1457508">
            <a:off x="6643453" y="2860439"/>
            <a:ext cx="2166865" cy="53464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690001" y="5453052"/>
            <a:ext cx="2743200" cy="1023948"/>
            <a:chOff x="5166001" y="4766315"/>
            <a:chExt cx="2743200" cy="1023948"/>
          </a:xfrm>
        </p:grpSpPr>
        <p:grpSp>
          <p:nvGrpSpPr>
            <p:cNvPr id="27" name="Group 26"/>
            <p:cNvGrpSpPr/>
            <p:nvPr/>
          </p:nvGrpSpPr>
          <p:grpSpPr>
            <a:xfrm>
              <a:off x="5166001" y="4766315"/>
              <a:ext cx="2743200" cy="1023948"/>
              <a:chOff x="338692" y="3137611"/>
              <a:chExt cx="2743200" cy="1023948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338692" y="3137611"/>
                <a:ext cx="2743200" cy="1023948"/>
              </a:xfrm>
              <a:prstGeom prst="roundRect">
                <a:avLst/>
              </a:prstGeom>
              <a:solidFill>
                <a:schemeClr val="bg1"/>
              </a:solidFill>
              <a:ln w="508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18551" y="3239201"/>
                <a:ext cx="12005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000" b="1" dirty="0">
                    <a:solidFill>
                      <a:srgbClr val="2F2B20"/>
                    </a:solidFill>
                  </a:rPr>
                  <a:t>BGP Ad.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858337" y="3251627"/>
                <a:ext cx="122355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000" b="1" dirty="0">
                    <a:solidFill>
                      <a:srgbClr val="2F2B20"/>
                    </a:solidFill>
                  </a:rPr>
                  <a:t>Data flow</a:t>
                </a:r>
              </a:p>
            </p:txBody>
          </p:sp>
        </p:grpSp>
        <p:cxnSp>
          <p:nvCxnSpPr>
            <p:cNvPr id="4" name="מחבר חץ ישר 3"/>
            <p:cNvCxnSpPr/>
            <p:nvPr/>
          </p:nvCxnSpPr>
          <p:spPr>
            <a:xfrm>
              <a:off x="5598468" y="5437740"/>
              <a:ext cx="629587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חץ ימינה 5"/>
            <p:cNvSpPr/>
            <p:nvPr/>
          </p:nvSpPr>
          <p:spPr>
            <a:xfrm>
              <a:off x="7012983" y="5293170"/>
              <a:ext cx="568879" cy="268153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he-IL">
                <a:solidFill>
                  <a:srgbClr val="FFFFFF"/>
                </a:solidFill>
              </a:endParaRPr>
            </a:p>
          </p:txBody>
        </p:sp>
      </p:grpSp>
      <p:sp>
        <p:nvSpPr>
          <p:cNvPr id="31" name="Rectangular Callout 30"/>
          <p:cNvSpPr/>
          <p:nvPr/>
        </p:nvSpPr>
        <p:spPr>
          <a:xfrm>
            <a:off x="6096003" y="1143000"/>
            <a:ext cx="3203812" cy="762000"/>
          </a:xfrm>
          <a:prstGeom prst="wedgeRectCallout">
            <a:avLst>
              <a:gd name="adj1" fmla="val -43709"/>
              <a:gd name="adj2" fmla="val 80325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Longest prefix match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Path length does not matter</a:t>
            </a:r>
          </a:p>
        </p:txBody>
      </p:sp>
      <p:sp>
        <p:nvSpPr>
          <p:cNvPr id="21" name="Oval 20"/>
          <p:cNvSpPr/>
          <p:nvPr/>
        </p:nvSpPr>
        <p:spPr>
          <a:xfrm>
            <a:off x="7972812" y="3581400"/>
            <a:ext cx="1475989" cy="6498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Y</a:t>
            </a:r>
          </a:p>
        </p:txBody>
      </p:sp>
      <p:cxnSp>
        <p:nvCxnSpPr>
          <p:cNvPr id="24" name="Straight Arrow Connector 23"/>
          <p:cNvCxnSpPr>
            <a:stCxn id="28" idx="0"/>
            <a:endCxn id="21" idx="4"/>
          </p:cNvCxnSpPr>
          <p:nvPr/>
        </p:nvCxnSpPr>
        <p:spPr>
          <a:xfrm flipH="1" flipV="1">
            <a:off x="8710813" y="4231292"/>
            <a:ext cx="15559" cy="493108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 rot="5400000">
            <a:off x="8432643" y="4255118"/>
            <a:ext cx="556324" cy="53464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91600" y="4267209"/>
            <a:ext cx="1646104" cy="67698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91.0.0.0/16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666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4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7037E-7 L 0.18125 -0.121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-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9 -0.03889 L -0.00794 -0.1993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-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9 -0.00625 L -0.15977 -0.15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38" y="-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8" grpId="0" animBg="1"/>
      <p:bldP spid="48" grpId="1" animBg="1"/>
      <p:bldP spid="49" grpId="0" animBg="1"/>
      <p:bldP spid="31" grpId="0" animBg="1"/>
      <p:bldP spid="26" grpId="0" animBg="1"/>
      <p:bldP spid="29" grpId="0" animBg="1"/>
      <p:bldP spid="29" grpId="1" animBg="1"/>
      <p:bldP spid="2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Certifying Ownership with RPKI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4"/>
            <a:ext cx="10363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RPKI assigns an IP prefix to a public key via a Resource Certificate (RC)</a:t>
            </a:r>
          </a:p>
          <a:p>
            <a:endParaRPr lang="en-US" sz="2800" dirty="0"/>
          </a:p>
          <a:p>
            <a:r>
              <a:rPr lang="en-US" sz="2800" dirty="0"/>
              <a:t>Owners can use their private key to issue a Route Origin  Authorization (ROA) </a:t>
            </a:r>
          </a:p>
          <a:p>
            <a:endParaRPr lang="en-US" sz="2800" dirty="0"/>
          </a:p>
          <a:p>
            <a:r>
              <a:rPr lang="en-US" sz="2800" dirty="0"/>
              <a:t>ROAs identify ASes authorized to advertise an IP prefix in BGP</a:t>
            </a:r>
          </a:p>
          <a:p>
            <a:pPr lvl="1"/>
            <a:endParaRPr lang="en-US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6635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Example: Certifying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6652"/>
            <a:ext cx="8534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Deutsche Telekom certified by RIPE</a:t>
            </a:r>
            <a:br>
              <a:rPr lang="en-US" sz="2800" dirty="0"/>
            </a:br>
            <a:r>
              <a:rPr lang="en-US" sz="2800" dirty="0"/>
              <a:t>for address space 91.0.0.0/10</a:t>
            </a:r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6</a:t>
            </a:fld>
            <a:endParaRPr kumimoji="0"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682749" y="3045406"/>
            <a:ext cx="8147051" cy="1981201"/>
            <a:chOff x="1682750" y="3045401"/>
            <a:chExt cx="8147050" cy="198120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801560" y="3807401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1682750" y="3731703"/>
              <a:ext cx="2087478" cy="986136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91.0.0.0/10</a:t>
              </a:r>
              <a:endParaRPr lang="en-US" sz="1400" dirty="0"/>
            </a:p>
            <a:p>
              <a:pPr algn="ctr"/>
              <a:r>
                <a:rPr lang="en-US" dirty="0" smtClean="0"/>
                <a:t>Max-length </a:t>
              </a:r>
              <a:r>
                <a:rPr lang="en-US" dirty="0"/>
                <a:t>= </a:t>
              </a:r>
              <a:r>
                <a:rPr lang="en-US" dirty="0" smtClean="0"/>
                <a:t>10</a:t>
              </a:r>
            </a:p>
            <a:p>
              <a:pPr algn="ctr"/>
              <a:r>
                <a:rPr lang="en-US" dirty="0" smtClean="0"/>
                <a:t>AS 3320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endCxn id="9" idx="3"/>
            </p:cNvCxnSpPr>
            <p:nvPr/>
          </p:nvCxnSpPr>
          <p:spPr>
            <a:xfrm flipH="1" flipV="1">
              <a:off x="3770228" y="4224771"/>
              <a:ext cx="735934" cy="45943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Snip Same Side Corner Rectangle 12"/>
            <p:cNvSpPr/>
            <p:nvPr/>
          </p:nvSpPr>
          <p:spPr>
            <a:xfrm>
              <a:off x="4506160" y="3045401"/>
              <a:ext cx="2574610" cy="762000"/>
            </a:xfrm>
            <a:prstGeom prst="snip2SameRect">
              <a:avLst>
                <a:gd name="adj1" fmla="val 16667"/>
                <a:gd name="adj2" fmla="val 19737"/>
              </a:avLst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RIPE</a:t>
              </a:r>
            </a:p>
            <a:p>
              <a:pPr algn="ctr"/>
              <a:r>
                <a:rPr lang="fr-FR" sz="1400" dirty="0"/>
                <a:t>Réseaux IP Européens Network Coordination Centre</a:t>
              </a:r>
              <a:endParaRPr lang="en-US" sz="14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7848600" y="3175648"/>
              <a:ext cx="1981200" cy="1717854"/>
              <a:chOff x="8037428" y="2999985"/>
              <a:chExt cx="1981200" cy="1717854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8037428" y="3083501"/>
                <a:ext cx="1981200" cy="1634338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8509667" y="4082122"/>
                <a:ext cx="1036722" cy="528435"/>
              </a:xfrm>
              <a:prstGeom prst="round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ROA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405895" y="299998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Legend:</a:t>
                </a:r>
                <a:endParaRPr lang="en-US" sz="2400" dirty="0"/>
              </a:p>
            </p:txBody>
          </p:sp>
          <p:sp>
            <p:nvSpPr>
              <p:cNvPr id="14" name="Snip Same Side Corner Rectangle 13"/>
              <p:cNvSpPr/>
              <p:nvPr/>
            </p:nvSpPr>
            <p:spPr>
              <a:xfrm>
                <a:off x="8189828" y="3440437"/>
                <a:ext cx="1727534" cy="533400"/>
              </a:xfrm>
              <a:prstGeom prst="snip2SameRect">
                <a:avLst>
                  <a:gd name="adj1" fmla="val 14670"/>
                  <a:gd name="adj2" fmla="val 19173"/>
                </a:avLst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Org with RC</a:t>
                </a:r>
                <a:endParaRPr lang="en-US" sz="1400" dirty="0"/>
              </a:p>
            </p:txBody>
          </p:sp>
        </p:grpSp>
        <p:sp>
          <p:nvSpPr>
            <p:cNvPr id="15" name="Snip Same Side Corner Rectangle 14"/>
            <p:cNvSpPr/>
            <p:nvPr/>
          </p:nvSpPr>
          <p:spPr>
            <a:xfrm>
              <a:off x="4536240" y="4264602"/>
              <a:ext cx="2574610" cy="762000"/>
            </a:xfrm>
            <a:prstGeom prst="snip2SameRect">
              <a:avLst>
                <a:gd name="adj1" fmla="val 16667"/>
                <a:gd name="adj2" fmla="val 18158"/>
              </a:avLst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Deutsche Telekom</a:t>
              </a:r>
            </a:p>
            <a:p>
              <a:pPr algn="ctr"/>
              <a:r>
                <a:rPr lang="en-US" dirty="0"/>
                <a:t>91.0.0.0/10</a:t>
              </a:r>
              <a:endParaRPr lang="en-US" sz="1400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9628" y="4717839"/>
              <a:ext cx="3810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36755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382000" cy="1143000"/>
          </a:xfrm>
        </p:spPr>
        <p:txBody>
          <a:bodyPr/>
          <a:lstStyle/>
          <a:p>
            <a:r>
              <a:rPr lang="en-US" sz="4000" dirty="0"/>
              <a:t>RPKI C</a:t>
            </a:r>
            <a:r>
              <a:rPr lang="en-US" sz="4000" dirty="0" smtClean="0"/>
              <a:t>an Prevent </a:t>
            </a:r>
            <a:r>
              <a:rPr lang="en-US" sz="4000" dirty="0"/>
              <a:t>P</a:t>
            </a:r>
            <a:r>
              <a:rPr lang="en-US" sz="4000" dirty="0" smtClean="0"/>
              <a:t>refix Hijacks</a:t>
            </a:r>
            <a:endParaRPr lang="en-US" sz="4000" dirty="0"/>
          </a:p>
        </p:txBody>
      </p:sp>
      <p:sp>
        <p:nvSpPr>
          <p:cNvPr id="22" name="Oval 21"/>
          <p:cNvSpPr/>
          <p:nvPr/>
        </p:nvSpPr>
        <p:spPr>
          <a:xfrm>
            <a:off x="5385305" y="2722498"/>
            <a:ext cx="1475627" cy="6213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X</a:t>
            </a:r>
          </a:p>
        </p:txBody>
      </p:sp>
      <p:sp>
        <p:nvSpPr>
          <p:cNvPr id="23" name="Oval 22"/>
          <p:cNvSpPr/>
          <p:nvPr/>
        </p:nvSpPr>
        <p:spPr>
          <a:xfrm>
            <a:off x="3130104" y="3705158"/>
            <a:ext cx="1368669" cy="6213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Y</a:t>
            </a:r>
          </a:p>
        </p:txBody>
      </p:sp>
      <p:sp>
        <p:nvSpPr>
          <p:cNvPr id="24" name="Oval 23"/>
          <p:cNvSpPr/>
          <p:nvPr/>
        </p:nvSpPr>
        <p:spPr>
          <a:xfrm>
            <a:off x="3127173" y="4988844"/>
            <a:ext cx="1368669" cy="6213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3320</a:t>
            </a:r>
          </a:p>
        </p:txBody>
      </p:sp>
      <p:sp>
        <p:nvSpPr>
          <p:cNvPr id="28" name="Oval 27"/>
          <p:cNvSpPr/>
          <p:nvPr/>
        </p:nvSpPr>
        <p:spPr>
          <a:xfrm>
            <a:off x="7640521" y="4015818"/>
            <a:ext cx="1603131" cy="62131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666</a:t>
            </a:r>
          </a:p>
        </p:txBody>
      </p:sp>
      <p:cxnSp>
        <p:nvCxnSpPr>
          <p:cNvPr id="30" name="Straight Arrow Connector 29"/>
          <p:cNvCxnSpPr>
            <a:stCxn id="24" idx="0"/>
            <a:endCxn id="23" idx="4"/>
          </p:cNvCxnSpPr>
          <p:nvPr/>
        </p:nvCxnSpPr>
        <p:spPr>
          <a:xfrm flipV="1">
            <a:off x="3811513" y="4326479"/>
            <a:ext cx="2929" cy="662365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3" idx="7"/>
            <a:endCxn id="22" idx="3"/>
          </p:cNvCxnSpPr>
          <p:nvPr/>
        </p:nvCxnSpPr>
        <p:spPr>
          <a:xfrm flipV="1">
            <a:off x="4298333" y="3252821"/>
            <a:ext cx="1303072" cy="543327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2" idx="5"/>
          </p:cNvCxnSpPr>
          <p:nvPr/>
        </p:nvCxnSpPr>
        <p:spPr>
          <a:xfrm flipH="1" flipV="1">
            <a:off x="6644835" y="3252816"/>
            <a:ext cx="1785527" cy="762996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030425" y="2667009"/>
            <a:ext cx="1884248" cy="676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91.0.0.0/10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Y-3320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122469" y="2667009"/>
            <a:ext cx="1710027" cy="67698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91.0.0.0/10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666</a:t>
            </a:r>
          </a:p>
        </p:txBody>
      </p:sp>
      <p:sp>
        <p:nvSpPr>
          <p:cNvPr id="49" name="Right Arrow 48"/>
          <p:cNvSpPr/>
          <p:nvPr/>
        </p:nvSpPr>
        <p:spPr>
          <a:xfrm rot="9335195">
            <a:off x="4099843" y="3324653"/>
            <a:ext cx="1526228" cy="53464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690001" y="5133419"/>
            <a:ext cx="2743200" cy="1023948"/>
            <a:chOff x="5166001" y="4757523"/>
            <a:chExt cx="2743200" cy="1023948"/>
          </a:xfrm>
        </p:grpSpPr>
        <p:grpSp>
          <p:nvGrpSpPr>
            <p:cNvPr id="21" name="Group 20"/>
            <p:cNvGrpSpPr/>
            <p:nvPr/>
          </p:nvGrpSpPr>
          <p:grpSpPr>
            <a:xfrm>
              <a:off x="5166001" y="4757523"/>
              <a:ext cx="2743200" cy="1023948"/>
              <a:chOff x="338692" y="3128819"/>
              <a:chExt cx="2743200" cy="1023948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338692" y="3128819"/>
                <a:ext cx="2743200" cy="1023948"/>
              </a:xfrm>
              <a:prstGeom prst="roundRect">
                <a:avLst/>
              </a:prstGeom>
              <a:solidFill>
                <a:schemeClr val="bg1"/>
              </a:solidFill>
              <a:ln w="508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18551" y="3239201"/>
                <a:ext cx="12005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000" b="1" dirty="0">
                    <a:solidFill>
                      <a:srgbClr val="2F2B20"/>
                    </a:solidFill>
                  </a:rPr>
                  <a:t>BGP Ad.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858337" y="3251627"/>
                <a:ext cx="122355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000" b="1" dirty="0">
                    <a:solidFill>
                      <a:srgbClr val="2F2B20"/>
                    </a:solidFill>
                  </a:rPr>
                  <a:t>Data flow</a:t>
                </a:r>
              </a:p>
            </p:txBody>
          </p:sp>
        </p:grpSp>
        <p:cxnSp>
          <p:nvCxnSpPr>
            <p:cNvPr id="25" name="מחבר חץ ישר 3"/>
            <p:cNvCxnSpPr/>
            <p:nvPr/>
          </p:nvCxnSpPr>
          <p:spPr>
            <a:xfrm>
              <a:off x="5598468" y="5437740"/>
              <a:ext cx="629587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חץ ימינה 5"/>
            <p:cNvSpPr/>
            <p:nvPr/>
          </p:nvSpPr>
          <p:spPr>
            <a:xfrm>
              <a:off x="7012983" y="5293170"/>
              <a:ext cx="568879" cy="268153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he-IL">
                <a:solidFill>
                  <a:srgbClr val="FFFFFF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52600" y="1560496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AS X uses the authenticated mapping (ROA) from </a:t>
            </a:r>
            <a:r>
              <a:rPr lang="en-US" sz="2800" dirty="0" smtClean="0"/>
              <a:t>91.0/10 </a:t>
            </a:r>
            <a:r>
              <a:rPr lang="en-US" sz="2800" dirty="0"/>
              <a:t>to </a:t>
            </a:r>
          </a:p>
          <a:p>
            <a:pPr algn="ctr"/>
            <a:r>
              <a:rPr lang="en-US" sz="2800" dirty="0"/>
              <a:t>AS 3320 to discard the attacker’s route-advertisement</a:t>
            </a:r>
          </a:p>
        </p:txBody>
      </p:sp>
      <p:pic>
        <p:nvPicPr>
          <p:cNvPr id="36" name="Picture 4" descr="File:Black x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420" y="2450826"/>
            <a:ext cx="939448" cy="107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152400" y="3002479"/>
            <a:ext cx="2468479" cy="1044011"/>
          </a:xfrm>
          <a:prstGeom prst="roundRect">
            <a:avLst/>
          </a:prstGeom>
          <a:solidFill>
            <a:srgbClr val="8064A2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91.0.0.0/10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Max-length = 10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3320</a:t>
            </a:r>
          </a:p>
        </p:txBody>
      </p:sp>
    </p:spTree>
    <p:extLst>
      <p:ext uri="{BB962C8B-B14F-4D97-AF65-F5344CB8AC3E}">
        <p14:creationId xmlns:p14="http://schemas.microsoft.com/office/powerpoint/2010/main" val="255258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Talk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8763000" cy="4800600"/>
          </a:xfrm>
        </p:spPr>
        <p:txBody>
          <a:bodyPr>
            <a:normAutofit/>
          </a:bodyPr>
          <a:lstStyle/>
          <a:p>
            <a:r>
              <a:rPr lang="en-US" sz="3300" b="1" dirty="0" smtClean="0"/>
              <a:t>Challenges </a:t>
            </a:r>
            <a:r>
              <a:rPr lang="en-US" sz="3300" b="1" dirty="0"/>
              <a:t>facing </a:t>
            </a:r>
            <a:r>
              <a:rPr lang="en-US" sz="3300" b="1" dirty="0" smtClean="0"/>
              <a:t>deployment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300" dirty="0" smtClean="0">
                <a:solidFill>
                  <a:schemeClr val="bg1">
                    <a:lumMod val="50000"/>
                  </a:schemeClr>
                </a:solidFill>
              </a:rPr>
              <a:t>Route origin validation in partial </a:t>
            </a:r>
            <a:r>
              <a:rPr lang="en-US" sz="3300" dirty="0" smtClean="0">
                <a:solidFill>
                  <a:schemeClr val="bg1">
                    <a:lumMod val="50000"/>
                  </a:schemeClr>
                </a:solidFill>
              </a:rPr>
              <a:t>deployment</a:t>
            </a:r>
            <a:endParaRPr lang="en-US" sz="33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266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Arrow Connector 36"/>
          <p:cNvCxnSpPr>
            <a:endCxn id="22" idx="5"/>
          </p:cNvCxnSpPr>
          <p:nvPr/>
        </p:nvCxnSpPr>
        <p:spPr>
          <a:xfrm flipH="1" flipV="1">
            <a:off x="6718091" y="3662464"/>
            <a:ext cx="1785527" cy="762996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610849" y="4205800"/>
            <a:ext cx="1603131" cy="62131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666</a:t>
            </a:r>
          </a:p>
        </p:txBody>
      </p:sp>
      <p:sp>
        <p:nvSpPr>
          <p:cNvPr id="22" name="Oval 21"/>
          <p:cNvSpPr/>
          <p:nvPr/>
        </p:nvSpPr>
        <p:spPr>
          <a:xfrm>
            <a:off x="5458560" y="3132139"/>
            <a:ext cx="1475627" cy="6213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AS X</a:t>
            </a:r>
          </a:p>
        </p:txBody>
      </p:sp>
      <p:cxnSp>
        <p:nvCxnSpPr>
          <p:cNvPr id="34" name="Straight Arrow Connector 33"/>
          <p:cNvCxnSpPr>
            <a:endCxn id="22" idx="3"/>
          </p:cNvCxnSpPr>
          <p:nvPr/>
        </p:nvCxnSpPr>
        <p:spPr>
          <a:xfrm flipV="1">
            <a:off x="4371589" y="3662466"/>
            <a:ext cx="1303072" cy="543327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632452" y="5527088"/>
            <a:ext cx="2743200" cy="1023948"/>
            <a:chOff x="5166001" y="4766315"/>
            <a:chExt cx="2743200" cy="1023948"/>
          </a:xfrm>
        </p:grpSpPr>
        <p:grpSp>
          <p:nvGrpSpPr>
            <p:cNvPr id="27" name="Group 26"/>
            <p:cNvGrpSpPr/>
            <p:nvPr/>
          </p:nvGrpSpPr>
          <p:grpSpPr>
            <a:xfrm>
              <a:off x="5166001" y="4766315"/>
              <a:ext cx="2743200" cy="1023948"/>
              <a:chOff x="338692" y="3137611"/>
              <a:chExt cx="2743200" cy="1023948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338692" y="3137611"/>
                <a:ext cx="2743200" cy="1023948"/>
              </a:xfrm>
              <a:prstGeom prst="roundRect">
                <a:avLst/>
              </a:prstGeom>
              <a:solidFill>
                <a:schemeClr val="bg1"/>
              </a:solidFill>
              <a:ln w="508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18551" y="3239201"/>
                <a:ext cx="12005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000" b="1" dirty="0">
                    <a:solidFill>
                      <a:srgbClr val="2F2B20"/>
                    </a:solidFill>
                  </a:rPr>
                  <a:t>BGP Ad.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858337" y="3251627"/>
                <a:ext cx="122355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000" b="1" dirty="0">
                    <a:solidFill>
                      <a:srgbClr val="2F2B20"/>
                    </a:solidFill>
                  </a:rPr>
                  <a:t>Data flow</a:t>
                </a:r>
              </a:p>
            </p:txBody>
          </p:sp>
        </p:grpSp>
        <p:cxnSp>
          <p:nvCxnSpPr>
            <p:cNvPr id="4" name="מחבר חץ ישר 3"/>
            <p:cNvCxnSpPr/>
            <p:nvPr/>
          </p:nvCxnSpPr>
          <p:spPr>
            <a:xfrm>
              <a:off x="5598468" y="5437740"/>
              <a:ext cx="629587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חץ ימינה 5"/>
            <p:cNvSpPr/>
            <p:nvPr/>
          </p:nvSpPr>
          <p:spPr>
            <a:xfrm>
              <a:off x="7012983" y="5293170"/>
              <a:ext cx="568879" cy="268153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he-IL">
                <a:solidFill>
                  <a:srgbClr val="FFFFFF"/>
                </a:solidFill>
              </a:endParaRPr>
            </a:p>
          </p:txBody>
        </p:sp>
      </p:grpSp>
      <p:sp>
        <p:nvSpPr>
          <p:cNvPr id="24" name="Oval 23"/>
          <p:cNvSpPr/>
          <p:nvPr/>
        </p:nvSpPr>
        <p:spPr>
          <a:xfrm>
            <a:off x="3164692" y="4030922"/>
            <a:ext cx="1368669" cy="6213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AS A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 rot="9150384">
            <a:off x="4308585" y="3732244"/>
            <a:ext cx="1452641" cy="53464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8991600" cy="1143000"/>
          </a:xfrm>
        </p:spPr>
        <p:txBody>
          <a:bodyPr>
            <a:noAutofit/>
          </a:bodyPr>
          <a:lstStyle/>
          <a:p>
            <a:r>
              <a:rPr lang="en-US" sz="4000" spc="0" dirty="0" smtClean="0">
                <a:latin typeface="Cambria" panose="02040503050406030204" pitchFamily="18" charset="0"/>
              </a:rPr>
              <a:t>Insecure Deployment: Loose </a:t>
            </a:r>
            <a:r>
              <a:rPr lang="en-US" sz="4000" spc="0" dirty="0">
                <a:latin typeface="Cambria" panose="02040503050406030204" pitchFamily="18" charset="0"/>
              </a:rPr>
              <a:t>ROAs</a:t>
            </a:r>
            <a:endParaRPr lang="en-US" sz="4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1764" y="1295400"/>
            <a:ext cx="5126797" cy="1524001"/>
            <a:chOff x="4533358" y="3797110"/>
            <a:chExt cx="5126797" cy="1524001"/>
          </a:xfrm>
        </p:grpSpPr>
        <p:sp>
          <p:nvSpPr>
            <p:cNvPr id="25" name="Rectangle 35"/>
            <p:cNvSpPr/>
            <p:nvPr/>
          </p:nvSpPr>
          <p:spPr>
            <a:xfrm>
              <a:off x="4533358" y="3797110"/>
              <a:ext cx="2411436" cy="838200"/>
            </a:xfrm>
            <a:prstGeom prst="roundRect">
              <a:avLst/>
            </a:prstGeom>
            <a:solidFill>
              <a:srgbClr val="8064A2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lvl="0" algn="ctr">
                <a:defRPr/>
              </a:pPr>
              <a:r>
                <a:rPr lang="en-US" kern="0" dirty="0">
                  <a:solidFill>
                    <a:prstClr val="white"/>
                  </a:solidFill>
                </a:rPr>
                <a:t>1.2.0.0/16</a:t>
              </a:r>
              <a:endParaRPr lang="en-US" sz="1400" kern="0" dirty="0">
                <a:solidFill>
                  <a:prstClr val="white"/>
                </a:solidFill>
              </a:endParaRPr>
            </a:p>
            <a:p>
              <a:pPr lvl="0" algn="ctr">
                <a:defRPr/>
              </a:pPr>
              <a:r>
                <a:rPr lang="en-US" kern="0" dirty="0">
                  <a:solidFill>
                    <a:prstClr val="white"/>
                  </a:solidFill>
                </a:rPr>
                <a:t>Max-length = 16</a:t>
              </a:r>
            </a:p>
            <a:p>
              <a:pPr lvl="0" algn="ctr">
                <a:defRPr/>
              </a:pPr>
              <a:r>
                <a:rPr lang="en-US" kern="0" dirty="0">
                  <a:solidFill>
                    <a:prstClr val="white"/>
                  </a:solidFill>
                </a:rPr>
                <a:t>AS A</a:t>
              </a:r>
            </a:p>
          </p:txBody>
        </p:sp>
        <p:sp>
          <p:nvSpPr>
            <p:cNvPr id="30" name="Rectangular Callout 29"/>
            <p:cNvSpPr/>
            <p:nvPr/>
          </p:nvSpPr>
          <p:spPr>
            <a:xfrm>
              <a:off x="5115994" y="4782750"/>
              <a:ext cx="4544161" cy="538361"/>
            </a:xfrm>
            <a:prstGeom prst="wedgeRectCallout">
              <a:avLst>
                <a:gd name="adj1" fmla="val -21227"/>
                <a:gd name="adj2" fmla="val -130956"/>
              </a:avLst>
            </a:prstGeom>
            <a:solidFill>
              <a:srgbClr val="FFFEF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ROA </a:t>
              </a:r>
              <a:r>
                <a:rPr lang="en-US" sz="2000" dirty="0">
                  <a:solidFill>
                    <a:schemeClr val="tx1"/>
                  </a:solidFill>
                </a:rPr>
                <a:t>allows advertising </a:t>
              </a:r>
              <a:r>
                <a:rPr lang="en-US" sz="2000" dirty="0" smtClean="0">
                  <a:solidFill>
                    <a:schemeClr val="tx1"/>
                  </a:solidFill>
                </a:rPr>
                <a:t>only one /16 prefix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1632455" y="3733801"/>
            <a:ext cx="1644148" cy="676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1.2.0.0/16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</a:t>
            </a:r>
            <a:r>
              <a:rPr lang="en-US" sz="2400" dirty="0" smtClean="0">
                <a:solidFill>
                  <a:srgbClr val="FFFFFF"/>
                </a:solidFill>
              </a:rPr>
              <a:t>A</a:t>
            </a:r>
            <a:endParaRPr lang="en-US" sz="2400" dirty="0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543800" y="2819404"/>
            <a:ext cx="2743200" cy="1522173"/>
            <a:chOff x="8111137" y="0"/>
            <a:chExt cx="2743200" cy="1522173"/>
          </a:xfrm>
        </p:grpSpPr>
        <p:sp>
          <p:nvSpPr>
            <p:cNvPr id="29" name="Rectangular Callout 28"/>
            <p:cNvSpPr/>
            <p:nvPr/>
          </p:nvSpPr>
          <p:spPr>
            <a:xfrm>
              <a:off x="8115182" y="70129"/>
              <a:ext cx="2662955" cy="1452044"/>
            </a:xfrm>
            <a:custGeom>
              <a:avLst/>
              <a:gdLst>
                <a:gd name="connsiteX0" fmla="*/ 0 w 2618448"/>
                <a:gd name="connsiteY0" fmla="*/ 0 h 771923"/>
                <a:gd name="connsiteX1" fmla="*/ 436408 w 2618448"/>
                <a:gd name="connsiteY1" fmla="*/ 0 h 771923"/>
                <a:gd name="connsiteX2" fmla="*/ 436408 w 2618448"/>
                <a:gd name="connsiteY2" fmla="*/ 0 h 771923"/>
                <a:gd name="connsiteX3" fmla="*/ 1091020 w 2618448"/>
                <a:gd name="connsiteY3" fmla="*/ 0 h 771923"/>
                <a:gd name="connsiteX4" fmla="*/ 2618448 w 2618448"/>
                <a:gd name="connsiteY4" fmla="*/ 0 h 771923"/>
                <a:gd name="connsiteX5" fmla="*/ 2618448 w 2618448"/>
                <a:gd name="connsiteY5" fmla="*/ 450288 h 771923"/>
                <a:gd name="connsiteX6" fmla="*/ 2618448 w 2618448"/>
                <a:gd name="connsiteY6" fmla="*/ 450288 h 771923"/>
                <a:gd name="connsiteX7" fmla="*/ 2618448 w 2618448"/>
                <a:gd name="connsiteY7" fmla="*/ 643269 h 771923"/>
                <a:gd name="connsiteX8" fmla="*/ 2618448 w 2618448"/>
                <a:gd name="connsiteY8" fmla="*/ 771923 h 771923"/>
                <a:gd name="connsiteX9" fmla="*/ 1091020 w 2618448"/>
                <a:gd name="connsiteY9" fmla="*/ 771923 h 771923"/>
                <a:gd name="connsiteX10" fmla="*/ 879956 w 2618448"/>
                <a:gd name="connsiteY10" fmla="*/ 1626673 h 771923"/>
                <a:gd name="connsiteX11" fmla="*/ 436408 w 2618448"/>
                <a:gd name="connsiteY11" fmla="*/ 771923 h 771923"/>
                <a:gd name="connsiteX12" fmla="*/ 0 w 2618448"/>
                <a:gd name="connsiteY12" fmla="*/ 771923 h 771923"/>
                <a:gd name="connsiteX13" fmla="*/ 0 w 2618448"/>
                <a:gd name="connsiteY13" fmla="*/ 643269 h 771923"/>
                <a:gd name="connsiteX14" fmla="*/ 0 w 2618448"/>
                <a:gd name="connsiteY14" fmla="*/ 450288 h 771923"/>
                <a:gd name="connsiteX15" fmla="*/ 0 w 2618448"/>
                <a:gd name="connsiteY15" fmla="*/ 450288 h 771923"/>
                <a:gd name="connsiteX16" fmla="*/ 0 w 2618448"/>
                <a:gd name="connsiteY16" fmla="*/ 0 h 771923"/>
                <a:gd name="connsiteX0" fmla="*/ 0 w 2618448"/>
                <a:gd name="connsiteY0" fmla="*/ 0 h 1626673"/>
                <a:gd name="connsiteX1" fmla="*/ 436408 w 2618448"/>
                <a:gd name="connsiteY1" fmla="*/ 0 h 1626673"/>
                <a:gd name="connsiteX2" fmla="*/ 436408 w 2618448"/>
                <a:gd name="connsiteY2" fmla="*/ 0 h 1626673"/>
                <a:gd name="connsiteX3" fmla="*/ 1091020 w 2618448"/>
                <a:gd name="connsiteY3" fmla="*/ 0 h 1626673"/>
                <a:gd name="connsiteX4" fmla="*/ 2618448 w 2618448"/>
                <a:gd name="connsiteY4" fmla="*/ 0 h 1626673"/>
                <a:gd name="connsiteX5" fmla="*/ 2618448 w 2618448"/>
                <a:gd name="connsiteY5" fmla="*/ 450288 h 1626673"/>
                <a:gd name="connsiteX6" fmla="*/ 2618448 w 2618448"/>
                <a:gd name="connsiteY6" fmla="*/ 450288 h 1626673"/>
                <a:gd name="connsiteX7" fmla="*/ 2618448 w 2618448"/>
                <a:gd name="connsiteY7" fmla="*/ 643269 h 1626673"/>
                <a:gd name="connsiteX8" fmla="*/ 2618448 w 2618448"/>
                <a:gd name="connsiteY8" fmla="*/ 771923 h 1626673"/>
                <a:gd name="connsiteX9" fmla="*/ 1956868 w 2618448"/>
                <a:gd name="connsiteY9" fmla="*/ 755739 h 1626673"/>
                <a:gd name="connsiteX10" fmla="*/ 879956 w 2618448"/>
                <a:gd name="connsiteY10" fmla="*/ 1626673 h 1626673"/>
                <a:gd name="connsiteX11" fmla="*/ 436408 w 2618448"/>
                <a:gd name="connsiteY11" fmla="*/ 771923 h 1626673"/>
                <a:gd name="connsiteX12" fmla="*/ 0 w 2618448"/>
                <a:gd name="connsiteY12" fmla="*/ 771923 h 1626673"/>
                <a:gd name="connsiteX13" fmla="*/ 0 w 2618448"/>
                <a:gd name="connsiteY13" fmla="*/ 643269 h 1626673"/>
                <a:gd name="connsiteX14" fmla="*/ 0 w 2618448"/>
                <a:gd name="connsiteY14" fmla="*/ 450288 h 1626673"/>
                <a:gd name="connsiteX15" fmla="*/ 0 w 2618448"/>
                <a:gd name="connsiteY15" fmla="*/ 450288 h 1626673"/>
                <a:gd name="connsiteX16" fmla="*/ 0 w 2618448"/>
                <a:gd name="connsiteY16" fmla="*/ 0 h 1626673"/>
                <a:gd name="connsiteX0" fmla="*/ 0 w 2618448"/>
                <a:gd name="connsiteY0" fmla="*/ 0 h 1626673"/>
                <a:gd name="connsiteX1" fmla="*/ 436408 w 2618448"/>
                <a:gd name="connsiteY1" fmla="*/ 0 h 1626673"/>
                <a:gd name="connsiteX2" fmla="*/ 436408 w 2618448"/>
                <a:gd name="connsiteY2" fmla="*/ 0 h 1626673"/>
                <a:gd name="connsiteX3" fmla="*/ 1091020 w 2618448"/>
                <a:gd name="connsiteY3" fmla="*/ 0 h 1626673"/>
                <a:gd name="connsiteX4" fmla="*/ 2618448 w 2618448"/>
                <a:gd name="connsiteY4" fmla="*/ 0 h 1626673"/>
                <a:gd name="connsiteX5" fmla="*/ 2618448 w 2618448"/>
                <a:gd name="connsiteY5" fmla="*/ 450288 h 1626673"/>
                <a:gd name="connsiteX6" fmla="*/ 2618448 w 2618448"/>
                <a:gd name="connsiteY6" fmla="*/ 450288 h 1626673"/>
                <a:gd name="connsiteX7" fmla="*/ 2618448 w 2618448"/>
                <a:gd name="connsiteY7" fmla="*/ 643269 h 1626673"/>
                <a:gd name="connsiteX8" fmla="*/ 2618448 w 2618448"/>
                <a:gd name="connsiteY8" fmla="*/ 771923 h 1626673"/>
                <a:gd name="connsiteX9" fmla="*/ 1956868 w 2618448"/>
                <a:gd name="connsiteY9" fmla="*/ 755739 h 1626673"/>
                <a:gd name="connsiteX10" fmla="*/ 879956 w 2618448"/>
                <a:gd name="connsiteY10" fmla="*/ 1626673 h 1626673"/>
                <a:gd name="connsiteX11" fmla="*/ 1326532 w 2618448"/>
                <a:gd name="connsiteY11" fmla="*/ 788107 h 1626673"/>
                <a:gd name="connsiteX12" fmla="*/ 0 w 2618448"/>
                <a:gd name="connsiteY12" fmla="*/ 771923 h 1626673"/>
                <a:gd name="connsiteX13" fmla="*/ 0 w 2618448"/>
                <a:gd name="connsiteY13" fmla="*/ 643269 h 1626673"/>
                <a:gd name="connsiteX14" fmla="*/ 0 w 2618448"/>
                <a:gd name="connsiteY14" fmla="*/ 450288 h 1626673"/>
                <a:gd name="connsiteX15" fmla="*/ 0 w 2618448"/>
                <a:gd name="connsiteY15" fmla="*/ 450288 h 1626673"/>
                <a:gd name="connsiteX16" fmla="*/ 0 w 2618448"/>
                <a:gd name="connsiteY16" fmla="*/ 0 h 1626673"/>
                <a:gd name="connsiteX0" fmla="*/ 0 w 2618448"/>
                <a:gd name="connsiteY0" fmla="*/ 0 h 1859877"/>
                <a:gd name="connsiteX1" fmla="*/ 436408 w 2618448"/>
                <a:gd name="connsiteY1" fmla="*/ 0 h 1859877"/>
                <a:gd name="connsiteX2" fmla="*/ 436408 w 2618448"/>
                <a:gd name="connsiteY2" fmla="*/ 0 h 1859877"/>
                <a:gd name="connsiteX3" fmla="*/ 1091020 w 2618448"/>
                <a:gd name="connsiteY3" fmla="*/ 0 h 1859877"/>
                <a:gd name="connsiteX4" fmla="*/ 2618448 w 2618448"/>
                <a:gd name="connsiteY4" fmla="*/ 0 h 1859877"/>
                <a:gd name="connsiteX5" fmla="*/ 2618448 w 2618448"/>
                <a:gd name="connsiteY5" fmla="*/ 450288 h 1859877"/>
                <a:gd name="connsiteX6" fmla="*/ 2618448 w 2618448"/>
                <a:gd name="connsiteY6" fmla="*/ 450288 h 1859877"/>
                <a:gd name="connsiteX7" fmla="*/ 2618448 w 2618448"/>
                <a:gd name="connsiteY7" fmla="*/ 643269 h 1859877"/>
                <a:gd name="connsiteX8" fmla="*/ 2618448 w 2618448"/>
                <a:gd name="connsiteY8" fmla="*/ 771923 h 1859877"/>
                <a:gd name="connsiteX9" fmla="*/ 1956868 w 2618448"/>
                <a:gd name="connsiteY9" fmla="*/ 755739 h 1859877"/>
                <a:gd name="connsiteX10" fmla="*/ 2444624 w 2618448"/>
                <a:gd name="connsiteY10" fmla="*/ 1859877 h 1859877"/>
                <a:gd name="connsiteX11" fmla="*/ 1326532 w 2618448"/>
                <a:gd name="connsiteY11" fmla="*/ 788107 h 1859877"/>
                <a:gd name="connsiteX12" fmla="*/ 0 w 2618448"/>
                <a:gd name="connsiteY12" fmla="*/ 771923 h 1859877"/>
                <a:gd name="connsiteX13" fmla="*/ 0 w 2618448"/>
                <a:gd name="connsiteY13" fmla="*/ 643269 h 1859877"/>
                <a:gd name="connsiteX14" fmla="*/ 0 w 2618448"/>
                <a:gd name="connsiteY14" fmla="*/ 450288 h 1859877"/>
                <a:gd name="connsiteX15" fmla="*/ 0 w 2618448"/>
                <a:gd name="connsiteY15" fmla="*/ 450288 h 1859877"/>
                <a:gd name="connsiteX16" fmla="*/ 0 w 2618448"/>
                <a:gd name="connsiteY16" fmla="*/ 0 h 1859877"/>
                <a:gd name="connsiteX0" fmla="*/ 0 w 2618448"/>
                <a:gd name="connsiteY0" fmla="*/ 0 h 2006710"/>
                <a:gd name="connsiteX1" fmla="*/ 436408 w 2618448"/>
                <a:gd name="connsiteY1" fmla="*/ 0 h 2006710"/>
                <a:gd name="connsiteX2" fmla="*/ 436408 w 2618448"/>
                <a:gd name="connsiteY2" fmla="*/ 0 h 2006710"/>
                <a:gd name="connsiteX3" fmla="*/ 1091020 w 2618448"/>
                <a:gd name="connsiteY3" fmla="*/ 0 h 2006710"/>
                <a:gd name="connsiteX4" fmla="*/ 2618448 w 2618448"/>
                <a:gd name="connsiteY4" fmla="*/ 0 h 2006710"/>
                <a:gd name="connsiteX5" fmla="*/ 2618448 w 2618448"/>
                <a:gd name="connsiteY5" fmla="*/ 450288 h 2006710"/>
                <a:gd name="connsiteX6" fmla="*/ 2618448 w 2618448"/>
                <a:gd name="connsiteY6" fmla="*/ 450288 h 2006710"/>
                <a:gd name="connsiteX7" fmla="*/ 2618448 w 2618448"/>
                <a:gd name="connsiteY7" fmla="*/ 643269 h 2006710"/>
                <a:gd name="connsiteX8" fmla="*/ 2618448 w 2618448"/>
                <a:gd name="connsiteY8" fmla="*/ 771923 h 2006710"/>
                <a:gd name="connsiteX9" fmla="*/ 1956868 w 2618448"/>
                <a:gd name="connsiteY9" fmla="*/ 755739 h 2006710"/>
                <a:gd name="connsiteX10" fmla="*/ 1264138 w 2618448"/>
                <a:gd name="connsiteY10" fmla="*/ 2006710 h 2006710"/>
                <a:gd name="connsiteX11" fmla="*/ 1326532 w 2618448"/>
                <a:gd name="connsiteY11" fmla="*/ 788107 h 2006710"/>
                <a:gd name="connsiteX12" fmla="*/ 0 w 2618448"/>
                <a:gd name="connsiteY12" fmla="*/ 771923 h 2006710"/>
                <a:gd name="connsiteX13" fmla="*/ 0 w 2618448"/>
                <a:gd name="connsiteY13" fmla="*/ 643269 h 2006710"/>
                <a:gd name="connsiteX14" fmla="*/ 0 w 2618448"/>
                <a:gd name="connsiteY14" fmla="*/ 450288 h 2006710"/>
                <a:gd name="connsiteX15" fmla="*/ 0 w 2618448"/>
                <a:gd name="connsiteY15" fmla="*/ 450288 h 2006710"/>
                <a:gd name="connsiteX16" fmla="*/ 0 w 2618448"/>
                <a:gd name="connsiteY16" fmla="*/ 0 h 2006710"/>
                <a:gd name="connsiteX0" fmla="*/ 0 w 2618448"/>
                <a:gd name="connsiteY0" fmla="*/ 0 h 2006710"/>
                <a:gd name="connsiteX1" fmla="*/ 436408 w 2618448"/>
                <a:gd name="connsiteY1" fmla="*/ 0 h 2006710"/>
                <a:gd name="connsiteX2" fmla="*/ 436408 w 2618448"/>
                <a:gd name="connsiteY2" fmla="*/ 0 h 2006710"/>
                <a:gd name="connsiteX3" fmla="*/ 1091020 w 2618448"/>
                <a:gd name="connsiteY3" fmla="*/ 0 h 2006710"/>
                <a:gd name="connsiteX4" fmla="*/ 2618448 w 2618448"/>
                <a:gd name="connsiteY4" fmla="*/ 0 h 2006710"/>
                <a:gd name="connsiteX5" fmla="*/ 2618448 w 2618448"/>
                <a:gd name="connsiteY5" fmla="*/ 450288 h 2006710"/>
                <a:gd name="connsiteX6" fmla="*/ 2618448 w 2618448"/>
                <a:gd name="connsiteY6" fmla="*/ 450288 h 2006710"/>
                <a:gd name="connsiteX7" fmla="*/ 2618448 w 2618448"/>
                <a:gd name="connsiteY7" fmla="*/ 643269 h 2006710"/>
                <a:gd name="connsiteX8" fmla="*/ 2618448 w 2618448"/>
                <a:gd name="connsiteY8" fmla="*/ 771923 h 2006710"/>
                <a:gd name="connsiteX9" fmla="*/ 1956868 w 2618448"/>
                <a:gd name="connsiteY9" fmla="*/ 755739 h 2006710"/>
                <a:gd name="connsiteX10" fmla="*/ 1264138 w 2618448"/>
                <a:gd name="connsiteY10" fmla="*/ 2006710 h 2006710"/>
                <a:gd name="connsiteX11" fmla="*/ 432436 w 2618448"/>
                <a:gd name="connsiteY11" fmla="*/ 796744 h 2006710"/>
                <a:gd name="connsiteX12" fmla="*/ 0 w 2618448"/>
                <a:gd name="connsiteY12" fmla="*/ 771923 h 2006710"/>
                <a:gd name="connsiteX13" fmla="*/ 0 w 2618448"/>
                <a:gd name="connsiteY13" fmla="*/ 643269 h 2006710"/>
                <a:gd name="connsiteX14" fmla="*/ 0 w 2618448"/>
                <a:gd name="connsiteY14" fmla="*/ 450288 h 2006710"/>
                <a:gd name="connsiteX15" fmla="*/ 0 w 2618448"/>
                <a:gd name="connsiteY15" fmla="*/ 450288 h 2006710"/>
                <a:gd name="connsiteX16" fmla="*/ 0 w 2618448"/>
                <a:gd name="connsiteY16" fmla="*/ 0 h 2006710"/>
                <a:gd name="connsiteX0" fmla="*/ 0 w 2618448"/>
                <a:gd name="connsiteY0" fmla="*/ 0 h 2006710"/>
                <a:gd name="connsiteX1" fmla="*/ 436408 w 2618448"/>
                <a:gd name="connsiteY1" fmla="*/ 0 h 2006710"/>
                <a:gd name="connsiteX2" fmla="*/ 436408 w 2618448"/>
                <a:gd name="connsiteY2" fmla="*/ 0 h 2006710"/>
                <a:gd name="connsiteX3" fmla="*/ 1091020 w 2618448"/>
                <a:gd name="connsiteY3" fmla="*/ 0 h 2006710"/>
                <a:gd name="connsiteX4" fmla="*/ 2618448 w 2618448"/>
                <a:gd name="connsiteY4" fmla="*/ 0 h 2006710"/>
                <a:gd name="connsiteX5" fmla="*/ 2618448 w 2618448"/>
                <a:gd name="connsiteY5" fmla="*/ 450288 h 2006710"/>
                <a:gd name="connsiteX6" fmla="*/ 2618448 w 2618448"/>
                <a:gd name="connsiteY6" fmla="*/ 450288 h 2006710"/>
                <a:gd name="connsiteX7" fmla="*/ 2618448 w 2618448"/>
                <a:gd name="connsiteY7" fmla="*/ 643269 h 2006710"/>
                <a:gd name="connsiteX8" fmla="*/ 2618448 w 2618448"/>
                <a:gd name="connsiteY8" fmla="*/ 771923 h 2006710"/>
                <a:gd name="connsiteX9" fmla="*/ 937040 w 2618448"/>
                <a:gd name="connsiteY9" fmla="*/ 764376 h 2006710"/>
                <a:gd name="connsiteX10" fmla="*/ 1264138 w 2618448"/>
                <a:gd name="connsiteY10" fmla="*/ 2006710 h 2006710"/>
                <a:gd name="connsiteX11" fmla="*/ 432436 w 2618448"/>
                <a:gd name="connsiteY11" fmla="*/ 796744 h 2006710"/>
                <a:gd name="connsiteX12" fmla="*/ 0 w 2618448"/>
                <a:gd name="connsiteY12" fmla="*/ 771923 h 2006710"/>
                <a:gd name="connsiteX13" fmla="*/ 0 w 2618448"/>
                <a:gd name="connsiteY13" fmla="*/ 643269 h 2006710"/>
                <a:gd name="connsiteX14" fmla="*/ 0 w 2618448"/>
                <a:gd name="connsiteY14" fmla="*/ 450288 h 2006710"/>
                <a:gd name="connsiteX15" fmla="*/ 0 w 2618448"/>
                <a:gd name="connsiteY15" fmla="*/ 450288 h 2006710"/>
                <a:gd name="connsiteX16" fmla="*/ 0 w 2618448"/>
                <a:gd name="connsiteY16" fmla="*/ 0 h 2006710"/>
                <a:gd name="connsiteX0" fmla="*/ 0 w 2618448"/>
                <a:gd name="connsiteY0" fmla="*/ 0 h 1859877"/>
                <a:gd name="connsiteX1" fmla="*/ 436408 w 2618448"/>
                <a:gd name="connsiteY1" fmla="*/ 0 h 1859877"/>
                <a:gd name="connsiteX2" fmla="*/ 436408 w 2618448"/>
                <a:gd name="connsiteY2" fmla="*/ 0 h 1859877"/>
                <a:gd name="connsiteX3" fmla="*/ 1091020 w 2618448"/>
                <a:gd name="connsiteY3" fmla="*/ 0 h 1859877"/>
                <a:gd name="connsiteX4" fmla="*/ 2618448 w 2618448"/>
                <a:gd name="connsiteY4" fmla="*/ 0 h 1859877"/>
                <a:gd name="connsiteX5" fmla="*/ 2618448 w 2618448"/>
                <a:gd name="connsiteY5" fmla="*/ 450288 h 1859877"/>
                <a:gd name="connsiteX6" fmla="*/ 2618448 w 2618448"/>
                <a:gd name="connsiteY6" fmla="*/ 450288 h 1859877"/>
                <a:gd name="connsiteX7" fmla="*/ 2618448 w 2618448"/>
                <a:gd name="connsiteY7" fmla="*/ 643269 h 1859877"/>
                <a:gd name="connsiteX8" fmla="*/ 2618448 w 2618448"/>
                <a:gd name="connsiteY8" fmla="*/ 771923 h 1859877"/>
                <a:gd name="connsiteX9" fmla="*/ 937040 w 2618448"/>
                <a:gd name="connsiteY9" fmla="*/ 764376 h 1859877"/>
                <a:gd name="connsiteX10" fmla="*/ 1466707 w 2618448"/>
                <a:gd name="connsiteY10" fmla="*/ 1859877 h 1859877"/>
                <a:gd name="connsiteX11" fmla="*/ 432436 w 2618448"/>
                <a:gd name="connsiteY11" fmla="*/ 796744 h 1859877"/>
                <a:gd name="connsiteX12" fmla="*/ 0 w 2618448"/>
                <a:gd name="connsiteY12" fmla="*/ 771923 h 1859877"/>
                <a:gd name="connsiteX13" fmla="*/ 0 w 2618448"/>
                <a:gd name="connsiteY13" fmla="*/ 643269 h 1859877"/>
                <a:gd name="connsiteX14" fmla="*/ 0 w 2618448"/>
                <a:gd name="connsiteY14" fmla="*/ 450288 h 1859877"/>
                <a:gd name="connsiteX15" fmla="*/ 0 w 2618448"/>
                <a:gd name="connsiteY15" fmla="*/ 450288 h 1859877"/>
                <a:gd name="connsiteX16" fmla="*/ 0 w 2618448"/>
                <a:gd name="connsiteY16" fmla="*/ 0 h 1859877"/>
                <a:gd name="connsiteX0" fmla="*/ 0 w 2618448"/>
                <a:gd name="connsiteY0" fmla="*/ 0 h 1954887"/>
                <a:gd name="connsiteX1" fmla="*/ 436408 w 2618448"/>
                <a:gd name="connsiteY1" fmla="*/ 0 h 1954887"/>
                <a:gd name="connsiteX2" fmla="*/ 436408 w 2618448"/>
                <a:gd name="connsiteY2" fmla="*/ 0 h 1954887"/>
                <a:gd name="connsiteX3" fmla="*/ 1091020 w 2618448"/>
                <a:gd name="connsiteY3" fmla="*/ 0 h 1954887"/>
                <a:gd name="connsiteX4" fmla="*/ 2618448 w 2618448"/>
                <a:gd name="connsiteY4" fmla="*/ 0 h 1954887"/>
                <a:gd name="connsiteX5" fmla="*/ 2618448 w 2618448"/>
                <a:gd name="connsiteY5" fmla="*/ 450288 h 1954887"/>
                <a:gd name="connsiteX6" fmla="*/ 2618448 w 2618448"/>
                <a:gd name="connsiteY6" fmla="*/ 450288 h 1954887"/>
                <a:gd name="connsiteX7" fmla="*/ 2618448 w 2618448"/>
                <a:gd name="connsiteY7" fmla="*/ 643269 h 1954887"/>
                <a:gd name="connsiteX8" fmla="*/ 2618448 w 2618448"/>
                <a:gd name="connsiteY8" fmla="*/ 771923 h 1954887"/>
                <a:gd name="connsiteX9" fmla="*/ 937040 w 2618448"/>
                <a:gd name="connsiteY9" fmla="*/ 764376 h 1954887"/>
                <a:gd name="connsiteX10" fmla="*/ 1215242 w 2618448"/>
                <a:gd name="connsiteY10" fmla="*/ 1954887 h 1954887"/>
                <a:gd name="connsiteX11" fmla="*/ 432436 w 2618448"/>
                <a:gd name="connsiteY11" fmla="*/ 796744 h 1954887"/>
                <a:gd name="connsiteX12" fmla="*/ 0 w 2618448"/>
                <a:gd name="connsiteY12" fmla="*/ 771923 h 1954887"/>
                <a:gd name="connsiteX13" fmla="*/ 0 w 2618448"/>
                <a:gd name="connsiteY13" fmla="*/ 643269 h 1954887"/>
                <a:gd name="connsiteX14" fmla="*/ 0 w 2618448"/>
                <a:gd name="connsiteY14" fmla="*/ 450288 h 1954887"/>
                <a:gd name="connsiteX15" fmla="*/ 0 w 2618448"/>
                <a:gd name="connsiteY15" fmla="*/ 450288 h 1954887"/>
                <a:gd name="connsiteX16" fmla="*/ 0 w 2618448"/>
                <a:gd name="connsiteY16" fmla="*/ 0 h 1954887"/>
                <a:gd name="connsiteX0" fmla="*/ 0 w 2618448"/>
                <a:gd name="connsiteY0" fmla="*/ 0 h 1954887"/>
                <a:gd name="connsiteX1" fmla="*/ 436408 w 2618448"/>
                <a:gd name="connsiteY1" fmla="*/ 0 h 1954887"/>
                <a:gd name="connsiteX2" fmla="*/ 436408 w 2618448"/>
                <a:gd name="connsiteY2" fmla="*/ 0 h 1954887"/>
                <a:gd name="connsiteX3" fmla="*/ 1091020 w 2618448"/>
                <a:gd name="connsiteY3" fmla="*/ 0 h 1954887"/>
                <a:gd name="connsiteX4" fmla="*/ 2618448 w 2618448"/>
                <a:gd name="connsiteY4" fmla="*/ 0 h 1954887"/>
                <a:gd name="connsiteX5" fmla="*/ 2618448 w 2618448"/>
                <a:gd name="connsiteY5" fmla="*/ 450288 h 1954887"/>
                <a:gd name="connsiteX6" fmla="*/ 2618448 w 2618448"/>
                <a:gd name="connsiteY6" fmla="*/ 450288 h 1954887"/>
                <a:gd name="connsiteX7" fmla="*/ 2618448 w 2618448"/>
                <a:gd name="connsiteY7" fmla="*/ 643269 h 1954887"/>
                <a:gd name="connsiteX8" fmla="*/ 2618448 w 2618448"/>
                <a:gd name="connsiteY8" fmla="*/ 771923 h 1954887"/>
                <a:gd name="connsiteX9" fmla="*/ 937040 w 2618448"/>
                <a:gd name="connsiteY9" fmla="*/ 764376 h 1954887"/>
                <a:gd name="connsiteX10" fmla="*/ 1111803 w 2618448"/>
                <a:gd name="connsiteY10" fmla="*/ 1954887 h 1954887"/>
                <a:gd name="connsiteX11" fmla="*/ 432436 w 2618448"/>
                <a:gd name="connsiteY11" fmla="*/ 796744 h 1954887"/>
                <a:gd name="connsiteX12" fmla="*/ 0 w 2618448"/>
                <a:gd name="connsiteY12" fmla="*/ 771923 h 1954887"/>
                <a:gd name="connsiteX13" fmla="*/ 0 w 2618448"/>
                <a:gd name="connsiteY13" fmla="*/ 643269 h 1954887"/>
                <a:gd name="connsiteX14" fmla="*/ 0 w 2618448"/>
                <a:gd name="connsiteY14" fmla="*/ 450288 h 1954887"/>
                <a:gd name="connsiteX15" fmla="*/ 0 w 2618448"/>
                <a:gd name="connsiteY15" fmla="*/ 450288 h 1954887"/>
                <a:gd name="connsiteX16" fmla="*/ 0 w 2618448"/>
                <a:gd name="connsiteY16" fmla="*/ 0 h 1954887"/>
                <a:gd name="connsiteX0" fmla="*/ 0 w 2618448"/>
                <a:gd name="connsiteY0" fmla="*/ 0 h 1928976"/>
                <a:gd name="connsiteX1" fmla="*/ 436408 w 2618448"/>
                <a:gd name="connsiteY1" fmla="*/ 0 h 1928976"/>
                <a:gd name="connsiteX2" fmla="*/ 436408 w 2618448"/>
                <a:gd name="connsiteY2" fmla="*/ 0 h 1928976"/>
                <a:gd name="connsiteX3" fmla="*/ 1091020 w 2618448"/>
                <a:gd name="connsiteY3" fmla="*/ 0 h 1928976"/>
                <a:gd name="connsiteX4" fmla="*/ 2618448 w 2618448"/>
                <a:gd name="connsiteY4" fmla="*/ 0 h 1928976"/>
                <a:gd name="connsiteX5" fmla="*/ 2618448 w 2618448"/>
                <a:gd name="connsiteY5" fmla="*/ 450288 h 1928976"/>
                <a:gd name="connsiteX6" fmla="*/ 2618448 w 2618448"/>
                <a:gd name="connsiteY6" fmla="*/ 450288 h 1928976"/>
                <a:gd name="connsiteX7" fmla="*/ 2618448 w 2618448"/>
                <a:gd name="connsiteY7" fmla="*/ 643269 h 1928976"/>
                <a:gd name="connsiteX8" fmla="*/ 2618448 w 2618448"/>
                <a:gd name="connsiteY8" fmla="*/ 771923 h 1928976"/>
                <a:gd name="connsiteX9" fmla="*/ 937040 w 2618448"/>
                <a:gd name="connsiteY9" fmla="*/ 764376 h 1928976"/>
                <a:gd name="connsiteX10" fmla="*/ 1239112 w 2618448"/>
                <a:gd name="connsiteY10" fmla="*/ 1928976 h 1928976"/>
                <a:gd name="connsiteX11" fmla="*/ 432436 w 2618448"/>
                <a:gd name="connsiteY11" fmla="*/ 796744 h 1928976"/>
                <a:gd name="connsiteX12" fmla="*/ 0 w 2618448"/>
                <a:gd name="connsiteY12" fmla="*/ 771923 h 1928976"/>
                <a:gd name="connsiteX13" fmla="*/ 0 w 2618448"/>
                <a:gd name="connsiteY13" fmla="*/ 643269 h 1928976"/>
                <a:gd name="connsiteX14" fmla="*/ 0 w 2618448"/>
                <a:gd name="connsiteY14" fmla="*/ 450288 h 1928976"/>
                <a:gd name="connsiteX15" fmla="*/ 0 w 2618448"/>
                <a:gd name="connsiteY15" fmla="*/ 450288 h 1928976"/>
                <a:gd name="connsiteX16" fmla="*/ 0 w 2618448"/>
                <a:gd name="connsiteY16" fmla="*/ 0 h 192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18448" h="1928976">
                  <a:moveTo>
                    <a:pt x="0" y="0"/>
                  </a:moveTo>
                  <a:lnTo>
                    <a:pt x="436408" y="0"/>
                  </a:lnTo>
                  <a:lnTo>
                    <a:pt x="436408" y="0"/>
                  </a:lnTo>
                  <a:lnTo>
                    <a:pt x="1091020" y="0"/>
                  </a:lnTo>
                  <a:lnTo>
                    <a:pt x="2618448" y="0"/>
                  </a:lnTo>
                  <a:lnTo>
                    <a:pt x="2618448" y="450288"/>
                  </a:lnTo>
                  <a:lnTo>
                    <a:pt x="2618448" y="450288"/>
                  </a:lnTo>
                  <a:lnTo>
                    <a:pt x="2618448" y="643269"/>
                  </a:lnTo>
                  <a:lnTo>
                    <a:pt x="2618448" y="771923"/>
                  </a:lnTo>
                  <a:lnTo>
                    <a:pt x="937040" y="764376"/>
                  </a:lnTo>
                  <a:lnTo>
                    <a:pt x="1239112" y="1928976"/>
                  </a:lnTo>
                  <a:lnTo>
                    <a:pt x="432436" y="796744"/>
                  </a:lnTo>
                  <a:lnTo>
                    <a:pt x="0" y="771923"/>
                  </a:lnTo>
                  <a:lnTo>
                    <a:pt x="0" y="643269"/>
                  </a:lnTo>
                  <a:lnTo>
                    <a:pt x="0" y="450288"/>
                  </a:lnTo>
                  <a:lnTo>
                    <a:pt x="0" y="450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F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8111137" y="0"/>
              <a:ext cx="2743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Valid</a:t>
              </a:r>
              <a:r>
                <a:rPr lang="en-US" sz="2000" dirty="0"/>
                <a:t> advertisement since </a:t>
              </a:r>
              <a:r>
                <a:rPr lang="en-US" sz="2000" b="1" dirty="0"/>
                <a:t>AS </a:t>
              </a:r>
              <a:r>
                <a:rPr lang="en-US" sz="2000" b="1" dirty="0" smtClean="0"/>
                <a:t>A </a:t>
              </a:r>
              <a:r>
                <a:rPr lang="en-US" sz="2000" dirty="0" smtClean="0"/>
                <a:t>is </a:t>
              </a:r>
              <a:r>
                <a:rPr lang="en-US" sz="2000" dirty="0"/>
                <a:t>the “origin”</a:t>
              </a:r>
            </a:p>
            <a:p>
              <a:endParaRPr lang="en-US" sz="20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D978-D609-9E43-B684-C14303DD6E3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352925" y="4581525"/>
            <a:ext cx="3495675" cy="811038"/>
          </a:xfrm>
          <a:custGeom>
            <a:avLst/>
            <a:gdLst>
              <a:gd name="connsiteX0" fmla="*/ 3733800 w 3733800"/>
              <a:gd name="connsiteY0" fmla="*/ 495300 h 828820"/>
              <a:gd name="connsiteX1" fmla="*/ 1619250 w 3733800"/>
              <a:gd name="connsiteY1" fmla="*/ 809625 h 828820"/>
              <a:gd name="connsiteX2" fmla="*/ 0 w 3733800"/>
              <a:gd name="connsiteY2" fmla="*/ 0 h 828820"/>
              <a:gd name="connsiteX0" fmla="*/ 3495675 w 3495675"/>
              <a:gd name="connsiteY0" fmla="*/ 171450 h 810876"/>
              <a:gd name="connsiteX1" fmla="*/ 1619250 w 3495675"/>
              <a:gd name="connsiteY1" fmla="*/ 809625 h 810876"/>
              <a:gd name="connsiteX2" fmla="*/ 0 w 3495675"/>
              <a:gd name="connsiteY2" fmla="*/ 0 h 810876"/>
              <a:gd name="connsiteX0" fmla="*/ 3495675 w 3495675"/>
              <a:gd name="connsiteY0" fmla="*/ 171450 h 811038"/>
              <a:gd name="connsiteX1" fmla="*/ 1619250 w 3495675"/>
              <a:gd name="connsiteY1" fmla="*/ 809625 h 811038"/>
              <a:gd name="connsiteX2" fmla="*/ 0 w 3495675"/>
              <a:gd name="connsiteY2" fmla="*/ 0 h 8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5675" h="811038">
                <a:moveTo>
                  <a:pt x="3495675" y="171450"/>
                </a:moveTo>
                <a:cubicBezTo>
                  <a:pt x="2787650" y="427037"/>
                  <a:pt x="2201862" y="838200"/>
                  <a:pt x="1619250" y="809625"/>
                </a:cubicBezTo>
                <a:cubicBezTo>
                  <a:pt x="1036638" y="781050"/>
                  <a:pt x="498475" y="363537"/>
                  <a:pt x="0" y="0"/>
                </a:cubicBezTo>
              </a:path>
            </a:pathLst>
          </a:custGeom>
          <a:noFill/>
          <a:ln w="44450">
            <a:solidFill>
              <a:srgbClr val="C00000"/>
            </a:solidFill>
            <a:prstDash val="dash"/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8839200" y="3810008"/>
            <a:ext cx="2061784" cy="67698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400" dirty="0" smtClean="0">
                <a:solidFill>
                  <a:srgbClr val="FFFFFF"/>
                </a:solidFill>
              </a:rPr>
              <a:t>1.2.0.0/16</a:t>
            </a:r>
            <a:endParaRPr lang="en-US" sz="2400" dirty="0">
              <a:solidFill>
                <a:srgbClr val="FFFFFF"/>
              </a:solidFill>
            </a:endParaRPr>
          </a:p>
          <a:p>
            <a:pPr algn="ctr" defTabSz="457200"/>
            <a:r>
              <a:rPr lang="en-US" sz="2400" dirty="0">
                <a:solidFill>
                  <a:srgbClr val="FFFFFF"/>
                </a:solidFill>
              </a:rPr>
              <a:t>Path: </a:t>
            </a:r>
            <a:r>
              <a:rPr lang="en-US" sz="2400" dirty="0" smtClean="0">
                <a:solidFill>
                  <a:srgbClr val="FFFFFF"/>
                </a:solidFill>
              </a:rPr>
              <a:t>666-A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6032559" y="2308113"/>
            <a:ext cx="2044644" cy="462162"/>
          </a:xfrm>
          <a:prstGeom prst="wedgeRectCallout">
            <a:avLst>
              <a:gd name="adj1" fmla="val -36015"/>
              <a:gd name="adj2" fmla="val 144514"/>
            </a:avLst>
          </a:prstGeom>
          <a:solidFill>
            <a:srgbClr val="FFFEF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Picks shorter path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1" y="5828741"/>
            <a:ext cx="4191000" cy="87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Lychev</a:t>
            </a:r>
            <a:r>
              <a:rPr lang="en-US" sz="2000" dirty="0" smtClean="0"/>
              <a:t> et al. show </a:t>
            </a:r>
            <a:r>
              <a:rPr lang="en-US" sz="2000" dirty="0" smtClean="0"/>
              <a:t>that this </a:t>
            </a:r>
            <a:r>
              <a:rPr lang="en-US" sz="2000" dirty="0" smtClean="0"/>
              <a:t>attack is much less effective than prefix hijack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325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11022E-16 L 0.20495 -0.1381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7" y="-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11111E-6 L -0.18451 -0.149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32" y="-747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6" grpId="0" animBg="1"/>
      <p:bldP spid="46" grpId="1" animBg="1"/>
      <p:bldP spid="12" grpId="0" animBg="1"/>
      <p:bldP spid="48" grpId="0" animBg="1"/>
      <p:bldP spid="48" grpId="1" animBg="1"/>
      <p:bldP spid="33" grpId="0" animBg="1"/>
      <p:bldP spid="7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40198</TotalTime>
  <Words>1051</Words>
  <Application>Microsoft Office PowerPoint</Application>
  <PresentationFormat>Custom</PresentationFormat>
  <Paragraphs>280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Office Theme</vt:lpstr>
      <vt:lpstr>Adjacency</vt:lpstr>
      <vt:lpstr>1_Adjacency</vt:lpstr>
      <vt:lpstr>1_Office Theme</vt:lpstr>
      <vt:lpstr>Are We There Yet? On RPKI Deployment and Security</vt:lpstr>
      <vt:lpstr>The Resource Public Key Infrastructure</vt:lpstr>
      <vt:lpstr>Prefix Hijacking</vt:lpstr>
      <vt:lpstr>Subprefix Hijacking</vt:lpstr>
      <vt:lpstr>Certifying Ownership with RPKI</vt:lpstr>
      <vt:lpstr>Example: Certifying Ownership</vt:lpstr>
      <vt:lpstr>RPKI Can Prevent Prefix Hijacks</vt:lpstr>
      <vt:lpstr>Talk Outline</vt:lpstr>
      <vt:lpstr>Insecure Deployment: Loose ROAs</vt:lpstr>
      <vt:lpstr>Insecure Deployment: Loose ROAs</vt:lpstr>
      <vt:lpstr>Insecure Deployment: Loose ROAs</vt:lpstr>
      <vt:lpstr>Challenges to Deployment: Human Error</vt:lpstr>
      <vt:lpstr>Improving Accuracy with ROAlert</vt:lpstr>
      <vt:lpstr>Improving Accuracy with ROAlert</vt:lpstr>
      <vt:lpstr>Improving Accuracy with ROAlert</vt:lpstr>
      <vt:lpstr>Talk Outline</vt:lpstr>
      <vt:lpstr>Filtering Bogus Advertisements</vt:lpstr>
      <vt:lpstr>What is the Impact of Partial  ROV Adoption?</vt:lpstr>
      <vt:lpstr>What is the Impact of Partial  ROV Adoption?</vt:lpstr>
      <vt:lpstr>What is the Impact of Partial  ROV Adoption?</vt:lpstr>
      <vt:lpstr>Quantify Security in Partial Adoption: Simulation Framework</vt:lpstr>
      <vt:lpstr>Quantify Security in Partial Adoption</vt:lpstr>
      <vt:lpstr>Conclusion: What Can We Improve?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Yossi Gilad</dc:creator>
  <cp:lastModifiedBy>Yossi Gilad</cp:lastModifiedBy>
  <cp:revision>1446</cp:revision>
  <dcterms:created xsi:type="dcterms:W3CDTF">2016-11-09T20:26:26Z</dcterms:created>
  <dcterms:modified xsi:type="dcterms:W3CDTF">2017-05-09T10:54:44Z</dcterms:modified>
</cp:coreProperties>
</file>