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4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</p:sldIdLst>
  <p:sldSz cx="9144000" cy="6858000" type="screen4x3"/>
  <p:notesSz cx="6858000" cy="9144000"/>
  <p:embeddedFontLst>
    <p:embeddedFont>
      <p:font typeface="Georgia" panose="02040502050405020303" pitchFamily="18" charset="0"/>
      <p:regular r:id="rId41"/>
      <p:bold r:id="rId42"/>
      <p:italic r:id="rId43"/>
      <p:boldItalic r:id="rId44"/>
    </p:embeddedFont>
    <p:embeddedFont>
      <p:font typeface="PT Sans Narrow" panose="020B0604020202020204" charset="-18"/>
      <p:regular r:id="rId45"/>
      <p:bold r:id="rId46"/>
    </p:embeddedFont>
    <p:embeddedFont>
      <p:font typeface="Consolas" panose="020B0609020204030204" pitchFamily="49" charset="0"/>
      <p:regular r:id="rId47"/>
      <p:bold r:id="rId48"/>
      <p:italic r:id="rId49"/>
      <p:boldItalic r:id="rId50"/>
    </p:embeddedFont>
    <p:embeddedFont>
      <p:font typeface="Open Sans" panose="020B0606030504020204" pitchFamily="34" charset="0"/>
      <p:regular r:id="rId51"/>
      <p:bold r:id="rId52"/>
      <p:italic r:id="rId53"/>
      <p:boldItalic r:id="rId54"/>
    </p:embeddedFont>
    <p:embeddedFont>
      <p:font typeface="Cambria" panose="02040503050406030204" pitchFamily="18" charset="0"/>
      <p:regular r:id="rId55"/>
      <p:bold r:id="rId56"/>
      <p:italic r:id="rId57"/>
      <p:boldItalic r:id="rId5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B84870C9-A80A-4775-8514-51E178813BEE}">
  <a:tblStyle styleId="{B84870C9-A80A-4775-8514-51E178813BEE}" styleName="Table_0"/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477" autoAdjust="0"/>
  </p:normalViewPr>
  <p:slideViewPr>
    <p:cSldViewPr showGuides="1">
      <p:cViewPr varScale="1">
        <p:scale>
          <a:sx n="59" d="100"/>
          <a:sy n="59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2.fntdata"/><Relationship Id="rId47" Type="http://schemas.openxmlformats.org/officeDocument/2006/relationships/font" Target="fonts/font7.fntdata"/><Relationship Id="rId50" Type="http://schemas.openxmlformats.org/officeDocument/2006/relationships/font" Target="fonts/font10.fntdata"/><Relationship Id="rId55" Type="http://schemas.openxmlformats.org/officeDocument/2006/relationships/font" Target="fonts/font15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font" Target="fonts/font5.fntdata"/><Relationship Id="rId53" Type="http://schemas.openxmlformats.org/officeDocument/2006/relationships/font" Target="fonts/font13.fntdata"/><Relationship Id="rId58" Type="http://schemas.openxmlformats.org/officeDocument/2006/relationships/font" Target="fonts/font18.fntdata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3.fntdata"/><Relationship Id="rId48" Type="http://schemas.openxmlformats.org/officeDocument/2006/relationships/font" Target="fonts/font8.fntdata"/><Relationship Id="rId56" Type="http://schemas.openxmlformats.org/officeDocument/2006/relationships/font" Target="fonts/font16.fntdata"/><Relationship Id="rId8" Type="http://schemas.openxmlformats.org/officeDocument/2006/relationships/slide" Target="slides/slide7.xml"/><Relationship Id="rId51" Type="http://schemas.openxmlformats.org/officeDocument/2006/relationships/font" Target="fonts/font11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6.fntdata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font" Target="fonts/font1.fntdata"/><Relationship Id="rId54" Type="http://schemas.openxmlformats.org/officeDocument/2006/relationships/font" Target="fonts/font14.fntdata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9.fntdata"/><Relationship Id="rId57" Type="http://schemas.openxmlformats.org/officeDocument/2006/relationships/font" Target="fonts/font17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4.fntdata"/><Relationship Id="rId52" Type="http://schemas.openxmlformats.org/officeDocument/2006/relationships/font" Target="fonts/font12.fntdata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5877484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11433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Comment more on DBSCAN? (state of the art)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Explain notation A1, C3, etc. (random variable C takes 7 discrete values)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>
            <a:spLocks noGrp="1" noRot="1" noChangeAspect="1"/>
          </p:cNvSpPr>
          <p:nvPr>
            <p:ph type="sldImg" idx="2"/>
          </p:nvPr>
        </p:nvSpPr>
        <p:spPr>
          <a:xfrm>
            <a:off x="11433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“Large range of values” in H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UI is in a web browser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>
            <a:spLocks noGrp="1" noRot="1" noChangeAspect="1"/>
          </p:cNvSpPr>
          <p:nvPr>
            <p:ph type="sldImg" idx="2"/>
          </p:nvPr>
        </p:nvSpPr>
        <p:spPr>
          <a:xfrm>
            <a:off x="11433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Mention “available right now” / URL at end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>
            <a:spLocks noGrp="1" noRot="1" noChangeAspect="1"/>
          </p:cNvSpPr>
          <p:nvPr>
            <p:ph type="sldImg" idx="2"/>
          </p:nvPr>
        </p:nvSpPr>
        <p:spPr>
          <a:xfrm>
            <a:off x="11433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Shape 2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Shape 2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Shape 2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Shape 2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What does eg. S1, R1, C1 mean? (one word)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Shape 2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>
              <a:spcBef>
                <a:spcPts val="0"/>
              </a:spcBef>
              <a:buChar char="-"/>
            </a:pPr>
            <a:r>
              <a:rPr lang="en"/>
              <a:t>Technique separates these classes (different information content characteristics)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Shape 2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Shape 2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Shape 2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Shape 2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Shape 3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R4: embeds IPv4 - highlight it / show it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Shape 3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Shape 3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Shape 3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Show S1 here as an exception - typically (with rare exceptions) servers don’t implement high-entropy IIDs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Explain that 64 bits is enormous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Comparing with IPv4: no more need to densely pack subnets with hosts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Talk will support these claims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Shape 341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Shape 3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Shape 348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Shape 3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Mention vulnerability to scanning (teach quickly before showing the scanning results)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Shape 356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Shape 3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Shape 36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Shape 3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Shape 371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Shape 3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-"/>
            </a:pPr>
            <a:r>
              <a:rPr lang="en" dirty="0"/>
              <a:t>Highlight! Mention 1M tries - 43% is extremely high! </a:t>
            </a:r>
            <a:r>
              <a:rPr lang="en" dirty="0" smtClean="0"/>
              <a:t>Even</a:t>
            </a:r>
            <a:r>
              <a:rPr lang="pl-PL" baseline="0" dirty="0" smtClean="0"/>
              <a:t> </a:t>
            </a:r>
            <a:r>
              <a:rPr lang="en" dirty="0" smtClean="0"/>
              <a:t>single-digit </a:t>
            </a:r>
            <a:r>
              <a:rPr lang="en" dirty="0"/>
              <a:t>is very high.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" dirty="0"/>
              <a:t>S1: operator practice, show relation to entropy plot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Shape 383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Shape 3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-"/>
            </a:pPr>
            <a:r>
              <a:rPr lang="en" dirty="0"/>
              <a:t>Why not the whole address?</a:t>
            </a:r>
          </a:p>
          <a:p>
            <a:pPr marL="914400" lvl="1" indent="-228600" rtl="0">
              <a:spcBef>
                <a:spcPts val="0"/>
              </a:spcBef>
              <a:buChar char="-"/>
            </a:pPr>
            <a:r>
              <a:rPr lang="en" dirty="0"/>
              <a:t>“No point in trying to guess” -&gt; no sense to the audience - explain better (1 in 2^128)</a:t>
            </a:r>
          </a:p>
          <a:p>
            <a:pPr marL="914400" lvl="1" indent="-228600" rtl="0">
              <a:spcBef>
                <a:spcPts val="0"/>
              </a:spcBef>
              <a:buChar char="-"/>
            </a:pPr>
            <a:r>
              <a:rPr lang="en" dirty="0"/>
              <a:t>“Vast majority of client IIDs are both pseudo-random and ephemeral” (except for minority: static, EUI-64, etc.)</a:t>
            </a:r>
          </a:p>
          <a:p>
            <a:pPr marL="914400" lvl="1" indent="-228600" rtl="0">
              <a:spcBef>
                <a:spcPts val="0"/>
              </a:spcBef>
              <a:buChar char="-"/>
            </a:pPr>
            <a:r>
              <a:rPr lang="en" dirty="0"/>
              <a:t>“No prior work in the literature is trying to guess client IID”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" dirty="0"/>
              <a:t>There is still a value in discovering what’s above that - the /64s (e.g. traceroute campaigns)</a:t>
            </a:r>
          </a:p>
          <a:p>
            <a:pPr marL="914400" lvl="1" indent="-228600" rtl="0">
              <a:spcBef>
                <a:spcPts val="0"/>
              </a:spcBef>
              <a:buChar char="-"/>
            </a:pPr>
            <a:r>
              <a:rPr lang="en" dirty="0"/>
              <a:t>Why would they want to know that?</a:t>
            </a: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Shape 3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Shape 3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Mention C1 - was surprised - a check on structure</a:t>
            </a: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Shape 39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" name="Shape 4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Mention C1 - was surprised - a check on structure</a:t>
            </a: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Shape 40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Shape 4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Leave as last slide shown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-"/>
            </a:pPr>
            <a:r>
              <a:rPr lang="en" dirty="0"/>
              <a:t>“Initial attempt” / “reasonable way” to find structure / not the only way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" dirty="0"/>
              <a:t>More can be done in this area (in the paper</a:t>
            </a:r>
            <a:r>
              <a:rPr lang="en" dirty="0" smtClean="0"/>
              <a:t>)</a:t>
            </a:r>
            <a:endParaRPr lang="en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-"/>
            </a:pPr>
            <a:r>
              <a:rPr lang="en" dirty="0"/>
              <a:t>What’s the input, where it comes from? (“by standard means”, examples)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pl-PL" dirty="0" smtClean="0"/>
              <a:t>Not </a:t>
            </a:r>
            <a:r>
              <a:rPr lang="pl-PL" dirty="0" err="1" smtClean="0"/>
              <a:t>necessarily</a:t>
            </a:r>
            <a:r>
              <a:rPr lang="pl-PL" baseline="0" dirty="0" smtClean="0"/>
              <a:t> </a:t>
            </a:r>
            <a:r>
              <a:rPr lang="en" dirty="0" smtClean="0"/>
              <a:t>“random</a:t>
            </a:r>
            <a:r>
              <a:rPr lang="en" dirty="0"/>
              <a:t>” (it just might appear so) </a:t>
            </a:r>
            <a:r>
              <a:rPr lang="pl-PL" dirty="0" smtClean="0"/>
              <a:t>–</a:t>
            </a:r>
            <a:r>
              <a:rPr lang="pl-PL" baseline="0" dirty="0" smtClean="0"/>
              <a:t> </a:t>
            </a:r>
            <a:r>
              <a:rPr lang="pl-PL" baseline="0" dirty="0" err="1" smtClean="0"/>
              <a:t>we’re</a:t>
            </a:r>
            <a:r>
              <a:rPr lang="pl-PL" baseline="0" dirty="0" smtClean="0"/>
              <a:t> </a:t>
            </a:r>
            <a:r>
              <a:rPr lang="en" dirty="0" smtClean="0"/>
              <a:t>leveraging </a:t>
            </a:r>
            <a:r>
              <a:rPr lang="en" dirty="0"/>
              <a:t>sparsity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-"/>
            </a:pPr>
            <a:r>
              <a:rPr lang="en" dirty="0"/>
              <a:t>Interpretation of entropy (uniform </a:t>
            </a:r>
            <a:r>
              <a:rPr lang="en" dirty="0" smtClean="0"/>
              <a:t>distribution</a:t>
            </a:r>
            <a:r>
              <a:rPr lang="pl-PL" dirty="0" smtClean="0"/>
              <a:t>)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pl-PL" dirty="0" smtClean="0"/>
              <a:t>W</a:t>
            </a:r>
            <a:r>
              <a:rPr lang="en" dirty="0" smtClean="0"/>
              <a:t>can </a:t>
            </a:r>
            <a:r>
              <a:rPr lang="en" dirty="0"/>
              <a:t>be the maximum </a:t>
            </a:r>
            <a:r>
              <a:rPr lang="en" dirty="0" smtClean="0"/>
              <a:t>value</a:t>
            </a:r>
            <a:r>
              <a:rPr lang="pl-PL" dirty="0" smtClean="0"/>
              <a:t>?</a:t>
            </a:r>
            <a:r>
              <a:rPr lang="en" dirty="0" smtClean="0"/>
              <a:t> </a:t>
            </a:r>
            <a:r>
              <a:rPr lang="en" dirty="0"/>
              <a:t>(think of normalized </a:t>
            </a:r>
            <a:r>
              <a:rPr lang="en" dirty="0" smtClean="0"/>
              <a:t>entropy)</a:t>
            </a:r>
            <a:endParaRPr lang="en" dirty="0"/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pl-PL" dirty="0" err="1" smtClean="0"/>
              <a:t>Different</a:t>
            </a:r>
            <a:r>
              <a:rPr lang="pl-PL" dirty="0" smtClean="0"/>
              <a:t> </a:t>
            </a:r>
            <a:r>
              <a:rPr lang="en" dirty="0" smtClean="0"/>
              <a:t>bit widths</a:t>
            </a:r>
            <a:r>
              <a:rPr lang="pl-PL" dirty="0" smtClean="0"/>
              <a:t> </a:t>
            </a:r>
            <a:r>
              <a:rPr lang="pl-PL" dirty="0" err="1" smtClean="0"/>
              <a:t>possible</a:t>
            </a:r>
            <a:endParaRPr lang="en" dirty="0"/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11433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“This is what works well”, but definitely more to do here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Adjacent nybbles with similar entropy the natural grouping. Other heuristics can definitely be found.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11433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hape 10"/>
          <p:cNvCxnSpPr/>
          <p:nvPr/>
        </p:nvCxnSpPr>
        <p:spPr>
          <a:xfrm>
            <a:off x="7007735" y="4235850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" name="Shape 11"/>
          <p:cNvCxnSpPr/>
          <p:nvPr/>
        </p:nvCxnSpPr>
        <p:spPr>
          <a:xfrm>
            <a:off x="1575034" y="4211002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2" name="Shape 12"/>
          <p:cNvGrpSpPr/>
          <p:nvPr/>
        </p:nvGrpSpPr>
        <p:grpSpPr>
          <a:xfrm>
            <a:off x="1004144" y="1362666"/>
            <a:ext cx="7136667" cy="203194"/>
            <a:chOff x="1346428" y="1011300"/>
            <a:chExt cx="6452100" cy="152400"/>
          </a:xfrm>
        </p:grpSpPr>
        <p:cxnSp>
          <p:nvCxnSpPr>
            <p:cNvPr id="13" name="Shape 13"/>
            <p:cNvCxnSpPr/>
            <p:nvPr/>
          </p:nvCxnSpPr>
          <p:spPr>
            <a:xfrm rot="10800000">
              <a:off x="1346428" y="1011300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rgbClr val="5E97F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Shape 14"/>
            <p:cNvCxnSpPr/>
            <p:nvPr/>
          </p:nvCxnSpPr>
          <p:spPr>
            <a:xfrm rot="10800000">
              <a:off x="1346428" y="1163700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rgbClr val="5E97F6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5" name="Shape 15"/>
          <p:cNvGrpSpPr/>
          <p:nvPr/>
        </p:nvGrpSpPr>
        <p:grpSpPr>
          <a:xfrm>
            <a:off x="1004151" y="5292001"/>
            <a:ext cx="7136667" cy="203194"/>
            <a:chOff x="1346435" y="3969087"/>
            <a:chExt cx="6452100" cy="152400"/>
          </a:xfrm>
        </p:grpSpPr>
        <p:cxnSp>
          <p:nvCxnSpPr>
            <p:cNvPr id="16" name="Shape 16"/>
            <p:cNvCxnSpPr/>
            <p:nvPr/>
          </p:nvCxnSpPr>
          <p:spPr>
            <a:xfrm>
              <a:off x="1346435" y="4121487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rgbClr val="5E97F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Shape 17"/>
            <p:cNvCxnSpPr/>
            <p:nvPr/>
          </p:nvCxnSpPr>
          <p:spPr>
            <a:xfrm>
              <a:off x="1346435" y="3969087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rgbClr val="5E97F6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8" name="Shape 18"/>
          <p:cNvSpPr txBox="1">
            <a:spLocks noGrp="1"/>
          </p:cNvSpPr>
          <p:nvPr>
            <p:ph type="ctrTitle"/>
          </p:nvPr>
        </p:nvSpPr>
        <p:spPr>
          <a:xfrm>
            <a:off x="1004150" y="2335685"/>
            <a:ext cx="7136700" cy="13632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400"/>
            </a:lvl1pPr>
            <a:lvl2pPr lvl="1" algn="ctr">
              <a:spcBef>
                <a:spcPts val="0"/>
              </a:spcBef>
              <a:buSzPct val="100000"/>
              <a:defRPr sz="5400"/>
            </a:lvl2pPr>
            <a:lvl3pPr lvl="2" algn="ctr">
              <a:spcBef>
                <a:spcPts val="0"/>
              </a:spcBef>
              <a:buSzPct val="100000"/>
              <a:defRPr sz="5400"/>
            </a:lvl3pPr>
            <a:lvl4pPr lvl="3" algn="ctr">
              <a:spcBef>
                <a:spcPts val="0"/>
              </a:spcBef>
              <a:buSzPct val="100000"/>
              <a:defRPr sz="5400"/>
            </a:lvl4pPr>
            <a:lvl5pPr lvl="4" algn="ctr">
              <a:spcBef>
                <a:spcPts val="0"/>
              </a:spcBef>
              <a:buSzPct val="100000"/>
              <a:defRPr sz="5400"/>
            </a:lvl5pPr>
            <a:lvl6pPr lvl="5" algn="ctr">
              <a:spcBef>
                <a:spcPts val="0"/>
              </a:spcBef>
              <a:buSzPct val="100000"/>
              <a:defRPr sz="5400"/>
            </a:lvl6pPr>
            <a:lvl7pPr lvl="6" algn="ctr">
              <a:spcBef>
                <a:spcPts val="0"/>
              </a:spcBef>
              <a:buSzPct val="100000"/>
              <a:defRPr sz="5400"/>
            </a:lvl7pPr>
            <a:lvl8pPr lvl="7" algn="ctr">
              <a:spcBef>
                <a:spcPts val="0"/>
              </a:spcBef>
              <a:buSzPct val="100000"/>
              <a:defRPr sz="5400"/>
            </a:lvl8pPr>
            <a:lvl9pPr lvl="8" algn="ctr">
              <a:spcBef>
                <a:spcPts val="0"/>
              </a:spcBef>
              <a:buSzPct val="100000"/>
              <a:defRPr sz="54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ubTitle" idx="1"/>
          </p:nvPr>
        </p:nvSpPr>
        <p:spPr>
          <a:xfrm>
            <a:off x="2137225" y="3800052"/>
            <a:ext cx="4870500" cy="1056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/>
        </p:nvSpPr>
        <p:spPr>
          <a:xfrm>
            <a:off x="-75" y="6727600"/>
            <a:ext cx="9144000" cy="130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311700" y="1739800"/>
            <a:ext cx="8520600" cy="2051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311700" y="3994200"/>
            <a:ext cx="8520600" cy="1428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/>
        </p:nvSpPr>
        <p:spPr>
          <a:xfrm>
            <a:off x="-50" y="3429200"/>
            <a:ext cx="9144000" cy="3428700"/>
          </a:xfrm>
          <a:prstGeom prst="rect">
            <a:avLst/>
          </a:prstGeom>
          <a:solidFill>
            <a:srgbClr val="5E97F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311700" y="1086400"/>
            <a:ext cx="8571300" cy="1256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>
            <a:off x="-75" y="6727600"/>
            <a:ext cx="9144000" cy="130500"/>
          </a:xfrm>
          <a:prstGeom prst="rect">
            <a:avLst/>
          </a:prstGeom>
          <a:solidFill>
            <a:srgbClr val="5E97F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943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311700" y="1688433"/>
            <a:ext cx="8520600" cy="4403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943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311700" y="1688233"/>
            <a:ext cx="3999900" cy="4403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2"/>
          </p:nvPr>
        </p:nvSpPr>
        <p:spPr>
          <a:xfrm>
            <a:off x="4832400" y="1688233"/>
            <a:ext cx="3999900" cy="4403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  <p:sp>
        <p:nvSpPr>
          <p:cNvPr id="35" name="Shape 35"/>
          <p:cNvSpPr/>
          <p:nvPr/>
        </p:nvSpPr>
        <p:spPr>
          <a:xfrm>
            <a:off x="-75" y="6727600"/>
            <a:ext cx="9144000" cy="130500"/>
          </a:xfrm>
          <a:prstGeom prst="rect">
            <a:avLst/>
          </a:prstGeom>
          <a:solidFill>
            <a:srgbClr val="5E97F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943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accent6"/>
        </a:solid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490250" y="701800"/>
            <a:ext cx="5613600" cy="54543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/>
          <p:nvPr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rgbClr val="5E97F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265500" y="1386233"/>
            <a:ext cx="4045200" cy="2234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ubTitle" idx="1"/>
          </p:nvPr>
        </p:nvSpPr>
        <p:spPr>
          <a:xfrm>
            <a:off x="265500" y="3635833"/>
            <a:ext cx="4045200" cy="1646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2"/>
          </p:nvPr>
        </p:nvSpPr>
        <p:spPr>
          <a:xfrm>
            <a:off x="4939500" y="965600"/>
            <a:ext cx="3837000" cy="49269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311700" y="5640966"/>
            <a:ext cx="5998800" cy="7983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94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688433"/>
            <a:ext cx="8520600" cy="4403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Open Sans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lang="en" sz="1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www.entropy-ip.com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tropy-ip.com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witter.com/pforemski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ctrTitle"/>
          </p:nvPr>
        </p:nvSpPr>
        <p:spPr>
          <a:xfrm>
            <a:off x="484550" y="1635000"/>
            <a:ext cx="7907400" cy="1911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5000"/>
              <a:t>Entropy/IP: Uncovering</a:t>
            </a:r>
            <a:br>
              <a:rPr lang="en" sz="5000"/>
            </a:br>
            <a:r>
              <a:rPr lang="en" sz="5000"/>
              <a:t>Structure in IPv6 Addresses</a:t>
            </a:r>
          </a:p>
        </p:txBody>
      </p:sp>
      <p:sp>
        <p:nvSpPr>
          <p:cNvPr id="67" name="Shape 67"/>
          <p:cNvSpPr txBox="1">
            <a:spLocks noGrp="1"/>
          </p:cNvSpPr>
          <p:nvPr>
            <p:ph type="subTitle" idx="1"/>
          </p:nvPr>
        </p:nvSpPr>
        <p:spPr>
          <a:xfrm>
            <a:off x="0" y="4669325"/>
            <a:ext cx="9144000" cy="1056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200" b="1" u="sng">
                <a:solidFill>
                  <a:srgbClr val="434343"/>
                </a:solidFill>
                <a:latin typeface="Georgia"/>
                <a:ea typeface="Georgia"/>
                <a:cs typeface="Georgia"/>
                <a:sym typeface="Georgia"/>
              </a:rPr>
              <a:t>Paweł Foremski</a:t>
            </a:r>
            <a:r>
              <a:rPr lang="en" sz="2200" b="1">
                <a:solidFill>
                  <a:srgbClr val="434343"/>
                </a:solidFill>
                <a:latin typeface="Georgia"/>
                <a:ea typeface="Georgia"/>
                <a:cs typeface="Georgia"/>
                <a:sym typeface="Georgia"/>
              </a:rPr>
              <a:t>, David Plonka, Arthur Berger</a:t>
            </a:r>
          </a:p>
        </p:txBody>
      </p:sp>
      <p:sp>
        <p:nvSpPr>
          <p:cNvPr id="68" name="Shape 68"/>
          <p:cNvSpPr txBox="1">
            <a:spLocks noGrp="1"/>
          </p:cNvSpPr>
          <p:nvPr>
            <p:ph type="subTitle" idx="1"/>
          </p:nvPr>
        </p:nvSpPr>
        <p:spPr>
          <a:xfrm>
            <a:off x="0" y="3856100"/>
            <a:ext cx="9144000" cy="700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 i="1">
                <a:latin typeface="Georgia"/>
                <a:ea typeface="Georgia"/>
                <a:cs typeface="Georgia"/>
                <a:sym typeface="Georgia"/>
              </a:rPr>
              <a:t>RIPE 74 - Budapest, 8-12 May 2017</a:t>
            </a:r>
          </a:p>
        </p:txBody>
      </p:sp>
      <p:pic>
        <p:nvPicPr>
          <p:cNvPr id="69" name="Shape 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73274" y="5893299"/>
            <a:ext cx="1370700" cy="45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Shape 7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69625" y="5789275"/>
            <a:ext cx="2134202" cy="750299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1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94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AutoNum type="arabicPeriod" startAt="3"/>
            </a:pPr>
            <a:r>
              <a:rPr lang="en"/>
              <a:t>Segment Mining: </a:t>
            </a:r>
            <a:r>
              <a:rPr lang="en">
                <a:solidFill>
                  <a:srgbClr val="3367D6"/>
                </a:solidFill>
              </a:rPr>
              <a:t>what’s inside?</a:t>
            </a:r>
          </a:p>
        </p:txBody>
      </p:sp>
      <p:sp>
        <p:nvSpPr>
          <p:cNvPr id="165" name="Shape 165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10</a:t>
            </a:fld>
            <a:endParaRPr lang="en"/>
          </a:p>
        </p:txBody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311700" y="1688433"/>
            <a:ext cx="8520600" cy="4403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Extract </a:t>
            </a:r>
            <a:r>
              <a:rPr lang="en" sz="2400" b="1" i="1"/>
              <a:t>all values </a:t>
            </a:r>
            <a:r>
              <a:rPr lang="en" sz="2400"/>
              <a:t>from </a:t>
            </a:r>
            <a:r>
              <a:rPr lang="en" sz="2400" b="1" i="1"/>
              <a:t>given segment</a:t>
            </a:r>
            <a:r>
              <a:rPr lang="en" sz="2400"/>
              <a:t>, and find:</a:t>
            </a:r>
          </a:p>
          <a:p>
            <a:pPr marL="457200" lvl="0" indent="-368300" rtl="0">
              <a:spcBef>
                <a:spcPts val="0"/>
              </a:spcBef>
              <a:buClr>
                <a:srgbClr val="3367D6"/>
              </a:buClr>
              <a:buSzPct val="100000"/>
              <a:buAutoNum type="alphaLcParenR"/>
            </a:pPr>
            <a:r>
              <a:rPr lang="en" sz="2200">
                <a:solidFill>
                  <a:srgbClr val="3367D6"/>
                </a:solidFill>
              </a:rPr>
              <a:t>Most popular values</a:t>
            </a:r>
          </a:p>
          <a:p>
            <a:pPr marL="914400" lvl="1" indent="-355600" rtl="0">
              <a:spcBef>
                <a:spcPts val="0"/>
              </a:spcBef>
              <a:buClr>
                <a:schemeClr val="accent1"/>
              </a:buClr>
              <a:buSzPct val="100000"/>
              <a:buChar char="➢"/>
            </a:pPr>
            <a:r>
              <a:rPr lang="en" sz="2000">
                <a:solidFill>
                  <a:schemeClr val="accent1"/>
                </a:solidFill>
              </a:rPr>
              <a:t>e.g. </a:t>
            </a:r>
            <a:r>
              <a:rPr lang="en" sz="2000"/>
              <a:t>constants, enumerations, etc.</a:t>
            </a:r>
            <a:r>
              <a:rPr lang="en" sz="2000">
                <a:solidFill>
                  <a:schemeClr val="accent1"/>
                </a:solidFill>
              </a:rPr>
              <a:t/>
            </a:r>
            <a:br>
              <a:rPr lang="en" sz="2000">
                <a:solidFill>
                  <a:schemeClr val="accent1"/>
                </a:solidFill>
              </a:rPr>
            </a:br>
            <a:r>
              <a:rPr lang="en" sz="1000">
                <a:solidFill>
                  <a:schemeClr val="accent1"/>
                </a:solidFill>
              </a:rPr>
              <a:t> </a:t>
            </a:r>
          </a:p>
          <a:p>
            <a:pPr marL="457200" lvl="0" indent="-368300" rtl="0">
              <a:spcBef>
                <a:spcPts val="0"/>
              </a:spcBef>
              <a:buClr>
                <a:srgbClr val="3367D6"/>
              </a:buClr>
              <a:buSzPct val="100000"/>
              <a:buAutoNum type="alphaLcParenR"/>
            </a:pPr>
            <a:r>
              <a:rPr lang="en" sz="2200">
                <a:solidFill>
                  <a:srgbClr val="3367D6"/>
                </a:solidFill>
              </a:rPr>
              <a:t>Densely packed </a:t>
            </a:r>
            <a:r>
              <a:rPr lang="en" sz="2200" i="1">
                <a:solidFill>
                  <a:srgbClr val="3367D6"/>
                </a:solidFill>
              </a:rPr>
              <a:t>ranges</a:t>
            </a:r>
            <a:r>
              <a:rPr lang="en" sz="2200">
                <a:solidFill>
                  <a:srgbClr val="3367D6"/>
                </a:solidFill>
              </a:rPr>
              <a:t> of values</a:t>
            </a:r>
          </a:p>
          <a:p>
            <a:pPr marL="914400" lvl="1" indent="-355600" rtl="0">
              <a:spcBef>
                <a:spcPts val="0"/>
              </a:spcBef>
              <a:buClr>
                <a:schemeClr val="accent1"/>
              </a:buClr>
              <a:buSzPct val="100000"/>
              <a:buChar char="➢"/>
            </a:pPr>
            <a:r>
              <a:rPr lang="en" sz="2000">
                <a:solidFill>
                  <a:schemeClr val="accent1"/>
                </a:solidFill>
              </a:rPr>
              <a:t>e.g. </a:t>
            </a:r>
            <a:r>
              <a:rPr lang="en" sz="2000"/>
              <a:t>adjacent subnets</a:t>
            </a:r>
            <a:r>
              <a:rPr lang="en" sz="2200"/>
              <a:t/>
            </a:r>
            <a:br>
              <a:rPr lang="en" sz="2200"/>
            </a:br>
            <a:r>
              <a:rPr lang="en" sz="1000"/>
              <a:t> </a:t>
            </a:r>
          </a:p>
          <a:p>
            <a:pPr marL="457200" lvl="0" indent="-368300" rtl="0">
              <a:spcBef>
                <a:spcPts val="0"/>
              </a:spcBef>
              <a:buClr>
                <a:srgbClr val="3367D6"/>
              </a:buClr>
              <a:buSzPct val="100000"/>
              <a:buAutoNum type="alphaLcParenR"/>
            </a:pPr>
            <a:r>
              <a:rPr lang="en" sz="2200">
                <a:solidFill>
                  <a:srgbClr val="3367D6"/>
                </a:solidFill>
              </a:rPr>
              <a:t>Uniform distributions</a:t>
            </a:r>
          </a:p>
          <a:p>
            <a:pPr marL="914400" lvl="1" indent="-355600" rtl="0">
              <a:spcBef>
                <a:spcPts val="0"/>
              </a:spcBef>
              <a:buClr>
                <a:schemeClr val="accent1"/>
              </a:buClr>
              <a:buSzPct val="100000"/>
              <a:buChar char="➢"/>
            </a:pPr>
            <a:r>
              <a:rPr lang="en" sz="2000">
                <a:solidFill>
                  <a:schemeClr val="accent1"/>
                </a:solidFill>
              </a:rPr>
              <a:t>e.g. </a:t>
            </a:r>
            <a:r>
              <a:rPr lang="en" sz="2000"/>
              <a:t>counters, randoms</a:t>
            </a:r>
            <a:r>
              <a:rPr lang="en" sz="2200"/>
              <a:t/>
            </a:r>
            <a:br>
              <a:rPr lang="en" sz="2200"/>
            </a:br>
            <a:r>
              <a:rPr lang="en" sz="1000"/>
              <a:t> </a:t>
            </a:r>
          </a:p>
          <a:p>
            <a:pPr marL="457200" lvl="0" indent="-368300" rtl="0">
              <a:spcBef>
                <a:spcPts val="0"/>
              </a:spcBef>
              <a:buClr>
                <a:srgbClr val="3367D6"/>
              </a:buClr>
              <a:buSzPct val="100000"/>
              <a:buAutoNum type="alphaLcParenR"/>
            </a:pPr>
            <a:r>
              <a:rPr lang="en" sz="2200">
                <a:solidFill>
                  <a:srgbClr val="3367D6"/>
                </a:solidFill>
              </a:rPr>
              <a:t>Summarize what’s left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94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AutoNum type="arabicPeriod" startAt="3"/>
            </a:pPr>
            <a:r>
              <a:rPr lang="en"/>
              <a:t>Segment Mining: </a:t>
            </a:r>
            <a:r>
              <a:rPr lang="en">
                <a:solidFill>
                  <a:srgbClr val="3367D6"/>
                </a:solidFill>
              </a:rPr>
              <a:t>output &amp; encoding</a:t>
            </a:r>
          </a:p>
        </p:txBody>
      </p:sp>
      <p:sp>
        <p:nvSpPr>
          <p:cNvPr id="172" name="Shape 172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11</a:t>
            </a:fld>
            <a:endParaRPr lang="en"/>
          </a:p>
        </p:txBody>
      </p:sp>
      <p:pic>
        <p:nvPicPr>
          <p:cNvPr id="173" name="Shape 1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825" y="2061974"/>
            <a:ext cx="3228850" cy="3518181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Shape 174"/>
          <p:cNvSpPr txBox="1"/>
          <p:nvPr/>
        </p:nvSpPr>
        <p:spPr>
          <a:xfrm>
            <a:off x="3617700" y="3365075"/>
            <a:ext cx="5762700" cy="64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900" dirty="0">
                <a:solidFill>
                  <a:srgbClr val="999999"/>
                </a:solidFill>
                <a:latin typeface="Consolas"/>
                <a:ea typeface="Consolas"/>
                <a:cs typeface="Consolas"/>
                <a:sym typeface="Consolas"/>
              </a:rPr>
              <a:t>2001:0db8:08</a:t>
            </a:r>
            <a:r>
              <a:rPr lang="en" sz="1900" b="1" dirty="0">
                <a:solidFill>
                  <a:schemeClr val="accent1"/>
                </a:solidFill>
                <a:latin typeface="Consolas"/>
                <a:ea typeface="Consolas"/>
                <a:cs typeface="Consolas"/>
                <a:sym typeface="Consolas"/>
              </a:rPr>
              <a:t>41</a:t>
            </a:r>
            <a:r>
              <a:rPr lang="en" sz="1900" dirty="0">
                <a:solidFill>
                  <a:srgbClr val="999999"/>
                </a:solidFill>
                <a:latin typeface="Consolas"/>
                <a:ea typeface="Consolas"/>
                <a:cs typeface="Consolas"/>
                <a:sym typeface="Consolas"/>
              </a:rPr>
              <a:t>:2500:0000:d9a0:5345:0012</a:t>
            </a:r>
          </a:p>
        </p:txBody>
      </p:sp>
      <p:sp>
        <p:nvSpPr>
          <p:cNvPr id="175" name="Shape 175"/>
          <p:cNvSpPr txBox="1"/>
          <p:nvPr/>
        </p:nvSpPr>
        <p:spPr>
          <a:xfrm>
            <a:off x="3617700" y="2052412"/>
            <a:ext cx="5762700" cy="64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900">
                <a:latin typeface="Consolas"/>
                <a:ea typeface="Consolas"/>
                <a:cs typeface="Consolas"/>
                <a:sym typeface="Consolas"/>
              </a:rPr>
              <a:t>2001:0db8:0841:2500:0000:d9a0:5345:0012</a:t>
            </a:r>
          </a:p>
        </p:txBody>
      </p:sp>
      <p:sp>
        <p:nvSpPr>
          <p:cNvPr id="176" name="Shape 176"/>
          <p:cNvSpPr txBox="1"/>
          <p:nvPr/>
        </p:nvSpPr>
        <p:spPr>
          <a:xfrm>
            <a:off x="4266750" y="4702450"/>
            <a:ext cx="4464600" cy="524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/>
            <a:r>
              <a:rPr lang="en" sz="1900" dirty="0">
                <a:solidFill>
                  <a:srgbClr val="9999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(A1, B2, </a:t>
            </a:r>
            <a:r>
              <a:rPr lang="pl-PL" sz="1900" b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C6</a:t>
            </a:r>
            <a:r>
              <a:rPr lang="en" sz="1900" dirty="0" smtClean="0">
                <a:solidFill>
                  <a:srgbClr val="9999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" sz="1900" dirty="0">
                <a:solidFill>
                  <a:srgbClr val="9999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D4, E5, F1, G12, H1, I2, J3)</a:t>
            </a:r>
          </a:p>
        </p:txBody>
      </p:sp>
      <p:cxnSp>
        <p:nvCxnSpPr>
          <p:cNvPr id="177" name="Shape 177"/>
          <p:cNvCxnSpPr>
            <a:endCxn id="174" idx="0"/>
          </p:cNvCxnSpPr>
          <p:nvPr/>
        </p:nvCxnSpPr>
        <p:spPr>
          <a:xfrm flipH="1">
            <a:off x="6499050" y="2697275"/>
            <a:ext cx="9300" cy="6678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78" name="Shape 178"/>
          <p:cNvCxnSpPr>
            <a:stCxn id="174" idx="2"/>
            <a:endCxn id="176" idx="0"/>
          </p:cNvCxnSpPr>
          <p:nvPr/>
        </p:nvCxnSpPr>
        <p:spPr>
          <a:xfrm>
            <a:off x="6499050" y="4009475"/>
            <a:ext cx="0" cy="693000"/>
          </a:xfrm>
          <a:prstGeom prst="straightConnector1">
            <a:avLst/>
          </a:prstGeom>
          <a:noFill/>
          <a:ln w="38100" cap="flat" cmpd="sng">
            <a:solidFill>
              <a:srgbClr val="3367D6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79" name="Shape 179"/>
          <p:cNvSpPr/>
          <p:nvPr/>
        </p:nvSpPr>
        <p:spPr>
          <a:xfrm>
            <a:off x="1705007" y="4493246"/>
            <a:ext cx="653700" cy="3957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0" name="Shape 180"/>
          <p:cNvSpPr txBox="1"/>
          <p:nvPr/>
        </p:nvSpPr>
        <p:spPr>
          <a:xfrm>
            <a:off x="628525" y="1703100"/>
            <a:ext cx="2966700" cy="39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600" b="1">
                <a:latin typeface="Times New Roman"/>
                <a:ea typeface="Times New Roman"/>
                <a:cs typeface="Times New Roman"/>
                <a:sym typeface="Times New Roman"/>
              </a:rPr>
              <a:t>      Code     Value     Frequency</a:t>
            </a:r>
          </a:p>
        </p:txBody>
      </p:sp>
      <p:sp>
        <p:nvSpPr>
          <p:cNvPr id="181" name="Shape 181"/>
          <p:cNvSpPr/>
          <p:nvPr/>
        </p:nvSpPr>
        <p:spPr>
          <a:xfrm>
            <a:off x="927669" y="4493246"/>
            <a:ext cx="653700" cy="3957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3367D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2" name="Shape 182"/>
          <p:cNvSpPr/>
          <p:nvPr/>
        </p:nvSpPr>
        <p:spPr>
          <a:xfrm>
            <a:off x="1440125" y="4923594"/>
            <a:ext cx="497100" cy="188300"/>
          </a:xfrm>
          <a:custGeom>
            <a:avLst/>
            <a:gdLst/>
            <a:ahLst/>
            <a:cxnLst/>
            <a:rect l="0" t="0" r="0" b="0"/>
            <a:pathLst>
              <a:path w="19884" h="7532" extrusionOk="0">
                <a:moveTo>
                  <a:pt x="19884" y="460"/>
                </a:moveTo>
                <a:cubicBezTo>
                  <a:pt x="19331" y="1503"/>
                  <a:pt x="19239" y="5676"/>
                  <a:pt x="16570" y="6720"/>
                </a:cubicBezTo>
                <a:cubicBezTo>
                  <a:pt x="13900" y="7763"/>
                  <a:pt x="6627" y="7840"/>
                  <a:pt x="3866" y="6720"/>
                </a:cubicBezTo>
                <a:cubicBezTo>
                  <a:pt x="1104" y="5600"/>
                  <a:pt x="644" y="1120"/>
                  <a:pt x="0" y="0"/>
                </a:cubicBezTo>
              </a:path>
            </a:pathLst>
          </a:custGeom>
          <a:noFill/>
          <a:ln w="19050" cap="flat" cmpd="sng">
            <a:solidFill>
              <a:srgbClr val="3367D6"/>
            </a:solidFill>
            <a:prstDash val="solid"/>
            <a:round/>
            <a:headEnd type="none" w="lg" len="lg"/>
            <a:tailEnd type="triangle" w="lg" len="lg"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94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AutoNum type="arabicPeriod" startAt="4"/>
            </a:pPr>
            <a:r>
              <a:rPr lang="en"/>
              <a:t>Bayesian Network: </a:t>
            </a:r>
            <a:r>
              <a:rPr lang="en">
                <a:solidFill>
                  <a:srgbClr val="3367D6"/>
                </a:solidFill>
              </a:rPr>
              <a:t>segment inter-dependencies</a:t>
            </a:r>
          </a:p>
        </p:txBody>
      </p:sp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83100" y="1459625"/>
            <a:ext cx="5200800" cy="4758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999999"/>
                </a:solidFill>
                <a:latin typeface="Consolas"/>
                <a:ea typeface="Consolas"/>
                <a:cs typeface="Consolas"/>
                <a:sym typeface="Consolas"/>
              </a:rPr>
              <a:t>2001:0db8:0010:0004:0000:0000:0000:03cc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999999"/>
                </a:solidFill>
                <a:latin typeface="Consolas"/>
                <a:ea typeface="Consolas"/>
                <a:cs typeface="Consolas"/>
                <a:sym typeface="Consolas"/>
              </a:rPr>
              <a:t>2001:0db8:0010:0003:0000:0000:0000:0f97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999999"/>
                </a:solidFill>
                <a:latin typeface="Consolas"/>
                <a:ea typeface="Consolas"/>
                <a:cs typeface="Consolas"/>
                <a:sym typeface="Consolas"/>
              </a:rPr>
              <a:t>2001:0db8:0022:1028:9e83:1334:17c0:897a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999999"/>
                </a:solidFill>
                <a:latin typeface="Consolas"/>
                <a:ea typeface="Consolas"/>
                <a:cs typeface="Consolas"/>
                <a:sym typeface="Consolas"/>
              </a:rPr>
              <a:t>2001:0db8:0022:3064:69f5:02d2:f223:8635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999999"/>
                </a:solidFill>
                <a:latin typeface="Consolas"/>
                <a:ea typeface="Consolas"/>
                <a:cs typeface="Consolas"/>
                <a:sym typeface="Consolas"/>
              </a:rPr>
              <a:t>2001:0db8:0010:0014:0000:0000:0000:0347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999999"/>
                </a:solidFill>
                <a:latin typeface="Consolas"/>
                <a:ea typeface="Consolas"/>
                <a:cs typeface="Consolas"/>
                <a:sym typeface="Consolas"/>
              </a:rPr>
              <a:t>2001:0db8:0010:0014:0000:0000:0000:022a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999999"/>
                </a:solidFill>
                <a:latin typeface="Consolas"/>
                <a:ea typeface="Consolas"/>
                <a:cs typeface="Consolas"/>
                <a:sym typeface="Consolas"/>
              </a:rPr>
              <a:t>2001:0db8:0010:0005:0000:0000:0000:03ca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999999"/>
                </a:solidFill>
                <a:latin typeface="Consolas"/>
                <a:ea typeface="Consolas"/>
                <a:cs typeface="Consolas"/>
                <a:sym typeface="Consolas"/>
              </a:rPr>
              <a:t>2001:0db8:0010:0015:0000:0000:0000:0ae9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999999"/>
                </a:solidFill>
                <a:latin typeface="Consolas"/>
                <a:ea typeface="Consolas"/>
                <a:cs typeface="Consolas"/>
                <a:sym typeface="Consolas"/>
              </a:rPr>
              <a:t>2001:0db8:0021:0056:8032:6eb3:6098:3084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999999"/>
                </a:solidFill>
                <a:latin typeface="Consolas"/>
                <a:ea typeface="Consolas"/>
                <a:cs typeface="Consolas"/>
                <a:sym typeface="Consolas"/>
              </a:rPr>
              <a:t>2001:0db8:0010:0003:0000:0000:0000:018b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999999"/>
                </a:solidFill>
                <a:latin typeface="Consolas"/>
                <a:ea typeface="Consolas"/>
                <a:cs typeface="Consolas"/>
                <a:sym typeface="Consolas"/>
              </a:rPr>
              <a:t>2001:0db8:0010:0002:0000:0000:0000:0424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999999"/>
                </a:solidFill>
                <a:latin typeface="Consolas"/>
                <a:ea typeface="Consolas"/>
                <a:cs typeface="Consolas"/>
                <a:sym typeface="Consolas"/>
              </a:rPr>
              <a:t>2001:0db8:0010:0013:0000:0000:0000:0e2f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999999"/>
                </a:solidFill>
                <a:latin typeface="Consolas"/>
                <a:ea typeface="Consolas"/>
                <a:cs typeface="Consolas"/>
                <a:sym typeface="Consolas"/>
              </a:rPr>
              <a:t>2001:0db8:0022:20a4:3eb9:5fca:3ccb:2aae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999999"/>
                </a:solidFill>
                <a:latin typeface="Consolas"/>
                <a:ea typeface="Consolas"/>
                <a:cs typeface="Consolas"/>
                <a:sym typeface="Consolas"/>
              </a:rPr>
              <a:t>2001:0db8:0021:0014:3326:6434:74c9:aad6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999999"/>
                </a:solidFill>
                <a:latin typeface="Consolas"/>
                <a:ea typeface="Consolas"/>
                <a:cs typeface="Consolas"/>
                <a:sym typeface="Consolas"/>
              </a:rPr>
              <a:t>2001:0db8:0010:000f:0000:0000:0000:07bd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onsolas"/>
                <a:ea typeface="Consolas"/>
                <a:cs typeface="Consolas"/>
                <a:sym typeface="Consolas"/>
              </a:rPr>
              <a:t>(...)</a:t>
            </a:r>
          </a:p>
        </p:txBody>
      </p:sp>
      <p:sp>
        <p:nvSpPr>
          <p:cNvPr id="189" name="Shape 189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12</a:t>
            </a:fld>
            <a:endParaRPr lang="en"/>
          </a:p>
        </p:txBody>
      </p:sp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5264175" y="1451175"/>
            <a:ext cx="3879900" cy="4758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 A1, B1, C1, D1, E1, F1, G3, H1, I11 )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 A1, B1, C1, D1, E1, F1, G1, H1, I11 )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 A1, B1, C2, D2, E1, F5, G4, H2, I11 )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 A1, B1, C2, D3, E1, F3, G3, H2, I11 )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 A1, B1, C1, D1, E1, F2, G3, H1, I11 )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 A1, B1, C1, D1, E1, F2, G3, H1, I11 )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 A1, B1, C1, D1, E1, F1, G2, H1, I11 )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 A1, B1, C1, D1, E1, F2, G2, H1, I11 )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 A1, B1, C3, D1, E1, F4, G8, H2, I11 )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 A1, B1, C1, D1, E1, F1, G1, H1, I11 )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 A1, B1, C1, D1, E1, F1, G8, H1, I11 )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 A1, B1, C1, D1, E1, F2, G1, H1, I11 )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 A1, B1, C2, D4, E1, F6, G3, H2, I11 )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 A1, B1, C3, D1, E1, F2, G3, H2, I11 )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 A1, B1, C1, D1, E1, F1, G8, H1, I11 )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1" name="Shape 191"/>
          <p:cNvSpPr/>
          <p:nvPr/>
        </p:nvSpPr>
        <p:spPr>
          <a:xfrm>
            <a:off x="2535575" y="3154900"/>
            <a:ext cx="2789400" cy="7089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94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AutoNum type="arabicPeriod" startAt="4"/>
            </a:pPr>
            <a:r>
              <a:rPr lang="en"/>
              <a:t>Bayesian Network: </a:t>
            </a:r>
            <a:r>
              <a:rPr lang="en">
                <a:solidFill>
                  <a:srgbClr val="3367D6"/>
                </a:solidFill>
              </a:rPr>
              <a:t>BNfinder</a:t>
            </a:r>
          </a:p>
        </p:txBody>
      </p:sp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311700" y="1688233"/>
            <a:ext cx="3999900" cy="4403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9999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 A1, B1, C1, D1, E1, F1, G3, H1, I11 )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9999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 A1, B1, C1, D1, E1, F1, G1, H1, I11 )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9999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 A1, B1, C2, D2, E1, F5, G4, H2, I11 )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9999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 A1, B1, C2, D3, E1, F3, G3, H2, I11 )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9999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 A1, B1, C1, D1, E1, F2, G3, H1, I11 )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9999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 A1, B1, C1, D1, E1, F2, G3, H1, I11 )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9999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 A1, B1, C1, D1, E1, F1, G2, H1, I11 )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9999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 A1, B1, C1, D1, E1, F2, G2, H1, I11 )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9999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 A1, B1, C3, D1, E1, F4, G8, H2, I11 )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9999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 A1, B1, C1, D1, E1, F1, G1, H1, I11 )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9999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 A1, B1, C1, D1, E1, F1, G8, H1, I11 )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9999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 A1, B1, C1, D1, E1, F2, G1, H1, I11 )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9999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 A1, B1, C2, D4, E1, F6, G3, H2, I11 )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9999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 A1, B1, C3, D1, E1, F2, G3, H2, I11 )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9999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 A1, B1, C1, D1, E1, F1, G8, H1, I11 )</a:t>
            </a:r>
          </a:p>
          <a:p>
            <a:pPr lvl="0" rtl="0">
              <a:spcBef>
                <a:spcPts val="0"/>
              </a:spcBef>
              <a:buNone/>
            </a:pPr>
            <a:endParaRPr>
              <a:solidFill>
                <a:srgbClr val="999999"/>
              </a:solidFill>
            </a:endParaRPr>
          </a:p>
        </p:txBody>
      </p:sp>
      <p:sp>
        <p:nvSpPr>
          <p:cNvPr id="198" name="Shape 198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13</a:t>
            </a:fld>
            <a:endParaRPr lang="en"/>
          </a:p>
        </p:txBody>
      </p:sp>
      <p:graphicFrame>
        <p:nvGraphicFramePr>
          <p:cNvPr id="199" name="Shape 199"/>
          <p:cNvGraphicFramePr/>
          <p:nvPr>
            <p:extLst>
              <p:ext uri="{D42A27DB-BD31-4B8C-83A1-F6EECF244321}">
                <p14:modId xmlns:p14="http://schemas.microsoft.com/office/powerpoint/2010/main" val="3307207955"/>
              </p:ext>
            </p:extLst>
          </p:nvPr>
        </p:nvGraphicFramePr>
        <p:xfrm>
          <a:off x="4742850" y="3950675"/>
          <a:ext cx="3810000" cy="2090420"/>
        </p:xfrm>
        <a:graphic>
          <a:graphicData uri="http://schemas.openxmlformats.org/drawingml/2006/table">
            <a:tbl>
              <a:tblPr>
                <a:noFill/>
                <a:tableStyleId>{B84870C9-A80A-4775-8514-51E178813BEE}</a:tableStyleId>
              </a:tblPr>
              <a:tblGrid>
                <a:gridCol w="952500"/>
                <a:gridCol w="952500"/>
                <a:gridCol w="952500"/>
                <a:gridCol w="952500"/>
              </a:tblGrid>
              <a:tr h="3048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dirty="0"/>
                    </a:p>
                  </a:txBody>
                  <a:tcPr marL="28575" marR="28575" marT="19050" marB="19050" anchor="b"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3"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20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G:</a:t>
                      </a: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2000" b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F:</a:t>
                      </a:r>
                    </a:p>
                  </a:txBody>
                  <a:tcPr marL="28575" marR="28575" marT="19050" marB="19050" anchor="b"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800" b="1" dirty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G1</a:t>
                      </a: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800" b="1" dirty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G2</a:t>
                      </a:r>
                    </a:p>
                  </a:txBody>
                  <a:tcPr marL="28575" marR="28575" marT="19050" marB="19050" anchor="b"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800" b="1" smtClean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G3</a:t>
                      </a:r>
                      <a:endParaRPr lang="en" sz="1800" b="1" dirty="0">
                        <a:solidFill>
                          <a:schemeClr val="bg2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>
                    <a:lnB w="9525" cap="flat" cmpd="sng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800" b="1" dirty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F1</a:t>
                      </a:r>
                    </a:p>
                  </a:txBody>
                  <a:tcPr marL="28575" marR="28575" marT="19050" marB="19050" anchor="b"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800" dirty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13%</a:t>
                      </a: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800" dirty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10%</a:t>
                      </a:r>
                    </a:p>
                  </a:txBody>
                  <a:tcPr marL="28575" marR="28575" marT="19050" marB="19050" anchor="b"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80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10%</a:t>
                      </a:r>
                    </a:p>
                  </a:txBody>
                  <a:tcPr marL="28575" marR="28575" marT="19050" marB="19050" anchor="b">
                    <a:lnT w="9525" cap="flat" cmpd="sng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800" b="1" dirty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F2</a:t>
                      </a:r>
                    </a:p>
                  </a:txBody>
                  <a:tcPr marL="28575" marR="28575" marT="19050" marB="19050" anchor="b"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80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18%</a:t>
                      </a: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800" dirty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20%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800" dirty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20%</a:t>
                      </a:r>
                    </a:p>
                  </a:txBody>
                  <a:tcPr marL="28575" marR="28575" marT="19050" marB="19050" anchor="b"/>
                </a:tc>
              </a:tr>
              <a:tr h="295275"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800" b="1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F3</a:t>
                      </a:r>
                    </a:p>
                  </a:txBody>
                  <a:tcPr marL="28575" marR="28575" marT="19050" marB="19050" anchor="b"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800" dirty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13%</a:t>
                      </a: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80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7%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800" dirty="0" smtClean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9%</a:t>
                      </a:r>
                      <a:endParaRPr lang="en" sz="1800" dirty="0">
                        <a:solidFill>
                          <a:schemeClr val="bg2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28575" marR="28575" marT="19050" marB="19050" anchor="b"/>
                </a:tc>
              </a:tr>
              <a:tr h="295275"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800" b="1" dirty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F4</a:t>
                      </a:r>
                    </a:p>
                  </a:txBody>
                  <a:tcPr marL="28575" marR="28575" marT="19050" marB="19050" anchor="b">
                    <a:lnR w="9525" cap="flat" cmpd="sng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800" dirty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16%</a:t>
                      </a: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80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9%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800" dirty="0">
                          <a:solidFill>
                            <a:schemeClr val="bg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10%</a:t>
                      </a:r>
                    </a:p>
                  </a:txBody>
                  <a:tcPr marL="28575" marR="28575" marT="19050" marB="19050" anchor="b"/>
                </a:tc>
              </a:tr>
            </a:tbl>
          </a:graphicData>
        </a:graphic>
      </p:graphicFrame>
      <p:pic>
        <p:nvPicPr>
          <p:cNvPr id="200" name="Shape 2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82925" y="1612775"/>
            <a:ext cx="4814424" cy="2087049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Shape 201"/>
          <p:cNvSpPr/>
          <p:nvPr/>
        </p:nvSpPr>
        <p:spPr>
          <a:xfrm>
            <a:off x="1780725" y="3366625"/>
            <a:ext cx="2789400" cy="7089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94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AutoNum type="arabicPeriod" startAt="4"/>
            </a:pPr>
            <a:r>
              <a:rPr lang="en"/>
              <a:t>Bayesian Network: </a:t>
            </a:r>
            <a:r>
              <a:rPr lang="en">
                <a:solidFill>
                  <a:srgbClr val="3367D6"/>
                </a:solidFill>
              </a:rPr>
              <a:t>visualization</a:t>
            </a:r>
          </a:p>
        </p:txBody>
      </p:sp>
      <p:sp>
        <p:nvSpPr>
          <p:cNvPr id="207" name="Shape 207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14</a:t>
            </a:fld>
            <a:endParaRPr lang="en"/>
          </a:p>
        </p:txBody>
      </p:sp>
      <p:pic>
        <p:nvPicPr>
          <p:cNvPr id="208" name="Shape 2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27185" y="1295558"/>
            <a:ext cx="6726452" cy="53823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94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AutoNum type="arabicPeriod" startAt="4"/>
            </a:pPr>
            <a:r>
              <a:rPr lang="en"/>
              <a:t>Bayesian Network: </a:t>
            </a:r>
            <a:r>
              <a:rPr lang="en">
                <a:solidFill>
                  <a:srgbClr val="3367D6"/>
                </a:solidFill>
              </a:rPr>
              <a:t>visualization (2)</a:t>
            </a:r>
          </a:p>
        </p:txBody>
      </p:sp>
      <p:sp>
        <p:nvSpPr>
          <p:cNvPr id="214" name="Shape 214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15</a:t>
            </a:fld>
            <a:endParaRPr lang="en"/>
          </a:p>
        </p:txBody>
      </p:sp>
      <p:pic>
        <p:nvPicPr>
          <p:cNvPr id="215" name="Shape 2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5169" y="1274164"/>
            <a:ext cx="6654289" cy="5449748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Shape 216"/>
          <p:cNvSpPr txBox="1"/>
          <p:nvPr/>
        </p:nvSpPr>
        <p:spPr>
          <a:xfrm>
            <a:off x="72825" y="2292125"/>
            <a:ext cx="2124300" cy="469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 b="1" i="1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condition on C1</a:t>
            </a:r>
          </a:p>
        </p:txBody>
      </p:sp>
      <p:cxnSp>
        <p:nvCxnSpPr>
          <p:cNvPr id="217" name="Shape 217"/>
          <p:cNvCxnSpPr>
            <a:stCxn id="216" idx="2"/>
          </p:cNvCxnSpPr>
          <p:nvPr/>
        </p:nvCxnSpPr>
        <p:spPr>
          <a:xfrm rot="-5400000" flipH="1">
            <a:off x="1370325" y="2526275"/>
            <a:ext cx="1049400" cy="1520100"/>
          </a:xfrm>
          <a:prstGeom prst="curvedConnector2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lg" len="lg"/>
            <a:tailEnd type="triangle" w="lg" len="lg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94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AutoNum type="arabicPeriod" startAt="4"/>
            </a:pPr>
            <a:r>
              <a:rPr lang="en"/>
              <a:t>Bayesian Network: </a:t>
            </a:r>
            <a:r>
              <a:rPr lang="en">
                <a:solidFill>
                  <a:srgbClr val="3367D6"/>
                </a:solidFill>
              </a:rPr>
              <a:t>visualization (3)</a:t>
            </a:r>
          </a:p>
        </p:txBody>
      </p:sp>
      <p:sp>
        <p:nvSpPr>
          <p:cNvPr id="223" name="Shape 223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16</a:t>
            </a:fld>
            <a:endParaRPr lang="en"/>
          </a:p>
        </p:txBody>
      </p:sp>
      <p:pic>
        <p:nvPicPr>
          <p:cNvPr id="224" name="Shape 2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81098" y="1284655"/>
            <a:ext cx="6618624" cy="5416825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Shape 225"/>
          <p:cNvSpPr txBox="1"/>
          <p:nvPr/>
        </p:nvSpPr>
        <p:spPr>
          <a:xfrm>
            <a:off x="60694" y="2292125"/>
            <a:ext cx="1990500" cy="469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 b="1" i="1">
                <a:solidFill>
                  <a:srgbClr val="3367D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condition on C2</a:t>
            </a:r>
          </a:p>
        </p:txBody>
      </p:sp>
      <p:cxnSp>
        <p:nvCxnSpPr>
          <p:cNvPr id="226" name="Shape 226"/>
          <p:cNvCxnSpPr>
            <a:stCxn id="225" idx="2"/>
          </p:cNvCxnSpPr>
          <p:nvPr/>
        </p:nvCxnSpPr>
        <p:spPr>
          <a:xfrm rot="-5400000" flipH="1">
            <a:off x="1139494" y="2678075"/>
            <a:ext cx="1307100" cy="1474200"/>
          </a:xfrm>
          <a:prstGeom prst="curvedConnector2">
            <a:avLst/>
          </a:prstGeom>
          <a:noFill/>
          <a:ln w="19050" cap="flat" cmpd="sng">
            <a:solidFill>
              <a:srgbClr val="3367D6"/>
            </a:solidFill>
            <a:prstDash val="solid"/>
            <a:round/>
            <a:headEnd type="none" w="lg" len="lg"/>
            <a:tailEnd type="triangle" w="lg" len="lg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94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Evaluation: </a:t>
            </a:r>
            <a:r>
              <a:rPr lang="en">
                <a:solidFill>
                  <a:srgbClr val="3367D6"/>
                </a:solidFill>
              </a:rPr>
              <a:t>data</a:t>
            </a:r>
          </a:p>
        </p:txBody>
      </p:sp>
      <p:sp>
        <p:nvSpPr>
          <p:cNvPr id="232" name="Shape 232"/>
          <p:cNvSpPr txBox="1">
            <a:spLocks noGrp="1"/>
          </p:cNvSpPr>
          <p:nvPr>
            <p:ph type="body" idx="1"/>
          </p:nvPr>
        </p:nvSpPr>
        <p:spPr>
          <a:xfrm>
            <a:off x="311700" y="1688433"/>
            <a:ext cx="8520600" cy="4403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marL="457200" lvl="0" indent="-381000" rtl="0">
              <a:lnSpc>
                <a:spcPct val="200000"/>
              </a:lnSpc>
              <a:spcBef>
                <a:spcPts val="0"/>
              </a:spcBef>
              <a:buSzPct val="100000"/>
            </a:pPr>
            <a:r>
              <a:rPr lang="en" sz="2400"/>
              <a:t>Q1 2016</a:t>
            </a:r>
          </a:p>
          <a:p>
            <a:pPr marL="457200" lvl="0" indent="-381000" rtl="0">
              <a:lnSpc>
                <a:spcPct val="200000"/>
              </a:lnSpc>
              <a:spcBef>
                <a:spcPts val="0"/>
              </a:spcBef>
              <a:buSzPct val="100000"/>
            </a:pPr>
            <a:r>
              <a:rPr lang="en" sz="2400"/>
              <a:t>3.5 billion IPs</a:t>
            </a:r>
          </a:p>
          <a:p>
            <a:pPr marL="457200" lvl="0" indent="-381000" rtl="0">
              <a:lnSpc>
                <a:spcPct val="200000"/>
              </a:lnSpc>
              <a:spcBef>
                <a:spcPts val="0"/>
              </a:spcBef>
              <a:buSzPct val="100000"/>
            </a:pPr>
            <a:r>
              <a:rPr lang="en" sz="2400"/>
              <a:t>DNS</a:t>
            </a:r>
          </a:p>
          <a:p>
            <a:pPr marL="457200" lvl="0" indent="-381000" rtl="0">
              <a:lnSpc>
                <a:spcPct val="200000"/>
              </a:lnSpc>
              <a:spcBef>
                <a:spcPts val="0"/>
              </a:spcBef>
              <a:buSzPct val="100000"/>
            </a:pPr>
            <a:r>
              <a:rPr lang="en" sz="2400"/>
              <a:t>Traceroutes</a:t>
            </a:r>
          </a:p>
          <a:p>
            <a:pPr marL="457200" lvl="0" indent="-381000">
              <a:lnSpc>
                <a:spcPct val="200000"/>
              </a:lnSpc>
              <a:spcBef>
                <a:spcPts val="0"/>
              </a:spcBef>
              <a:buSzPct val="100000"/>
            </a:pPr>
            <a:r>
              <a:rPr lang="en" sz="2400"/>
              <a:t>CDN logs</a:t>
            </a:r>
          </a:p>
        </p:txBody>
      </p:sp>
      <p:sp>
        <p:nvSpPr>
          <p:cNvPr id="233" name="Shape 233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17</a:t>
            </a:fld>
            <a:endParaRPr lang="en"/>
          </a:p>
        </p:txBody>
      </p:sp>
      <p:pic>
        <p:nvPicPr>
          <p:cNvPr id="234" name="Shape 2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66300" y="110475"/>
            <a:ext cx="5431050" cy="649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94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Evaluation: </a:t>
            </a:r>
            <a:r>
              <a:rPr lang="en">
                <a:solidFill>
                  <a:srgbClr val="3367D6"/>
                </a:solidFill>
              </a:rPr>
              <a:t>data</a:t>
            </a:r>
          </a:p>
        </p:txBody>
      </p:sp>
      <p:sp>
        <p:nvSpPr>
          <p:cNvPr id="240" name="Shape 240"/>
          <p:cNvSpPr txBox="1">
            <a:spLocks noGrp="1"/>
          </p:cNvSpPr>
          <p:nvPr>
            <p:ph type="body" idx="1"/>
          </p:nvPr>
        </p:nvSpPr>
        <p:spPr>
          <a:xfrm>
            <a:off x="311700" y="1688433"/>
            <a:ext cx="8520600" cy="4403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marL="457200" lvl="0" indent="-381000" rtl="0">
              <a:lnSpc>
                <a:spcPct val="200000"/>
              </a:lnSpc>
              <a:spcBef>
                <a:spcPts val="0"/>
              </a:spcBef>
              <a:buSzPct val="100000"/>
            </a:pPr>
            <a:r>
              <a:rPr lang="en" sz="2400"/>
              <a:t>Q1 2016</a:t>
            </a:r>
          </a:p>
          <a:p>
            <a:pPr marL="457200" lvl="0" indent="-381000" rtl="0">
              <a:lnSpc>
                <a:spcPct val="200000"/>
              </a:lnSpc>
              <a:spcBef>
                <a:spcPts val="0"/>
              </a:spcBef>
              <a:buSzPct val="100000"/>
            </a:pPr>
            <a:r>
              <a:rPr lang="en" sz="2400"/>
              <a:t>3.5 billion IPs</a:t>
            </a:r>
          </a:p>
          <a:p>
            <a:pPr marL="457200" lvl="0" indent="-381000" rtl="0">
              <a:lnSpc>
                <a:spcPct val="200000"/>
              </a:lnSpc>
              <a:spcBef>
                <a:spcPts val="0"/>
              </a:spcBef>
              <a:buSzPct val="100000"/>
            </a:pPr>
            <a:r>
              <a:rPr lang="en" sz="2400"/>
              <a:t>DNS</a:t>
            </a:r>
          </a:p>
          <a:p>
            <a:pPr marL="457200" lvl="0" indent="-381000" rtl="0">
              <a:lnSpc>
                <a:spcPct val="200000"/>
              </a:lnSpc>
              <a:spcBef>
                <a:spcPts val="0"/>
              </a:spcBef>
              <a:buSzPct val="100000"/>
            </a:pPr>
            <a:r>
              <a:rPr lang="en" sz="2400"/>
              <a:t>Traceroutes</a:t>
            </a:r>
          </a:p>
          <a:p>
            <a:pPr marL="457200" lvl="0" indent="-381000" rtl="0">
              <a:lnSpc>
                <a:spcPct val="200000"/>
              </a:lnSpc>
              <a:spcBef>
                <a:spcPts val="0"/>
              </a:spcBef>
              <a:buSzPct val="100000"/>
            </a:pPr>
            <a:r>
              <a:rPr lang="en" sz="2400"/>
              <a:t>CDN logs</a:t>
            </a:r>
          </a:p>
        </p:txBody>
      </p:sp>
      <p:sp>
        <p:nvSpPr>
          <p:cNvPr id="241" name="Shape 241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18</a:t>
            </a:fld>
            <a:endParaRPr lang="en"/>
          </a:p>
        </p:txBody>
      </p:sp>
      <p:pic>
        <p:nvPicPr>
          <p:cNvPr id="242" name="Shape 2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66300" y="110475"/>
            <a:ext cx="5431050" cy="6493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Shape 243"/>
          <p:cNvSpPr/>
          <p:nvPr/>
        </p:nvSpPr>
        <p:spPr>
          <a:xfrm>
            <a:off x="3630696" y="110482"/>
            <a:ext cx="1002600" cy="64929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94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Evaluation: </a:t>
            </a:r>
            <a:r>
              <a:rPr lang="en">
                <a:solidFill>
                  <a:srgbClr val="3367D6"/>
                </a:solidFill>
              </a:rPr>
              <a:t>data</a:t>
            </a:r>
          </a:p>
        </p:txBody>
      </p:sp>
      <p:sp>
        <p:nvSpPr>
          <p:cNvPr id="249" name="Shape 249"/>
          <p:cNvSpPr txBox="1">
            <a:spLocks noGrp="1"/>
          </p:cNvSpPr>
          <p:nvPr>
            <p:ph type="body" idx="1"/>
          </p:nvPr>
        </p:nvSpPr>
        <p:spPr>
          <a:xfrm>
            <a:off x="311700" y="1688433"/>
            <a:ext cx="8520600" cy="4403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marL="457200" lvl="0" indent="-381000" rtl="0">
              <a:lnSpc>
                <a:spcPct val="200000"/>
              </a:lnSpc>
              <a:spcBef>
                <a:spcPts val="0"/>
              </a:spcBef>
              <a:buSzPct val="100000"/>
            </a:pPr>
            <a:r>
              <a:rPr lang="en" sz="2400"/>
              <a:t>Q1 2016</a:t>
            </a:r>
          </a:p>
          <a:p>
            <a:pPr marL="457200" lvl="0" indent="-381000" rtl="0">
              <a:lnSpc>
                <a:spcPct val="200000"/>
              </a:lnSpc>
              <a:spcBef>
                <a:spcPts val="0"/>
              </a:spcBef>
              <a:buSzPct val="100000"/>
            </a:pPr>
            <a:r>
              <a:rPr lang="en" sz="2400"/>
              <a:t>3.5 billion IPs</a:t>
            </a:r>
          </a:p>
          <a:p>
            <a:pPr marL="457200" lvl="0" indent="-381000" rtl="0">
              <a:lnSpc>
                <a:spcPct val="200000"/>
              </a:lnSpc>
              <a:spcBef>
                <a:spcPts val="0"/>
              </a:spcBef>
              <a:buSzPct val="100000"/>
            </a:pPr>
            <a:r>
              <a:rPr lang="en" sz="2400"/>
              <a:t>DNS</a:t>
            </a:r>
          </a:p>
          <a:p>
            <a:pPr marL="457200" lvl="0" indent="-381000" rtl="0">
              <a:lnSpc>
                <a:spcPct val="200000"/>
              </a:lnSpc>
              <a:spcBef>
                <a:spcPts val="0"/>
              </a:spcBef>
              <a:buSzPct val="100000"/>
            </a:pPr>
            <a:r>
              <a:rPr lang="en" sz="2400"/>
              <a:t>Traceroutes</a:t>
            </a:r>
          </a:p>
          <a:p>
            <a:pPr marL="457200" lvl="0" indent="-381000" rtl="0">
              <a:lnSpc>
                <a:spcPct val="200000"/>
              </a:lnSpc>
              <a:spcBef>
                <a:spcPts val="0"/>
              </a:spcBef>
              <a:buSzPct val="100000"/>
            </a:pPr>
            <a:r>
              <a:rPr lang="en" sz="2400"/>
              <a:t>CDN logs</a:t>
            </a:r>
          </a:p>
        </p:txBody>
      </p:sp>
      <p:sp>
        <p:nvSpPr>
          <p:cNvPr id="250" name="Shape 250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19</a:t>
            </a:fld>
            <a:endParaRPr lang="en"/>
          </a:p>
        </p:txBody>
      </p:sp>
      <p:pic>
        <p:nvPicPr>
          <p:cNvPr id="251" name="Shape 2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66300" y="110475"/>
            <a:ext cx="5431050" cy="6493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Shape 252"/>
          <p:cNvSpPr/>
          <p:nvPr/>
        </p:nvSpPr>
        <p:spPr>
          <a:xfrm>
            <a:off x="4547528" y="110525"/>
            <a:ext cx="476700" cy="64929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3" name="Shape 253"/>
          <p:cNvSpPr/>
          <p:nvPr/>
        </p:nvSpPr>
        <p:spPr>
          <a:xfrm>
            <a:off x="4342474" y="2383850"/>
            <a:ext cx="935700" cy="4185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4" name="Shape 254"/>
          <p:cNvSpPr/>
          <p:nvPr/>
        </p:nvSpPr>
        <p:spPr>
          <a:xfrm>
            <a:off x="4342474" y="4288850"/>
            <a:ext cx="935700" cy="4185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5" name="Shape 255"/>
          <p:cNvSpPr/>
          <p:nvPr/>
        </p:nvSpPr>
        <p:spPr>
          <a:xfrm>
            <a:off x="4342474" y="6193850"/>
            <a:ext cx="935700" cy="4185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94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What’s Entropy/IP?</a:t>
            </a:r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311700" y="1688433"/>
            <a:ext cx="8520600" cy="4403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None/>
            </a:pPr>
            <a:r>
              <a:rPr lang="en" sz="2400"/>
              <a:t>A </a:t>
            </a:r>
            <a:r>
              <a:rPr lang="en" sz="2400" b="1"/>
              <a:t>system</a:t>
            </a:r>
            <a:r>
              <a:rPr lang="en" sz="2400"/>
              <a:t> that automatically learns the syntax</a:t>
            </a:r>
            <a:br>
              <a:rPr lang="en" sz="2400"/>
            </a:br>
            <a:r>
              <a:rPr lang="en" sz="2400"/>
              <a:t>of Internet addresses known to be active</a:t>
            </a:r>
          </a:p>
          <a:p>
            <a:pPr lvl="0" algn="ctr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None/>
            </a:pPr>
            <a:r>
              <a:rPr lang="en" sz="2400"/>
              <a:t>Combines Entropy, Machine Learning,</a:t>
            </a:r>
            <a:br>
              <a:rPr lang="en" sz="2400"/>
            </a:br>
            <a:r>
              <a:rPr lang="en" sz="2400"/>
              <a:t>and Probabilistic Graphical Models</a:t>
            </a:r>
          </a:p>
          <a:p>
            <a:pPr lvl="0" algn="ctr" rtl="0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None/>
            </a:pPr>
            <a:r>
              <a:rPr lang="en" sz="2400" b="1" u="sng">
                <a:solidFill>
                  <a:schemeClr val="accent1"/>
                </a:solidFill>
              </a:rPr>
              <a:t>Goal</a:t>
            </a:r>
            <a:r>
              <a:rPr lang="en" sz="2400"/>
              <a:t>: </a:t>
            </a:r>
            <a:r>
              <a:rPr lang="en" sz="2400" b="1"/>
              <a:t>insight</a:t>
            </a:r>
            <a:r>
              <a:rPr lang="en" sz="2400"/>
              <a:t> into addressing plans of IPv6 networks</a:t>
            </a:r>
          </a:p>
          <a:p>
            <a:pPr lvl="0" algn="ctr" rtl="0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None/>
            </a:pPr>
            <a:r>
              <a:rPr lang="en" sz="2400" b="1" u="sng">
                <a:solidFill>
                  <a:srgbClr val="3367D6"/>
                </a:solidFill>
              </a:rPr>
              <a:t>Application</a:t>
            </a:r>
            <a:r>
              <a:rPr lang="en" sz="2400"/>
              <a:t>: IPv6 </a:t>
            </a:r>
            <a:r>
              <a:rPr lang="en" sz="2400" b="1"/>
              <a:t>scanning vulnerability</a:t>
            </a:r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2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20</a:t>
            </a:fld>
            <a:endParaRPr lang="en"/>
          </a:p>
        </p:txBody>
      </p:sp>
      <p:pic>
        <p:nvPicPr>
          <p:cNvPr id="261" name="Shape 2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201" y="76200"/>
            <a:ext cx="8697324" cy="6596750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Shape 262"/>
          <p:cNvSpPr txBox="1">
            <a:spLocks noGrp="1"/>
          </p:cNvSpPr>
          <p:nvPr>
            <p:ph type="title"/>
          </p:nvPr>
        </p:nvSpPr>
        <p:spPr>
          <a:xfrm>
            <a:off x="-27301" y="222900"/>
            <a:ext cx="2029200" cy="721200"/>
          </a:xfrm>
          <a:prstGeom prst="rect">
            <a:avLst/>
          </a:prstGeom>
          <a:solidFill>
            <a:srgbClr val="FFFFFF"/>
          </a:solidFill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Aggregates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21</a:t>
            </a:fld>
            <a:endParaRPr lang="en"/>
          </a:p>
        </p:txBody>
      </p:sp>
      <p:pic>
        <p:nvPicPr>
          <p:cNvPr id="268" name="Shape 2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201" y="76200"/>
            <a:ext cx="8697324" cy="6596750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Shape 269"/>
          <p:cNvSpPr txBox="1">
            <a:spLocks noGrp="1"/>
          </p:cNvSpPr>
          <p:nvPr>
            <p:ph type="title"/>
          </p:nvPr>
        </p:nvSpPr>
        <p:spPr>
          <a:xfrm>
            <a:off x="-27301" y="222900"/>
            <a:ext cx="2029200" cy="721200"/>
          </a:xfrm>
          <a:prstGeom prst="rect">
            <a:avLst/>
          </a:prstGeom>
          <a:solidFill>
            <a:srgbClr val="FFFFFF"/>
          </a:solidFill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Aggregates</a:t>
            </a:r>
          </a:p>
        </p:txBody>
      </p:sp>
      <p:sp>
        <p:nvSpPr>
          <p:cNvPr id="270" name="Shape 270"/>
          <p:cNvSpPr/>
          <p:nvPr/>
        </p:nvSpPr>
        <p:spPr>
          <a:xfrm>
            <a:off x="4878425" y="2567150"/>
            <a:ext cx="3594025" cy="2127100"/>
          </a:xfrm>
          <a:custGeom>
            <a:avLst/>
            <a:gdLst/>
            <a:ahLst/>
            <a:cxnLst/>
            <a:rect l="0" t="0" r="0" b="0"/>
            <a:pathLst>
              <a:path w="143761" h="85084" extrusionOk="0">
                <a:moveTo>
                  <a:pt x="0" y="85084"/>
                </a:moveTo>
                <a:cubicBezTo>
                  <a:pt x="35005" y="85084"/>
                  <a:pt x="75005" y="84508"/>
                  <a:pt x="102686" y="63079"/>
                </a:cubicBezTo>
                <a:cubicBezTo>
                  <a:pt x="122526" y="47719"/>
                  <a:pt x="132539" y="22442"/>
                  <a:pt x="143761" y="0"/>
                </a:cubicBezTo>
              </a:path>
            </a:pathLst>
          </a:custGeom>
          <a:noFill/>
          <a:ln w="38100" cap="flat" cmpd="sng">
            <a:solidFill>
              <a:schemeClr val="accent1"/>
            </a:solidFill>
            <a:prstDash val="solid"/>
            <a:round/>
            <a:headEnd type="none" w="lg" len="lg"/>
            <a:tailEnd type="triangle" w="lg" len="lg"/>
          </a:ln>
        </p:spPr>
      </p:sp>
      <p:sp>
        <p:nvSpPr>
          <p:cNvPr id="271" name="Shape 271"/>
          <p:cNvSpPr/>
          <p:nvPr/>
        </p:nvSpPr>
        <p:spPr>
          <a:xfrm>
            <a:off x="1794925" y="4948100"/>
            <a:ext cx="3217200" cy="6255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22</a:t>
            </a:fld>
            <a:endParaRPr lang="en"/>
          </a:p>
        </p:txBody>
      </p:sp>
      <p:pic>
        <p:nvPicPr>
          <p:cNvPr id="277" name="Shape 2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201" y="76200"/>
            <a:ext cx="8697324" cy="6596750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Shape 278"/>
          <p:cNvSpPr txBox="1">
            <a:spLocks noGrp="1"/>
          </p:cNvSpPr>
          <p:nvPr>
            <p:ph type="title"/>
          </p:nvPr>
        </p:nvSpPr>
        <p:spPr>
          <a:xfrm>
            <a:off x="-27301" y="222900"/>
            <a:ext cx="2029200" cy="721200"/>
          </a:xfrm>
          <a:prstGeom prst="rect">
            <a:avLst/>
          </a:prstGeom>
          <a:solidFill>
            <a:srgbClr val="FFFFFF"/>
          </a:solidFill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Aggregates</a:t>
            </a:r>
          </a:p>
        </p:txBody>
      </p:sp>
      <p:sp>
        <p:nvSpPr>
          <p:cNvPr id="279" name="Shape 279"/>
          <p:cNvSpPr/>
          <p:nvPr/>
        </p:nvSpPr>
        <p:spPr>
          <a:xfrm>
            <a:off x="1770472" y="5446474"/>
            <a:ext cx="3217199" cy="6255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0" name="Shape 280"/>
          <p:cNvSpPr/>
          <p:nvPr/>
        </p:nvSpPr>
        <p:spPr>
          <a:xfrm>
            <a:off x="5953373" y="1442501"/>
            <a:ext cx="1411500" cy="18705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23</a:t>
            </a:fld>
            <a:endParaRPr lang="en"/>
          </a:p>
        </p:txBody>
      </p:sp>
      <p:pic>
        <p:nvPicPr>
          <p:cNvPr id="286" name="Shape 2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201" y="76200"/>
            <a:ext cx="8697324" cy="6596750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Shape 287"/>
          <p:cNvSpPr txBox="1">
            <a:spLocks noGrp="1"/>
          </p:cNvSpPr>
          <p:nvPr>
            <p:ph type="title"/>
          </p:nvPr>
        </p:nvSpPr>
        <p:spPr>
          <a:xfrm>
            <a:off x="-27301" y="222900"/>
            <a:ext cx="2029200" cy="721200"/>
          </a:xfrm>
          <a:prstGeom prst="rect">
            <a:avLst/>
          </a:prstGeom>
          <a:solidFill>
            <a:srgbClr val="FFFFFF"/>
          </a:solidFill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Aggregates</a:t>
            </a:r>
          </a:p>
        </p:txBody>
      </p:sp>
      <p:sp>
        <p:nvSpPr>
          <p:cNvPr id="288" name="Shape 288"/>
          <p:cNvSpPr/>
          <p:nvPr/>
        </p:nvSpPr>
        <p:spPr>
          <a:xfrm>
            <a:off x="4840949" y="202873"/>
            <a:ext cx="486300" cy="14172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9" name="Shape 289"/>
          <p:cNvSpPr/>
          <p:nvPr/>
        </p:nvSpPr>
        <p:spPr>
          <a:xfrm>
            <a:off x="4941599" y="5035550"/>
            <a:ext cx="3380400" cy="5247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24</a:t>
            </a:fld>
            <a:endParaRPr lang="en"/>
          </a:p>
        </p:txBody>
      </p:sp>
      <p:sp>
        <p:nvSpPr>
          <p:cNvPr id="295" name="Shape 295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94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Evaluation: </a:t>
            </a:r>
            <a:r>
              <a:rPr lang="en">
                <a:solidFill>
                  <a:srgbClr val="3367D6"/>
                </a:solidFill>
              </a:rPr>
              <a:t>R1 (routers, global Internet carrier)</a:t>
            </a:r>
          </a:p>
        </p:txBody>
      </p:sp>
      <p:pic>
        <p:nvPicPr>
          <p:cNvPr id="296" name="Shape 2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2625" y="2033475"/>
            <a:ext cx="8848525" cy="3687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Shape 3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9312" y="3087725"/>
            <a:ext cx="6422100" cy="3540150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Shape 302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25</a:t>
            </a:fld>
            <a:endParaRPr lang="en"/>
          </a:p>
        </p:txBody>
      </p:sp>
      <p:sp>
        <p:nvSpPr>
          <p:cNvPr id="303" name="Shape 303"/>
          <p:cNvSpPr txBox="1">
            <a:spLocks noGrp="1"/>
          </p:cNvSpPr>
          <p:nvPr>
            <p:ph type="body" idx="1"/>
          </p:nvPr>
        </p:nvSpPr>
        <p:spPr>
          <a:xfrm>
            <a:off x="83100" y="5945766"/>
            <a:ext cx="5998800" cy="7983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 u="sng">
                <a:solidFill>
                  <a:schemeClr val="accent1"/>
                </a:solidFill>
              </a:rPr>
              <a:t>R1 (routers)</a:t>
            </a:r>
          </a:p>
        </p:txBody>
      </p:sp>
      <p:pic>
        <p:nvPicPr>
          <p:cNvPr id="304" name="Shape 30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81887" y="95675"/>
            <a:ext cx="7180226" cy="2992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Shape 3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66415" y="47167"/>
            <a:ext cx="5639751" cy="6411906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Shape 310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26</a:t>
            </a:fld>
            <a:endParaRPr lang="en"/>
          </a:p>
        </p:txBody>
      </p:sp>
      <p:sp>
        <p:nvSpPr>
          <p:cNvPr id="311" name="Shape 311"/>
          <p:cNvSpPr txBox="1">
            <a:spLocks noGrp="1"/>
          </p:cNvSpPr>
          <p:nvPr>
            <p:ph type="body" idx="1"/>
          </p:nvPr>
        </p:nvSpPr>
        <p:spPr>
          <a:xfrm>
            <a:off x="83100" y="5945766"/>
            <a:ext cx="5998800" cy="7983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 u="sng">
                <a:solidFill>
                  <a:schemeClr val="accent1"/>
                </a:solidFill>
              </a:rPr>
              <a:t>Routers (brief)</a:t>
            </a:r>
          </a:p>
        </p:txBody>
      </p:sp>
      <p:sp>
        <p:nvSpPr>
          <p:cNvPr id="312" name="Shape 312"/>
          <p:cNvSpPr/>
          <p:nvPr/>
        </p:nvSpPr>
        <p:spPr>
          <a:xfrm>
            <a:off x="4866975" y="3184525"/>
            <a:ext cx="633600" cy="16422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3" name="Shape 313"/>
          <p:cNvSpPr/>
          <p:nvPr/>
        </p:nvSpPr>
        <p:spPr>
          <a:xfrm>
            <a:off x="5552325" y="3184525"/>
            <a:ext cx="633600" cy="16422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4" name="Shape 314"/>
          <p:cNvSpPr/>
          <p:nvPr/>
        </p:nvSpPr>
        <p:spPr>
          <a:xfrm>
            <a:off x="6185925" y="3184525"/>
            <a:ext cx="633600" cy="16422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5" name="Shape 315"/>
          <p:cNvSpPr/>
          <p:nvPr/>
        </p:nvSpPr>
        <p:spPr>
          <a:xfrm>
            <a:off x="6819525" y="3184525"/>
            <a:ext cx="633600" cy="16422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6" name="Shape 316"/>
          <p:cNvSpPr txBox="1"/>
          <p:nvPr/>
        </p:nvSpPr>
        <p:spPr>
          <a:xfrm>
            <a:off x="5032954" y="3114379"/>
            <a:ext cx="2855700" cy="675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 b="1">
                <a:latin typeface="Open Sans"/>
                <a:ea typeface="Open Sans"/>
                <a:cs typeface="Open Sans"/>
                <a:sym typeface="Open Sans"/>
              </a:rPr>
              <a:t>A.     B.     C.    D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27</a:t>
            </a:fld>
            <a:endParaRPr lang="en"/>
          </a:p>
        </p:txBody>
      </p:sp>
      <p:sp>
        <p:nvSpPr>
          <p:cNvPr id="322" name="Shape 322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94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Evaluation: </a:t>
            </a:r>
            <a:r>
              <a:rPr lang="en">
                <a:solidFill>
                  <a:srgbClr val="3367D6"/>
                </a:solidFill>
              </a:rPr>
              <a:t>S4 (servers, leading cloud operator)</a:t>
            </a:r>
          </a:p>
        </p:txBody>
      </p:sp>
      <p:pic>
        <p:nvPicPr>
          <p:cNvPr id="323" name="Shape 3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2050" y="2129710"/>
            <a:ext cx="8679898" cy="36271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28</a:t>
            </a:fld>
            <a:endParaRPr lang="en"/>
          </a:p>
        </p:txBody>
      </p:sp>
      <p:sp>
        <p:nvSpPr>
          <p:cNvPr id="329" name="Shape 329"/>
          <p:cNvSpPr txBox="1">
            <a:spLocks noGrp="1"/>
          </p:cNvSpPr>
          <p:nvPr>
            <p:ph type="body" idx="1"/>
          </p:nvPr>
        </p:nvSpPr>
        <p:spPr>
          <a:xfrm>
            <a:off x="83100" y="5945766"/>
            <a:ext cx="5998800" cy="7983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 u="sng">
                <a:solidFill>
                  <a:schemeClr val="accent1"/>
                </a:solidFill>
              </a:rPr>
              <a:t>S4 (servers)</a:t>
            </a:r>
          </a:p>
        </p:txBody>
      </p:sp>
      <p:pic>
        <p:nvPicPr>
          <p:cNvPr id="330" name="Shape 3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5275" y="100774"/>
            <a:ext cx="6896349" cy="288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Shape 3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48275" y="3122430"/>
            <a:ext cx="5998799" cy="35529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hape 336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29</a:t>
            </a:fld>
            <a:endParaRPr lang="en"/>
          </a:p>
        </p:txBody>
      </p:sp>
      <p:sp>
        <p:nvSpPr>
          <p:cNvPr id="337" name="Shape 337"/>
          <p:cNvSpPr txBox="1">
            <a:spLocks noGrp="1"/>
          </p:cNvSpPr>
          <p:nvPr>
            <p:ph type="body" idx="1"/>
          </p:nvPr>
        </p:nvSpPr>
        <p:spPr>
          <a:xfrm>
            <a:off x="83100" y="5945766"/>
            <a:ext cx="5998800" cy="7983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 u="sng">
                <a:solidFill>
                  <a:schemeClr val="accent1"/>
                </a:solidFill>
              </a:rPr>
              <a:t>Servers (brief)</a:t>
            </a:r>
          </a:p>
        </p:txBody>
      </p:sp>
      <p:pic>
        <p:nvPicPr>
          <p:cNvPr id="338" name="Shape 3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34274" y="86250"/>
            <a:ext cx="5659874" cy="6685501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Shape 339"/>
          <p:cNvSpPr/>
          <p:nvPr/>
        </p:nvSpPr>
        <p:spPr>
          <a:xfrm>
            <a:off x="4759050" y="86250"/>
            <a:ext cx="2098800" cy="15327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94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Background: </a:t>
            </a:r>
            <a:r>
              <a:rPr lang="en">
                <a:solidFill>
                  <a:srgbClr val="3367D6"/>
                </a:solidFill>
              </a:rPr>
              <a:t>IPv6 brings freedom</a:t>
            </a:r>
          </a:p>
        </p:txBody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5450" y="1558650"/>
            <a:ext cx="8955600" cy="5003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marL="457200" lvl="0" indent="-381000" rtl="0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SzPct val="100000"/>
            </a:pPr>
            <a:r>
              <a:rPr lang="en" sz="2400"/>
              <a:t>128 bits: </a:t>
            </a:r>
            <a:r>
              <a:rPr lang="en" sz="2400" i="1"/>
              <a:t>a quantity that makes a new quality</a:t>
            </a:r>
          </a:p>
          <a:p>
            <a:pPr marL="457200" lvl="0" indent="0" algn="ctr" rtl="0">
              <a:lnSpc>
                <a:spcPct val="2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2400" b="1">
                <a:solidFill>
                  <a:schemeClr val="accent2"/>
                </a:solidFill>
              </a:rPr>
              <a:t>IPv6 made the Internet addressing space </a:t>
            </a:r>
            <a:r>
              <a:rPr lang="en" sz="2400" b="1" i="1">
                <a:solidFill>
                  <a:schemeClr val="accent2"/>
                </a:solidFill>
              </a:rPr>
              <a:t>sparse</a:t>
            </a:r>
          </a:p>
          <a:p>
            <a:pPr marL="457200" lvl="0" indent="-381000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</a:pPr>
            <a:r>
              <a:rPr lang="en" sz="2400"/>
              <a:t>No Single Algorithm for addressing:</a:t>
            </a:r>
          </a:p>
          <a:p>
            <a:pPr lvl="0" algn="ctr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200" b="1">
                <a:solidFill>
                  <a:schemeClr val="accent1"/>
                </a:solidFill>
                <a:latin typeface="Consolas"/>
                <a:ea typeface="Consolas"/>
                <a:cs typeface="Consolas"/>
                <a:sym typeface="Consolas"/>
              </a:rPr>
              <a:t>[network ID (64 bits)]</a:t>
            </a:r>
            <a:r>
              <a:rPr lang="en" sz="2200" b="1">
                <a:solidFill>
                  <a:srgbClr val="3367D6"/>
                </a:solidFill>
                <a:latin typeface="Consolas"/>
                <a:ea typeface="Consolas"/>
                <a:cs typeface="Consolas"/>
                <a:sym typeface="Consolas"/>
              </a:rPr>
              <a:t> + [interface ID (64 bits)]</a:t>
            </a:r>
          </a:p>
          <a:p>
            <a:pPr marL="914400" lvl="0" indent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accent1"/>
                </a:solidFill>
              </a:rPr>
              <a:t>[network ID]: </a:t>
            </a:r>
            <a:r>
              <a:rPr lang="en" sz="2000">
                <a:solidFill>
                  <a:schemeClr val="accent1"/>
                </a:solidFill>
              </a:rPr>
              <a:t> routing prefix  /  static  /  other</a:t>
            </a:r>
          </a:p>
          <a:p>
            <a:pPr marL="914400" lvl="0" indent="45720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" sz="2000" b="1">
                <a:solidFill>
                  <a:srgbClr val="3367D6"/>
                </a:solidFill>
              </a:rPr>
              <a:t>[interface ID]:</a:t>
            </a:r>
            <a:r>
              <a:rPr lang="en" sz="2000">
                <a:solidFill>
                  <a:srgbClr val="3367D6"/>
                </a:solidFill>
              </a:rPr>
              <a:t> SLAAC  /  static  /  other</a:t>
            </a:r>
          </a:p>
          <a:p>
            <a:pPr lvl="0" algn="ctr" rtl="0">
              <a:lnSpc>
                <a:spcPct val="120000"/>
              </a:lnSpc>
              <a:spcBef>
                <a:spcPts val="0"/>
              </a:spcBef>
              <a:buNone/>
            </a:pPr>
            <a:r>
              <a:rPr lang="en" sz="2400" b="1">
                <a:solidFill>
                  <a:schemeClr val="accent2"/>
                </a:solidFill>
              </a:rPr>
              <a:t>IPv6 networks adopt their own addressing schemes</a:t>
            </a:r>
          </a:p>
        </p:txBody>
      </p:sp>
      <p:sp>
        <p:nvSpPr>
          <p:cNvPr id="85" name="Shape 85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3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Shape 3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499" y="2149499"/>
            <a:ext cx="8919448" cy="3727200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Shape 345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30</a:t>
            </a:fld>
            <a:endParaRPr lang="en"/>
          </a:p>
        </p:txBody>
      </p:sp>
      <p:sp>
        <p:nvSpPr>
          <p:cNvPr id="346" name="Shape 346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94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Evaluation: </a:t>
            </a:r>
            <a:r>
              <a:rPr lang="en">
                <a:solidFill>
                  <a:srgbClr val="3367D6"/>
                </a:solidFill>
              </a:rPr>
              <a:t>C1 (clients, large mobile operator)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Shape 351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31</a:t>
            </a:fld>
            <a:endParaRPr lang="en"/>
          </a:p>
        </p:txBody>
      </p:sp>
      <p:sp>
        <p:nvSpPr>
          <p:cNvPr id="352" name="Shape 352"/>
          <p:cNvSpPr txBox="1">
            <a:spLocks noGrp="1"/>
          </p:cNvSpPr>
          <p:nvPr>
            <p:ph type="body" idx="1"/>
          </p:nvPr>
        </p:nvSpPr>
        <p:spPr>
          <a:xfrm>
            <a:off x="83100" y="5945766"/>
            <a:ext cx="5998800" cy="7983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 u="sng">
                <a:solidFill>
                  <a:schemeClr val="accent1"/>
                </a:solidFill>
              </a:rPr>
              <a:t>C1 (clients)</a:t>
            </a:r>
          </a:p>
        </p:txBody>
      </p:sp>
      <p:pic>
        <p:nvPicPr>
          <p:cNvPr id="353" name="Shape 3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98549" y="3231074"/>
            <a:ext cx="5899300" cy="3465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Shape 3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02199" y="143875"/>
            <a:ext cx="6945626" cy="2902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9" name="Shape 3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83300" y="134475"/>
            <a:ext cx="5671350" cy="6699076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Shape 360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32</a:t>
            </a:fld>
            <a:endParaRPr lang="en"/>
          </a:p>
        </p:txBody>
      </p:sp>
      <p:sp>
        <p:nvSpPr>
          <p:cNvPr id="361" name="Shape 361"/>
          <p:cNvSpPr txBox="1">
            <a:spLocks noGrp="1"/>
          </p:cNvSpPr>
          <p:nvPr>
            <p:ph type="body" idx="1"/>
          </p:nvPr>
        </p:nvSpPr>
        <p:spPr>
          <a:xfrm>
            <a:off x="83100" y="5945766"/>
            <a:ext cx="5998800" cy="7983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 u="sng">
                <a:solidFill>
                  <a:schemeClr val="accent1"/>
                </a:solidFill>
              </a:rPr>
              <a:t>Clients (brief)</a:t>
            </a:r>
          </a:p>
        </p:txBody>
      </p:sp>
      <p:sp>
        <p:nvSpPr>
          <p:cNvPr id="362" name="Shape 362"/>
          <p:cNvSpPr/>
          <p:nvPr/>
        </p:nvSpPr>
        <p:spPr>
          <a:xfrm>
            <a:off x="4816500" y="47475"/>
            <a:ext cx="2787300" cy="65661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Shape 367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94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/>
              <a:t>Scanning: </a:t>
            </a:r>
            <a:r>
              <a:rPr lang="en" dirty="0">
                <a:solidFill>
                  <a:srgbClr val="3367D6"/>
                </a:solidFill>
              </a:rPr>
              <a:t>experiment</a:t>
            </a:r>
          </a:p>
        </p:txBody>
      </p:sp>
      <p:sp>
        <p:nvSpPr>
          <p:cNvPr id="368" name="Shape 368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33</a:t>
            </a:fld>
            <a:endParaRPr lang="en"/>
          </a:p>
        </p:txBody>
      </p:sp>
      <p:sp>
        <p:nvSpPr>
          <p:cNvPr id="369" name="Shape 369"/>
          <p:cNvSpPr txBox="1">
            <a:spLocks noGrp="1"/>
          </p:cNvSpPr>
          <p:nvPr>
            <p:ph type="body" idx="1"/>
          </p:nvPr>
        </p:nvSpPr>
        <p:spPr>
          <a:xfrm>
            <a:off x="311700" y="1688433"/>
            <a:ext cx="8520600" cy="4403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marL="457200" lvl="0" indent="-387350" rtl="0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SzPct val="100000"/>
              <a:buAutoNum type="arabicPeriod"/>
            </a:pPr>
            <a:r>
              <a:rPr lang="en" sz="2500" dirty="0"/>
              <a:t>Train on </a:t>
            </a:r>
            <a:r>
              <a:rPr lang="en" sz="2500" b="1" dirty="0">
                <a:solidFill>
                  <a:schemeClr val="accent1"/>
                </a:solidFill>
              </a:rPr>
              <a:t>1K samples</a:t>
            </a:r>
          </a:p>
          <a:p>
            <a:pPr marL="457200" lvl="0" indent="-387350" rtl="0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SzPct val="100000"/>
              <a:buAutoNum type="arabicPeriod"/>
            </a:pPr>
            <a:r>
              <a:rPr lang="en" sz="2500" dirty="0"/>
              <a:t>Evaluate</a:t>
            </a:r>
            <a:r>
              <a:rPr lang="en" sz="2500" dirty="0">
                <a:solidFill>
                  <a:srgbClr val="3367D6"/>
                </a:solidFill>
              </a:rPr>
              <a:t> </a:t>
            </a:r>
            <a:r>
              <a:rPr lang="en" sz="2500" b="1" dirty="0">
                <a:solidFill>
                  <a:srgbClr val="3367D6"/>
                </a:solidFill>
              </a:rPr>
              <a:t>on 1M generated candidates</a:t>
            </a:r>
          </a:p>
          <a:p>
            <a:pPr marL="457200" lvl="0" indent="-387350" rtl="0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SzPct val="100000"/>
              <a:buAutoNum type="arabicPeriod"/>
            </a:pPr>
            <a:r>
              <a:rPr lang="en" sz="2500" dirty="0"/>
              <a:t>Check number of </a:t>
            </a:r>
            <a:r>
              <a:rPr lang="en" sz="2500" b="1" dirty="0"/>
              <a:t>valid</a:t>
            </a:r>
            <a:r>
              <a:rPr lang="en" sz="2500" dirty="0"/>
              <a:t> addresses in:</a:t>
            </a:r>
          </a:p>
          <a:p>
            <a:pPr marL="914400" lvl="1" indent="-381000" rtl="0">
              <a:lnSpc>
                <a:spcPct val="120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" sz="2400" dirty="0"/>
              <a:t>Testing set</a:t>
            </a:r>
          </a:p>
          <a:p>
            <a:pPr marL="914400" lvl="1" indent="-381000" rtl="0">
              <a:lnSpc>
                <a:spcPct val="120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" sz="2400" dirty="0"/>
              <a:t>Ping requests</a:t>
            </a:r>
          </a:p>
          <a:p>
            <a:pPr marL="914400" lvl="1" indent="-381000" rtl="0">
              <a:lnSpc>
                <a:spcPct val="120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" sz="2400" dirty="0"/>
              <a:t>Reverse DNS</a:t>
            </a:r>
          </a:p>
          <a:p>
            <a:pPr lvl="0">
              <a:spcBef>
                <a:spcPts val="0"/>
              </a:spcBef>
              <a:buNone/>
            </a:pPr>
            <a:endParaRPr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4" name="Shape 3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0687" y="1486474"/>
            <a:ext cx="8262623" cy="5260375"/>
          </a:xfrm>
          <a:prstGeom prst="rect">
            <a:avLst/>
          </a:prstGeom>
          <a:noFill/>
          <a:ln>
            <a:noFill/>
          </a:ln>
        </p:spPr>
      </p:pic>
      <p:sp>
        <p:nvSpPr>
          <p:cNvPr id="375" name="Shape 375"/>
          <p:cNvSpPr/>
          <p:nvPr/>
        </p:nvSpPr>
        <p:spPr>
          <a:xfrm>
            <a:off x="7616075" y="1362400"/>
            <a:ext cx="1170000" cy="53025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376" name="Shape 376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94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Scanning: </a:t>
            </a:r>
            <a:r>
              <a:rPr lang="en">
                <a:solidFill>
                  <a:srgbClr val="3367D6"/>
                </a:solidFill>
              </a:rPr>
              <a:t>Servers and Routers (1K sample)</a:t>
            </a:r>
          </a:p>
        </p:txBody>
      </p:sp>
      <p:sp>
        <p:nvSpPr>
          <p:cNvPr id="377" name="Shape 377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34</a:t>
            </a:fld>
            <a:endParaRPr lang="en"/>
          </a:p>
        </p:txBody>
      </p:sp>
      <p:sp>
        <p:nvSpPr>
          <p:cNvPr id="378" name="Shape 378"/>
          <p:cNvSpPr/>
          <p:nvPr/>
        </p:nvSpPr>
        <p:spPr>
          <a:xfrm>
            <a:off x="6579032" y="2343005"/>
            <a:ext cx="804600" cy="4644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379" name="Shape 379"/>
          <p:cNvSpPr/>
          <p:nvPr/>
        </p:nvSpPr>
        <p:spPr>
          <a:xfrm>
            <a:off x="6609200" y="3128925"/>
            <a:ext cx="804600" cy="464400"/>
          </a:xfrm>
          <a:prstGeom prst="ellipse">
            <a:avLst/>
          </a:prstGeom>
          <a:noFill/>
          <a:ln w="28575" cap="flat" cmpd="sng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380" name="Shape 380"/>
          <p:cNvSpPr/>
          <p:nvPr/>
        </p:nvSpPr>
        <p:spPr>
          <a:xfrm>
            <a:off x="778214" y="3128925"/>
            <a:ext cx="804600" cy="464400"/>
          </a:xfrm>
          <a:prstGeom prst="ellipse">
            <a:avLst/>
          </a:prstGeom>
          <a:noFill/>
          <a:ln w="28575" cap="flat" cmpd="sng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381" name="Shape 381"/>
          <p:cNvSpPr/>
          <p:nvPr/>
        </p:nvSpPr>
        <p:spPr>
          <a:xfrm>
            <a:off x="775694" y="2343005"/>
            <a:ext cx="804600" cy="4644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6" name="Shape 3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8012" y="1927924"/>
            <a:ext cx="8027974" cy="4289699"/>
          </a:xfrm>
          <a:prstGeom prst="rect">
            <a:avLst/>
          </a:prstGeom>
          <a:noFill/>
          <a:ln>
            <a:noFill/>
          </a:ln>
        </p:spPr>
      </p:pic>
      <p:sp>
        <p:nvSpPr>
          <p:cNvPr id="387" name="Shape 387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94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Discovering structure </a:t>
            </a:r>
            <a:r>
              <a:rPr lang="en" u="sng"/>
              <a:t>even</a:t>
            </a:r>
            <a:r>
              <a:rPr lang="en"/>
              <a:t> in </a:t>
            </a:r>
            <a:r>
              <a:rPr lang="en">
                <a:solidFill>
                  <a:srgbClr val="3367D6"/>
                </a:solidFill>
              </a:rPr>
              <a:t>client networks</a:t>
            </a:r>
          </a:p>
        </p:txBody>
      </p:sp>
      <p:sp>
        <p:nvSpPr>
          <p:cNvPr id="388" name="Shape 388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35</a:t>
            </a:fld>
            <a:endParaRPr lang="en"/>
          </a:p>
        </p:txBody>
      </p:sp>
      <p:sp>
        <p:nvSpPr>
          <p:cNvPr id="389" name="Shape 389"/>
          <p:cNvSpPr/>
          <p:nvPr/>
        </p:nvSpPr>
        <p:spPr>
          <a:xfrm>
            <a:off x="6830125" y="5246169"/>
            <a:ext cx="804600" cy="464400"/>
          </a:xfrm>
          <a:prstGeom prst="ellipse">
            <a:avLst/>
          </a:prstGeom>
          <a:noFill/>
          <a:ln w="28575" cap="flat" cmpd="sng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390" name="Shape 390"/>
          <p:cNvSpPr/>
          <p:nvPr/>
        </p:nvSpPr>
        <p:spPr>
          <a:xfrm>
            <a:off x="1038925" y="5246169"/>
            <a:ext cx="804600" cy="464400"/>
          </a:xfrm>
          <a:prstGeom prst="ellipse">
            <a:avLst/>
          </a:prstGeom>
          <a:noFill/>
          <a:ln w="28575" cap="flat" cmpd="sng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Shape 395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94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Takeaways</a:t>
            </a:r>
          </a:p>
        </p:txBody>
      </p:sp>
      <p:sp>
        <p:nvSpPr>
          <p:cNvPr id="396" name="Shape 396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36</a:t>
            </a:fld>
            <a:endParaRPr lang="en"/>
          </a:p>
        </p:txBody>
      </p:sp>
      <p:sp>
        <p:nvSpPr>
          <p:cNvPr id="397" name="Shape 397"/>
          <p:cNvSpPr txBox="1">
            <a:spLocks noGrp="1"/>
          </p:cNvSpPr>
          <p:nvPr>
            <p:ph type="body" idx="1"/>
          </p:nvPr>
        </p:nvSpPr>
        <p:spPr>
          <a:xfrm>
            <a:off x="311700" y="1688433"/>
            <a:ext cx="8520600" cy="4403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3367D6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2400" b="1" dirty="0">
                <a:solidFill>
                  <a:srgbClr val="3367D6"/>
                </a:solidFill>
              </a:rPr>
              <a:t>IPv6 networks </a:t>
            </a:r>
            <a:r>
              <a:rPr lang="en" sz="2400" b="1" i="1" dirty="0">
                <a:solidFill>
                  <a:srgbClr val="3367D6"/>
                </a:solidFill>
              </a:rPr>
              <a:t>are</a:t>
            </a:r>
            <a:r>
              <a:rPr lang="en" sz="2400" b="1" dirty="0">
                <a:solidFill>
                  <a:srgbClr val="3367D6"/>
                </a:solidFill>
              </a:rPr>
              <a:t> scannable:</a:t>
            </a:r>
          </a:p>
          <a:p>
            <a:pPr marL="914400" lvl="1" indent="-35560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" sz="2000" dirty="0"/>
              <a:t>For </a:t>
            </a:r>
            <a:r>
              <a:rPr lang="en" sz="2000" dirty="0">
                <a:solidFill>
                  <a:schemeClr val="accent1"/>
                </a:solidFill>
              </a:rPr>
              <a:t>most</a:t>
            </a:r>
            <a:r>
              <a:rPr lang="en" sz="2000" dirty="0"/>
              <a:t> Server &amp; Router networks we tried</a:t>
            </a:r>
          </a:p>
          <a:p>
            <a:pPr marL="914400" lvl="1" indent="-35560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" sz="2000" dirty="0"/>
              <a:t>For Clients, their </a:t>
            </a:r>
            <a:r>
              <a:rPr lang="en" sz="2000" dirty="0">
                <a:solidFill>
                  <a:schemeClr val="accent1"/>
                </a:solidFill>
              </a:rPr>
              <a:t>network IDs</a:t>
            </a:r>
            <a:r>
              <a:rPr lang="en" sz="2000" dirty="0"/>
              <a:t> are predictable</a:t>
            </a:r>
          </a:p>
          <a:p>
            <a:pPr marL="914400" lvl="1" indent="-35560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" sz="2000" dirty="0"/>
              <a:t>But… </a:t>
            </a:r>
            <a:r>
              <a:rPr lang="en" sz="2000" dirty="0">
                <a:solidFill>
                  <a:schemeClr val="accent1"/>
                </a:solidFill>
              </a:rPr>
              <a:t>only</a:t>
            </a:r>
            <a:r>
              <a:rPr lang="en" sz="2000" dirty="0"/>
              <a:t> to some degree (% success rate)</a:t>
            </a:r>
          </a:p>
          <a:p>
            <a: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3367D6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2400" b="1" dirty="0">
                <a:solidFill>
                  <a:srgbClr val="3367D6"/>
                </a:solidFill>
              </a:rPr>
              <a:t>IPv6 addresses </a:t>
            </a:r>
            <a:r>
              <a:rPr lang="en" sz="2400" b="1" i="1" dirty="0">
                <a:solidFill>
                  <a:srgbClr val="3367D6"/>
                </a:solidFill>
              </a:rPr>
              <a:t>are</a:t>
            </a:r>
            <a:r>
              <a:rPr lang="en" sz="2400" b="1" dirty="0">
                <a:solidFill>
                  <a:srgbClr val="3367D6"/>
                </a:solidFill>
              </a:rPr>
              <a:t> structured</a:t>
            </a:r>
          </a:p>
          <a:p>
            <a:pPr marL="914400" lvl="1" indent="-35560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" sz="2000" dirty="0"/>
              <a:t>Can build </a:t>
            </a:r>
            <a:r>
              <a:rPr lang="en" sz="2000" dirty="0">
                <a:solidFill>
                  <a:schemeClr val="accent1"/>
                </a:solidFill>
              </a:rPr>
              <a:t>probabilistic models</a:t>
            </a:r>
            <a:r>
              <a:rPr lang="en" sz="2000" dirty="0"/>
              <a:t> for them (BNs)</a:t>
            </a:r>
          </a:p>
          <a:p>
            <a:pPr marL="914400" lvl="1" indent="-35560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" sz="2000" dirty="0"/>
              <a:t>Entropy </a:t>
            </a:r>
            <a:r>
              <a:rPr lang="en" sz="2000" dirty="0">
                <a:solidFill>
                  <a:schemeClr val="accent1"/>
                </a:solidFill>
              </a:rPr>
              <a:t>uncovers</a:t>
            </a:r>
            <a:r>
              <a:rPr lang="en" sz="2000" dirty="0"/>
              <a:t> semantically separate segments</a:t>
            </a:r>
          </a:p>
          <a:p>
            <a: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3367D6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2400" b="1" dirty="0">
                <a:solidFill>
                  <a:srgbClr val="3367D6"/>
                </a:solidFill>
              </a:rPr>
              <a:t>Entropy/IP automatically learns IPv6 structures</a:t>
            </a:r>
          </a:p>
          <a:p>
            <a:pPr marL="914400" lvl="1" indent="-35560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" sz="2000" dirty="0"/>
              <a:t>Provides an interactive browser</a:t>
            </a:r>
          </a:p>
          <a:p>
            <a:pPr marL="914400" lvl="1" indent="-35560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" sz="2000" dirty="0"/>
              <a:t>Can generate targets for scanning</a:t>
            </a:r>
          </a:p>
          <a:p>
            <a:pPr marL="914400" lvl="1" indent="-35560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" sz="2000" dirty="0"/>
              <a:t>Can help in securing against scanning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9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9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Shape 402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94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Takeaways </a:t>
            </a:r>
            <a:r>
              <a:rPr lang="en">
                <a:solidFill>
                  <a:srgbClr val="3367D6"/>
                </a:solidFill>
              </a:rPr>
              <a:t>#2</a:t>
            </a:r>
          </a:p>
        </p:txBody>
      </p:sp>
      <p:sp>
        <p:nvSpPr>
          <p:cNvPr id="403" name="Shape 403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37</a:t>
            </a:fld>
            <a:endParaRPr lang="en"/>
          </a:p>
        </p:txBody>
      </p:sp>
      <p:sp>
        <p:nvSpPr>
          <p:cNvPr id="404" name="Shape 404"/>
          <p:cNvSpPr txBox="1">
            <a:spLocks noGrp="1"/>
          </p:cNvSpPr>
          <p:nvPr>
            <p:ph type="body" idx="1"/>
          </p:nvPr>
        </p:nvSpPr>
        <p:spPr>
          <a:xfrm>
            <a:off x="311700" y="1688433"/>
            <a:ext cx="8520600" cy="4403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3367D6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2400" b="1" dirty="0">
                <a:solidFill>
                  <a:srgbClr val="3367D6"/>
                </a:solidFill>
              </a:rPr>
              <a:t>Hash-based load sharing</a:t>
            </a:r>
          </a:p>
          <a:p>
            <a:pPr marL="914400" lvl="1" indent="-35560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" sz="2000" dirty="0"/>
              <a:t>Algorithms should consider </a:t>
            </a:r>
            <a:r>
              <a:rPr lang="en" sz="2000" dirty="0">
                <a:solidFill>
                  <a:schemeClr val="accent1"/>
                </a:solidFill>
              </a:rPr>
              <a:t>non-uniform</a:t>
            </a:r>
            <a:r>
              <a:rPr lang="en" sz="2000" dirty="0"/>
              <a:t> distribution of “randomness” across 128 bits of IPv6 addresses</a:t>
            </a:r>
          </a:p>
          <a:p>
            <a: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3367D6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2400" b="1" dirty="0">
                <a:solidFill>
                  <a:srgbClr val="3367D6"/>
                </a:solidFill>
              </a:rPr>
              <a:t>IPv6 network scanning</a:t>
            </a:r>
          </a:p>
          <a:p>
            <a:pPr marL="914400" lvl="1" indent="-35560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" sz="2000" dirty="0"/>
              <a:t>Implement </a:t>
            </a:r>
            <a:r>
              <a:rPr lang="en" sz="2000" dirty="0">
                <a:solidFill>
                  <a:schemeClr val="accent1"/>
                </a:solidFill>
              </a:rPr>
              <a:t>pseudo-random</a:t>
            </a:r>
            <a:r>
              <a:rPr lang="en" sz="2000" dirty="0"/>
              <a:t>, static network and interface identifiers (routers / servers)</a:t>
            </a:r>
          </a:p>
          <a:p>
            <a: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3367D6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2400" b="1" dirty="0">
                <a:solidFill>
                  <a:srgbClr val="3367D6"/>
                </a:solidFill>
              </a:rPr>
              <a:t>Read Entropy/IP paper!</a:t>
            </a:r>
          </a:p>
          <a:p>
            <a:pPr marL="914400" lvl="1" indent="-35560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" sz="2000" dirty="0"/>
              <a:t>In-depth analysis of several real-world networks</a:t>
            </a:r>
          </a:p>
          <a:p>
            <a:pPr marL="914400" lvl="1" indent="-35560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" sz="2000" dirty="0"/>
              <a:t>Website</a:t>
            </a:r>
            <a:r>
              <a:rPr lang="en" sz="2000" dirty="0">
                <a:solidFill>
                  <a:schemeClr val="bg2"/>
                </a:solidFill>
              </a:rPr>
              <a:t>:</a:t>
            </a:r>
            <a:r>
              <a:rPr lang="en" sz="2000" dirty="0">
                <a:solidFill>
                  <a:schemeClr val="accent1"/>
                </a:solidFill>
              </a:rPr>
              <a:t> </a:t>
            </a:r>
            <a:r>
              <a:rPr lang="en" sz="2000" u="sng" dirty="0">
                <a:solidFill>
                  <a:schemeClr val="accent1"/>
                </a:solidFill>
              </a:rPr>
              <a:t>www.entropy-ip.com</a:t>
            </a:r>
            <a:endParaRPr lang="en" sz="2000" u="sng" dirty="0">
              <a:solidFill>
                <a:schemeClr val="accent1"/>
              </a:solidFill>
              <a:hlinkClick r:id="rId3"/>
            </a:endParaRPr>
          </a:p>
          <a:p>
            <a:pPr marL="1371600" lvl="2" indent="-35560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" sz="2000" dirty="0"/>
              <a:t>Interactive IPv6 structure browser</a:t>
            </a:r>
          </a:p>
          <a:p>
            <a:pPr marL="1371600" lvl="2" indent="-35560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" sz="2000" dirty="0"/>
              <a:t>IP address generator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Shape 409"/>
          <p:cNvSpPr txBox="1"/>
          <p:nvPr/>
        </p:nvSpPr>
        <p:spPr>
          <a:xfrm>
            <a:off x="453250" y="719300"/>
            <a:ext cx="8326200" cy="2414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accent1"/>
              </a:solidFill>
            </a:endParaRPr>
          </a:p>
          <a:p>
            <a:pPr lvl="0" algn="ctr" rtl="0">
              <a:spcBef>
                <a:spcPts val="0"/>
              </a:spcBef>
              <a:buNone/>
            </a:pPr>
            <a:r>
              <a:rPr lang="en" sz="4000" dirty="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Entropy/IP: Uncovering</a:t>
            </a:r>
            <a:br>
              <a:rPr lang="en" sz="4000" dirty="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rPr>
            </a:br>
            <a:r>
              <a:rPr lang="en" sz="4000" dirty="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Structure in IPv6 Addresses</a:t>
            </a:r>
          </a:p>
          <a:p>
            <a: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accent1"/>
              </a:solidFill>
            </a:endParaRPr>
          </a:p>
          <a:p>
            <a: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 dirty="0">
                <a:solidFill>
                  <a:schemeClr val="accent1"/>
                </a:solidFill>
                <a:highlight>
                  <a:srgbClr val="FFFFFF"/>
                </a:highlight>
                <a:latin typeface="Cambria"/>
                <a:ea typeface="Cambria"/>
                <a:cs typeface="Cambria"/>
                <a:sym typeface="Cambria"/>
              </a:rPr>
              <a:t>www.entropy-ip.com</a:t>
            </a:r>
            <a:endParaRPr lang="en" sz="4800" b="1" dirty="0">
              <a:solidFill>
                <a:schemeClr val="accent1"/>
              </a:solidFill>
              <a:highlight>
                <a:srgbClr val="FFFFFF"/>
              </a:highlight>
              <a:latin typeface="Cambria"/>
              <a:ea typeface="Cambria"/>
              <a:cs typeface="Cambria"/>
              <a:sym typeface="Cambria"/>
              <a:hlinkClick r:id="rId3"/>
            </a:endParaRPr>
          </a:p>
        </p:txBody>
      </p:sp>
      <p:sp>
        <p:nvSpPr>
          <p:cNvPr id="410" name="Shape 410"/>
          <p:cNvSpPr txBox="1">
            <a:spLocks noGrp="1"/>
          </p:cNvSpPr>
          <p:nvPr>
            <p:ph type="title"/>
          </p:nvPr>
        </p:nvSpPr>
        <p:spPr>
          <a:xfrm>
            <a:off x="2549400" y="3707701"/>
            <a:ext cx="4045200" cy="17013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5400">
                <a:solidFill>
                  <a:srgbClr val="FFFFFF"/>
                </a:solidFill>
              </a:rPr>
              <a:t>Thank You!</a:t>
            </a:r>
          </a:p>
        </p:txBody>
      </p:sp>
      <p:sp>
        <p:nvSpPr>
          <p:cNvPr id="411" name="Shape 411"/>
          <p:cNvSpPr txBox="1"/>
          <p:nvPr/>
        </p:nvSpPr>
        <p:spPr>
          <a:xfrm>
            <a:off x="79873" y="5373216"/>
            <a:ext cx="9064200" cy="1596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 b="1" dirty="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Paweł Foremski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000" i="1" dirty="0">
                <a:solidFill>
                  <a:srgbClr val="EFEFEF"/>
                </a:solidFill>
                <a:latin typeface="Cambria"/>
                <a:ea typeface="Cambria"/>
                <a:cs typeface="Cambria"/>
                <a:sym typeface="Cambria"/>
              </a:rPr>
              <a:t>Institute of Theoretical and Applied Informatics	</a:t>
            </a:r>
            <a:r>
              <a:rPr lang="pl-PL" sz="2000" i="1" dirty="0" smtClean="0">
                <a:solidFill>
                  <a:srgbClr val="EFEFEF"/>
                </a:solidFill>
                <a:latin typeface="Cambria"/>
                <a:ea typeface="Cambria"/>
                <a:cs typeface="Cambria"/>
                <a:sym typeface="Cambria"/>
              </a:rPr>
              <a:t>          </a:t>
            </a:r>
            <a:r>
              <a:rPr lang="en" sz="2400" b="1" dirty="0" smtClean="0">
                <a:solidFill>
                  <a:srgbClr val="EFEFEF"/>
                </a:solidFill>
                <a:latin typeface="Cambria"/>
                <a:ea typeface="Cambria"/>
                <a:cs typeface="Cambria"/>
                <a:sym typeface="Cambria"/>
              </a:rPr>
              <a:t>Email</a:t>
            </a:r>
            <a:r>
              <a:rPr lang="en" sz="2400" dirty="0">
                <a:solidFill>
                  <a:srgbClr val="EFEFEF"/>
                </a:solidFill>
                <a:latin typeface="Cambria"/>
                <a:ea typeface="Cambria"/>
                <a:cs typeface="Cambria"/>
                <a:sym typeface="Cambria"/>
              </a:rPr>
              <a:t>: </a:t>
            </a:r>
            <a:r>
              <a:rPr lang="en" sz="2400" dirty="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pjf@iitis.pl</a:t>
            </a:r>
            <a:r>
              <a:rPr lang="en" sz="1800" i="1" dirty="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" sz="1800" i="1" dirty="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lang="en" sz="2000" i="1" dirty="0">
                <a:solidFill>
                  <a:srgbClr val="EFEFEF"/>
                </a:solidFill>
                <a:latin typeface="Cambria"/>
                <a:ea typeface="Cambria"/>
                <a:cs typeface="Cambria"/>
                <a:sym typeface="Cambria"/>
              </a:rPr>
              <a:t>Polish Academy of Sciences</a:t>
            </a:r>
            <a:r>
              <a:rPr lang="en" sz="1800" i="1" dirty="0">
                <a:solidFill>
                  <a:srgbClr val="EFEFEF"/>
                </a:solidFill>
                <a:latin typeface="Cambria"/>
                <a:ea typeface="Cambria"/>
                <a:cs typeface="Cambria"/>
                <a:sym typeface="Cambria"/>
              </a:rPr>
              <a:t>			</a:t>
            </a:r>
            <a:r>
              <a:rPr lang="pl-PL" sz="1800" i="1" dirty="0">
                <a:solidFill>
                  <a:srgbClr val="EFEFEF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pl-PL" sz="1800" i="1" dirty="0" smtClean="0">
                <a:solidFill>
                  <a:srgbClr val="EFEFEF"/>
                </a:solidFill>
                <a:latin typeface="Cambria"/>
                <a:ea typeface="Cambria"/>
                <a:cs typeface="Cambria"/>
                <a:sym typeface="Cambria"/>
              </a:rPr>
              <a:t>          </a:t>
            </a:r>
            <a:r>
              <a:rPr lang="en" sz="2400" b="1" dirty="0" smtClean="0">
                <a:solidFill>
                  <a:srgbClr val="EFEFEF"/>
                </a:solidFill>
                <a:latin typeface="Cambria"/>
                <a:ea typeface="Cambria"/>
                <a:cs typeface="Cambria"/>
                <a:sym typeface="Cambria"/>
              </a:rPr>
              <a:t>Twitter</a:t>
            </a:r>
            <a:r>
              <a:rPr lang="en" sz="2400" dirty="0">
                <a:solidFill>
                  <a:srgbClr val="EFEFEF"/>
                </a:solidFill>
                <a:latin typeface="Cambria"/>
                <a:ea typeface="Cambria"/>
                <a:cs typeface="Cambria"/>
                <a:sym typeface="Cambria"/>
              </a:rPr>
              <a:t>: </a:t>
            </a:r>
            <a:r>
              <a:rPr lang="en" sz="2400" dirty="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@pforemski</a:t>
            </a:r>
            <a:endParaRPr lang="en" sz="2400" dirty="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  <a:hlinkClick r:id="rId4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800" dirty="0">
              <a:solidFill>
                <a:srgbClr val="EFEFE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94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Entropy/IP: </a:t>
            </a:r>
            <a:r>
              <a:rPr lang="en">
                <a:solidFill>
                  <a:srgbClr val="3367D6"/>
                </a:solidFill>
              </a:rPr>
              <a:t>overview</a:t>
            </a:r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1015910" y="1917025"/>
            <a:ext cx="5082600" cy="4403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88900" lvl="0" rtl="0">
              <a:spcBef>
                <a:spcPts val="0"/>
              </a:spcBef>
              <a:buClr>
                <a:srgbClr val="3367D6"/>
              </a:buClr>
              <a:buSzPct val="100000"/>
            </a:pPr>
            <a:r>
              <a:rPr lang="pl-PL" sz="2200" b="1" dirty="0" smtClean="0">
                <a:solidFill>
                  <a:srgbClr val="3367D6"/>
                </a:solidFill>
              </a:rPr>
              <a:t>1. </a:t>
            </a:r>
            <a:r>
              <a:rPr lang="en" sz="2200" b="1" dirty="0" smtClean="0">
                <a:solidFill>
                  <a:srgbClr val="3367D6"/>
                </a:solidFill>
              </a:rPr>
              <a:t>Entropy </a:t>
            </a:r>
            <a:r>
              <a:rPr lang="en" sz="2200" b="1" dirty="0">
                <a:solidFill>
                  <a:srgbClr val="3367D6"/>
                </a:solidFill>
              </a:rPr>
              <a:t>Analysis</a:t>
            </a:r>
          </a:p>
          <a:p>
            <a:pPr lvl="0" rtl="0">
              <a:spcBef>
                <a:spcPts val="0"/>
              </a:spcBef>
              <a:buNone/>
            </a:pPr>
            <a:endParaRPr sz="2200" b="1" dirty="0">
              <a:solidFill>
                <a:srgbClr val="3367D6"/>
              </a:solidFill>
            </a:endParaRPr>
          </a:p>
          <a:p>
            <a:pPr marL="88900" lvl="0" rtl="0">
              <a:spcBef>
                <a:spcPts val="0"/>
              </a:spcBef>
              <a:buClr>
                <a:srgbClr val="3367D6"/>
              </a:buClr>
              <a:buSzPct val="100000"/>
            </a:pPr>
            <a:r>
              <a:rPr lang="pl-PL" sz="2200" b="1" dirty="0" smtClean="0">
                <a:solidFill>
                  <a:srgbClr val="3367D6"/>
                </a:solidFill>
              </a:rPr>
              <a:t>2. </a:t>
            </a:r>
            <a:r>
              <a:rPr lang="en" sz="2200" b="1" dirty="0" smtClean="0">
                <a:solidFill>
                  <a:srgbClr val="3367D6"/>
                </a:solidFill>
              </a:rPr>
              <a:t>Address </a:t>
            </a:r>
            <a:r>
              <a:rPr lang="en" sz="2200" b="1" dirty="0">
                <a:solidFill>
                  <a:srgbClr val="3367D6"/>
                </a:solidFill>
              </a:rPr>
              <a:t>Segmentation</a:t>
            </a:r>
          </a:p>
          <a:p>
            <a:pPr lvl="0" rtl="0">
              <a:spcBef>
                <a:spcPts val="0"/>
              </a:spcBef>
              <a:buNone/>
            </a:pPr>
            <a:endParaRPr sz="2200" b="1" dirty="0">
              <a:solidFill>
                <a:srgbClr val="3367D6"/>
              </a:solidFill>
            </a:endParaRPr>
          </a:p>
          <a:p>
            <a:pPr marL="88900" lvl="0" rtl="0">
              <a:spcBef>
                <a:spcPts val="0"/>
              </a:spcBef>
              <a:buClr>
                <a:srgbClr val="3367D6"/>
              </a:buClr>
              <a:buSzPct val="100000"/>
            </a:pPr>
            <a:r>
              <a:rPr lang="pl-PL" sz="2200" b="1" dirty="0" smtClean="0">
                <a:solidFill>
                  <a:srgbClr val="3367D6"/>
                </a:solidFill>
              </a:rPr>
              <a:t>3. </a:t>
            </a:r>
            <a:r>
              <a:rPr lang="en" sz="2200" b="1" dirty="0" smtClean="0">
                <a:solidFill>
                  <a:srgbClr val="3367D6"/>
                </a:solidFill>
              </a:rPr>
              <a:t>Segment </a:t>
            </a:r>
            <a:r>
              <a:rPr lang="en" sz="2200" b="1" dirty="0">
                <a:solidFill>
                  <a:srgbClr val="3367D6"/>
                </a:solidFill>
              </a:rPr>
              <a:t>Mining</a:t>
            </a:r>
          </a:p>
          <a:p>
            <a:pPr lvl="0" rtl="0">
              <a:spcBef>
                <a:spcPts val="0"/>
              </a:spcBef>
              <a:buNone/>
            </a:pPr>
            <a:endParaRPr sz="2200" b="1" dirty="0">
              <a:solidFill>
                <a:srgbClr val="3367D6"/>
              </a:solidFill>
            </a:endParaRPr>
          </a:p>
          <a:p>
            <a:pPr marL="88900" lvl="0" rtl="0">
              <a:spcBef>
                <a:spcPts val="0"/>
              </a:spcBef>
              <a:buClr>
                <a:srgbClr val="3367D6"/>
              </a:buClr>
              <a:buSzPct val="100000"/>
            </a:pPr>
            <a:r>
              <a:rPr lang="pl-PL" sz="2200" b="1" dirty="0" smtClean="0">
                <a:solidFill>
                  <a:srgbClr val="3367D6"/>
                </a:solidFill>
              </a:rPr>
              <a:t>4. </a:t>
            </a:r>
            <a:r>
              <a:rPr lang="en" sz="2200" b="1" dirty="0" smtClean="0">
                <a:solidFill>
                  <a:srgbClr val="3367D6"/>
                </a:solidFill>
              </a:rPr>
              <a:t>Bayesian </a:t>
            </a:r>
            <a:r>
              <a:rPr lang="en" sz="2200" b="1" dirty="0">
                <a:solidFill>
                  <a:srgbClr val="3367D6"/>
                </a:solidFill>
              </a:rPr>
              <a:t>Modeling</a:t>
            </a:r>
          </a:p>
        </p:txBody>
      </p:sp>
      <p:sp>
        <p:nvSpPr>
          <p:cNvPr id="92" name="Shape 92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4</a:t>
            </a:fld>
            <a:endParaRPr lang="en"/>
          </a:p>
        </p:txBody>
      </p:sp>
      <p:sp>
        <p:nvSpPr>
          <p:cNvPr id="93" name="Shape 93"/>
          <p:cNvSpPr/>
          <p:nvPr/>
        </p:nvSpPr>
        <p:spPr>
          <a:xfrm rot="-5400000" flipH="1">
            <a:off x="10053" y="2411299"/>
            <a:ext cx="1249799" cy="616800"/>
          </a:xfrm>
          <a:prstGeom prst="uturnArrow">
            <a:avLst>
              <a:gd name="adj1" fmla="val 18097"/>
              <a:gd name="adj2" fmla="val 25000"/>
              <a:gd name="adj3" fmla="val 36089"/>
              <a:gd name="adj4" fmla="val 0"/>
              <a:gd name="adj5" fmla="val 100000"/>
            </a:avLst>
          </a:prstGeom>
          <a:solidFill>
            <a:schemeClr val="dk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94" name="Shape 94"/>
          <p:cNvSpPr/>
          <p:nvPr/>
        </p:nvSpPr>
        <p:spPr>
          <a:xfrm rot="-5400000" flipH="1">
            <a:off x="10053" y="3698727"/>
            <a:ext cx="1249800" cy="616800"/>
          </a:xfrm>
          <a:prstGeom prst="uturnArrow">
            <a:avLst>
              <a:gd name="adj1" fmla="val 18097"/>
              <a:gd name="adj2" fmla="val 25000"/>
              <a:gd name="adj3" fmla="val 36089"/>
              <a:gd name="adj4" fmla="val 0"/>
              <a:gd name="adj5" fmla="val 100000"/>
            </a:avLst>
          </a:prstGeom>
          <a:solidFill>
            <a:schemeClr val="dk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95" name="Shape 95"/>
          <p:cNvSpPr/>
          <p:nvPr/>
        </p:nvSpPr>
        <p:spPr>
          <a:xfrm rot="-5400000" flipH="1">
            <a:off x="10053" y="4986557"/>
            <a:ext cx="1249800" cy="616800"/>
          </a:xfrm>
          <a:prstGeom prst="uturnArrow">
            <a:avLst>
              <a:gd name="adj1" fmla="val 18097"/>
              <a:gd name="adj2" fmla="val 25000"/>
              <a:gd name="adj3" fmla="val 36089"/>
              <a:gd name="adj4" fmla="val 0"/>
              <a:gd name="adj5" fmla="val 100000"/>
            </a:avLst>
          </a:prstGeom>
          <a:solidFill>
            <a:schemeClr val="dk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96" name="Shape 96"/>
          <p:cNvSpPr txBox="1"/>
          <p:nvPr/>
        </p:nvSpPr>
        <p:spPr>
          <a:xfrm>
            <a:off x="5630625" y="1131375"/>
            <a:ext cx="2712900" cy="1151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2800">
                <a:solidFill>
                  <a:schemeClr val="dk2"/>
                </a:solidFill>
              </a:rPr>
              <a:t>Input: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 sz="2800" b="1">
                <a:solidFill>
                  <a:schemeClr val="accent1"/>
                </a:solidFill>
              </a:rPr>
              <a:t>IP Addresses</a:t>
            </a:r>
          </a:p>
        </p:txBody>
      </p:sp>
      <p:sp>
        <p:nvSpPr>
          <p:cNvPr id="97" name="Shape 97"/>
          <p:cNvSpPr txBox="1"/>
          <p:nvPr/>
        </p:nvSpPr>
        <p:spPr>
          <a:xfrm>
            <a:off x="5425575" y="5298200"/>
            <a:ext cx="3207000" cy="1088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2800">
                <a:solidFill>
                  <a:schemeClr val="dk2"/>
                </a:solidFill>
              </a:rPr>
              <a:t>Output: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2800" b="1">
                <a:solidFill>
                  <a:schemeClr val="accent1"/>
                </a:solidFill>
              </a:rPr>
              <a:t>Statistical Model</a:t>
            </a:r>
          </a:p>
        </p:txBody>
      </p:sp>
      <p:cxnSp>
        <p:nvCxnSpPr>
          <p:cNvPr id="98" name="Shape 98"/>
          <p:cNvCxnSpPr/>
          <p:nvPr/>
        </p:nvCxnSpPr>
        <p:spPr>
          <a:xfrm flipH="1">
            <a:off x="4908575" y="1878625"/>
            <a:ext cx="646500" cy="16170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lg" len="lg"/>
            <a:tailEnd type="stealth" w="lg" len="lg"/>
          </a:ln>
        </p:spPr>
      </p:cxnSp>
      <p:cxnSp>
        <p:nvCxnSpPr>
          <p:cNvPr id="99" name="Shape 99"/>
          <p:cNvCxnSpPr/>
          <p:nvPr/>
        </p:nvCxnSpPr>
        <p:spPr>
          <a:xfrm>
            <a:off x="4807875" y="5679200"/>
            <a:ext cx="693900" cy="22020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lg" len="lg"/>
            <a:tailEnd type="stealth" w="lg" len="lg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94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en"/>
              <a:t>Entropy Analysis: </a:t>
            </a:r>
            <a:r>
              <a:rPr lang="en">
                <a:solidFill>
                  <a:srgbClr val="3367D6"/>
                </a:solidFill>
              </a:rPr>
              <a:t>input</a:t>
            </a:r>
          </a:p>
        </p:txBody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83100" y="1459625"/>
            <a:ext cx="8520600" cy="4758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2001:0db8:0010:0013:0000:0000:0000:07fe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2001:0db8:0010:0000:0000:0000:0000:0ed3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2001:0db8:0010:0003:0000:0000:0000:0fb5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2001:0db8:0020:d05f:882f:6082:f768:710d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2001:0db8:0010:0004:0000:0000:0000:04dc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2001:0db8:0010:0003:0000:0000:0000:03ce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2001:0db8:0010:0008:0000:0000:0000:0794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2001:0db8:0010:000a:0000:0000:0000:0923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2001:0db8:0010:0006:0000:0000:0000:003c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2001:0db8:0022:1014:aef6:60af:d029:63cd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2001:0db8:0010:0012:0000:0000:0000:0c7b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2001:0db8:0022:10c0:5100:ac7d:96f5:5851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2001:0db8:0010:0002:0000:0000:0000:0de8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2001:0db8:0010:0008:0000:0000:0000:0506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2001:0db8:0022:2053:4e6a:a11a:d57f:e26d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(...)</a:t>
            </a:r>
          </a:p>
        </p:txBody>
      </p:sp>
      <p:sp>
        <p:nvSpPr>
          <p:cNvPr id="106" name="Shape 106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5</a:t>
            </a:fld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94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en"/>
              <a:t>Entropy Analysis: </a:t>
            </a:r>
            <a:r>
              <a:rPr lang="en">
                <a:solidFill>
                  <a:srgbClr val="3367D6"/>
                </a:solidFill>
              </a:rPr>
              <a:t>operation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83100" y="1459625"/>
            <a:ext cx="8520600" cy="4671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 smtClean="0">
                <a:solidFill>
                  <a:srgbClr val="999999"/>
                </a:solidFill>
                <a:latin typeface="Consolas"/>
                <a:ea typeface="Consolas"/>
                <a:cs typeface="Consolas"/>
                <a:sym typeface="Consolas"/>
              </a:rPr>
              <a:t>2001:0db8:0010:001</a:t>
            </a:r>
            <a:r>
              <a:rPr lang="en" sz="1800" b="1" dirty="0" smtClean="0">
                <a:solidFill>
                  <a:schemeClr val="accent1"/>
                </a:solidFill>
                <a:latin typeface="Consolas"/>
                <a:ea typeface="Consolas"/>
                <a:cs typeface="Consolas"/>
                <a:sym typeface="Consolas"/>
              </a:rPr>
              <a:t>3</a:t>
            </a:r>
            <a:r>
              <a:rPr lang="en" sz="1800" dirty="0" smtClean="0">
                <a:solidFill>
                  <a:srgbClr val="999999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r>
              <a:rPr lang="pl-PL" sz="1800" dirty="0" smtClean="0">
                <a:solidFill>
                  <a:srgbClr val="999999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r>
              <a:rPr lang="pl-PL" sz="1800" b="1" dirty="0" smtClean="0">
                <a:solidFill>
                  <a:srgbClr val="0070C0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r>
              <a:rPr lang="en" sz="1800" dirty="0" smtClean="0">
                <a:solidFill>
                  <a:srgbClr val="999999"/>
                </a:solidFill>
                <a:latin typeface="Consolas"/>
                <a:ea typeface="Consolas"/>
                <a:cs typeface="Consolas"/>
                <a:sym typeface="Consolas"/>
              </a:rPr>
              <a:t>00:0000:0000:07fe</a:t>
            </a:r>
            <a:endParaRPr lang="en" sz="1800" dirty="0">
              <a:solidFill>
                <a:srgbClr val="999999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en" sz="1800" dirty="0" smtClean="0">
                <a:solidFill>
                  <a:srgbClr val="999999"/>
                </a:solidFill>
                <a:latin typeface="Consolas"/>
                <a:ea typeface="Consolas"/>
                <a:cs typeface="Consolas"/>
                <a:sym typeface="Consolas"/>
              </a:rPr>
              <a:t>2001:0db8:0010:000</a:t>
            </a:r>
            <a:r>
              <a:rPr lang="en" sz="1800" b="1" dirty="0" smtClean="0">
                <a:solidFill>
                  <a:schemeClr val="accent1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r>
              <a:rPr lang="en" sz="1800" dirty="0" smtClean="0">
                <a:solidFill>
                  <a:srgbClr val="999999"/>
                </a:solidFill>
                <a:latin typeface="Consolas"/>
                <a:ea typeface="Consolas"/>
                <a:cs typeface="Consolas"/>
                <a:sym typeface="Consolas"/>
              </a:rPr>
              <a:t>:0</a:t>
            </a:r>
            <a:r>
              <a:rPr lang="pl-PL" sz="1800" b="1" dirty="0">
                <a:solidFill>
                  <a:srgbClr val="0070C0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r>
              <a:rPr lang="en" sz="1800" dirty="0" smtClean="0">
                <a:solidFill>
                  <a:srgbClr val="999999"/>
                </a:solidFill>
                <a:latin typeface="Consolas"/>
                <a:ea typeface="Consolas"/>
                <a:cs typeface="Consolas"/>
                <a:sym typeface="Consolas"/>
              </a:rPr>
              <a:t>00:0000:0000:0ed3</a:t>
            </a:r>
            <a:endParaRPr lang="en" sz="1800" dirty="0">
              <a:solidFill>
                <a:srgbClr val="999999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en" sz="1800" dirty="0" smtClean="0">
                <a:solidFill>
                  <a:srgbClr val="999999"/>
                </a:solidFill>
                <a:latin typeface="Consolas"/>
                <a:ea typeface="Consolas"/>
                <a:cs typeface="Consolas"/>
                <a:sym typeface="Consolas"/>
              </a:rPr>
              <a:t>2001:0db8:0010:000</a:t>
            </a:r>
            <a:r>
              <a:rPr lang="en" sz="1800" b="1" dirty="0" smtClean="0">
                <a:solidFill>
                  <a:schemeClr val="accent1"/>
                </a:solidFill>
                <a:latin typeface="Consolas"/>
                <a:ea typeface="Consolas"/>
                <a:cs typeface="Consolas"/>
                <a:sym typeface="Consolas"/>
              </a:rPr>
              <a:t>3</a:t>
            </a:r>
            <a:r>
              <a:rPr lang="en" sz="1800" dirty="0" smtClean="0">
                <a:solidFill>
                  <a:srgbClr val="999999"/>
                </a:solidFill>
                <a:latin typeface="Consolas"/>
                <a:ea typeface="Consolas"/>
                <a:cs typeface="Consolas"/>
                <a:sym typeface="Consolas"/>
              </a:rPr>
              <a:t>:0</a:t>
            </a:r>
            <a:r>
              <a:rPr lang="pl-PL" sz="1800" b="1" dirty="0">
                <a:solidFill>
                  <a:srgbClr val="0070C0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r>
              <a:rPr lang="en" sz="1800" dirty="0" smtClean="0">
                <a:solidFill>
                  <a:srgbClr val="999999"/>
                </a:solidFill>
                <a:latin typeface="Consolas"/>
                <a:ea typeface="Consolas"/>
                <a:cs typeface="Consolas"/>
                <a:sym typeface="Consolas"/>
              </a:rPr>
              <a:t>00:0000:0000:0fb5</a:t>
            </a:r>
            <a:endParaRPr lang="en" sz="1800" dirty="0">
              <a:solidFill>
                <a:srgbClr val="999999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en" sz="1800" dirty="0" smtClean="0">
                <a:solidFill>
                  <a:srgbClr val="999999"/>
                </a:solidFill>
                <a:latin typeface="Consolas"/>
                <a:ea typeface="Consolas"/>
                <a:cs typeface="Consolas"/>
                <a:sym typeface="Consolas"/>
              </a:rPr>
              <a:t>2001:0db8:0020:d05</a:t>
            </a:r>
            <a:r>
              <a:rPr lang="en" sz="1800" b="1" dirty="0" smtClean="0">
                <a:solidFill>
                  <a:schemeClr val="accent1"/>
                </a:solidFill>
                <a:latin typeface="Consolas"/>
                <a:ea typeface="Consolas"/>
                <a:cs typeface="Consolas"/>
                <a:sym typeface="Consolas"/>
              </a:rPr>
              <a:t>f</a:t>
            </a:r>
            <a:r>
              <a:rPr lang="en" sz="1800" dirty="0" smtClean="0">
                <a:solidFill>
                  <a:srgbClr val="999999"/>
                </a:solidFill>
                <a:latin typeface="Consolas"/>
                <a:ea typeface="Consolas"/>
                <a:cs typeface="Consolas"/>
                <a:sym typeface="Consolas"/>
              </a:rPr>
              <a:t>:8</a:t>
            </a:r>
            <a:r>
              <a:rPr lang="pl-PL" sz="1800" b="1" dirty="0" smtClean="0">
                <a:solidFill>
                  <a:srgbClr val="0070C0"/>
                </a:solidFill>
                <a:latin typeface="Consolas"/>
                <a:ea typeface="Consolas"/>
                <a:cs typeface="Consolas"/>
                <a:sym typeface="Consolas"/>
              </a:rPr>
              <a:t>8</a:t>
            </a:r>
            <a:r>
              <a:rPr lang="en" sz="1800" dirty="0" smtClean="0">
                <a:solidFill>
                  <a:srgbClr val="999999"/>
                </a:solidFill>
                <a:latin typeface="Consolas"/>
                <a:ea typeface="Consolas"/>
                <a:cs typeface="Consolas"/>
                <a:sym typeface="Consolas"/>
              </a:rPr>
              <a:t>2f:6082:f768:710d</a:t>
            </a:r>
            <a:endParaRPr lang="en" sz="1800" dirty="0">
              <a:solidFill>
                <a:srgbClr val="999999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en" sz="1800" dirty="0" smtClean="0">
                <a:solidFill>
                  <a:srgbClr val="999999"/>
                </a:solidFill>
                <a:latin typeface="Consolas"/>
                <a:ea typeface="Consolas"/>
                <a:cs typeface="Consolas"/>
                <a:sym typeface="Consolas"/>
              </a:rPr>
              <a:t>2001:0db8:0010:000</a:t>
            </a:r>
            <a:r>
              <a:rPr lang="en" sz="1800" b="1" dirty="0" smtClean="0">
                <a:solidFill>
                  <a:schemeClr val="accent1"/>
                </a:solidFill>
                <a:latin typeface="Consolas"/>
                <a:ea typeface="Consolas"/>
                <a:cs typeface="Consolas"/>
                <a:sym typeface="Consolas"/>
              </a:rPr>
              <a:t>4</a:t>
            </a:r>
            <a:r>
              <a:rPr lang="en" sz="1800" dirty="0" smtClean="0">
                <a:solidFill>
                  <a:srgbClr val="999999"/>
                </a:solidFill>
                <a:latin typeface="Consolas"/>
                <a:ea typeface="Consolas"/>
                <a:cs typeface="Consolas"/>
                <a:sym typeface="Consolas"/>
              </a:rPr>
              <a:t>:0</a:t>
            </a:r>
            <a:r>
              <a:rPr lang="pl-PL" sz="1800" b="1" dirty="0">
                <a:solidFill>
                  <a:srgbClr val="0070C0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r>
              <a:rPr lang="en" sz="1800" dirty="0" smtClean="0">
                <a:solidFill>
                  <a:srgbClr val="999999"/>
                </a:solidFill>
                <a:latin typeface="Consolas"/>
                <a:ea typeface="Consolas"/>
                <a:cs typeface="Consolas"/>
                <a:sym typeface="Consolas"/>
              </a:rPr>
              <a:t>00:0000:0000:04dc</a:t>
            </a:r>
            <a:endParaRPr lang="en" sz="1800" dirty="0">
              <a:solidFill>
                <a:srgbClr val="999999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en" sz="1800" dirty="0" smtClean="0">
                <a:solidFill>
                  <a:srgbClr val="999999"/>
                </a:solidFill>
                <a:latin typeface="Consolas"/>
                <a:ea typeface="Consolas"/>
                <a:cs typeface="Consolas"/>
                <a:sym typeface="Consolas"/>
              </a:rPr>
              <a:t>2001:0db8:0010:000</a:t>
            </a:r>
            <a:r>
              <a:rPr lang="en" sz="1800" b="1" dirty="0" smtClean="0">
                <a:solidFill>
                  <a:schemeClr val="accent1"/>
                </a:solidFill>
                <a:latin typeface="Consolas"/>
                <a:ea typeface="Consolas"/>
                <a:cs typeface="Consolas"/>
                <a:sym typeface="Consolas"/>
              </a:rPr>
              <a:t>3</a:t>
            </a:r>
            <a:r>
              <a:rPr lang="en" sz="1800" dirty="0" smtClean="0">
                <a:solidFill>
                  <a:srgbClr val="999999"/>
                </a:solidFill>
                <a:latin typeface="Consolas"/>
                <a:ea typeface="Consolas"/>
                <a:cs typeface="Consolas"/>
                <a:sym typeface="Consolas"/>
              </a:rPr>
              <a:t>:0</a:t>
            </a:r>
            <a:r>
              <a:rPr lang="pl-PL" sz="1800" b="1" dirty="0">
                <a:solidFill>
                  <a:srgbClr val="0070C0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r>
              <a:rPr lang="en" sz="1800" dirty="0" smtClean="0">
                <a:solidFill>
                  <a:srgbClr val="999999"/>
                </a:solidFill>
                <a:latin typeface="Consolas"/>
                <a:ea typeface="Consolas"/>
                <a:cs typeface="Consolas"/>
                <a:sym typeface="Consolas"/>
              </a:rPr>
              <a:t>00:0000:0000:03ce</a:t>
            </a:r>
            <a:endParaRPr lang="en" sz="1800" dirty="0">
              <a:solidFill>
                <a:srgbClr val="999999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en" sz="1800" dirty="0" smtClean="0">
                <a:solidFill>
                  <a:srgbClr val="999999"/>
                </a:solidFill>
                <a:latin typeface="Consolas"/>
                <a:ea typeface="Consolas"/>
                <a:cs typeface="Consolas"/>
                <a:sym typeface="Consolas"/>
              </a:rPr>
              <a:t>2001:0db8:0010:000</a:t>
            </a:r>
            <a:r>
              <a:rPr lang="en" sz="1800" b="1" dirty="0" smtClean="0">
                <a:solidFill>
                  <a:schemeClr val="accent1"/>
                </a:solidFill>
                <a:latin typeface="Consolas"/>
                <a:ea typeface="Consolas"/>
                <a:cs typeface="Consolas"/>
                <a:sym typeface="Consolas"/>
              </a:rPr>
              <a:t>8</a:t>
            </a:r>
            <a:r>
              <a:rPr lang="en" sz="1800" dirty="0" smtClean="0">
                <a:solidFill>
                  <a:srgbClr val="999999"/>
                </a:solidFill>
                <a:latin typeface="Consolas"/>
                <a:ea typeface="Consolas"/>
                <a:cs typeface="Consolas"/>
                <a:sym typeface="Consolas"/>
              </a:rPr>
              <a:t>:0</a:t>
            </a:r>
            <a:r>
              <a:rPr lang="pl-PL" sz="1800" b="1" dirty="0">
                <a:solidFill>
                  <a:srgbClr val="0070C0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r>
              <a:rPr lang="en" sz="1800" dirty="0" smtClean="0">
                <a:solidFill>
                  <a:srgbClr val="999999"/>
                </a:solidFill>
                <a:latin typeface="Consolas"/>
                <a:ea typeface="Consolas"/>
                <a:cs typeface="Consolas"/>
                <a:sym typeface="Consolas"/>
              </a:rPr>
              <a:t>00:0000:0000:0794</a:t>
            </a:r>
            <a:endParaRPr lang="en" sz="1800" dirty="0">
              <a:solidFill>
                <a:srgbClr val="999999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en" sz="1800" dirty="0" smtClean="0">
                <a:solidFill>
                  <a:srgbClr val="999999"/>
                </a:solidFill>
                <a:latin typeface="Consolas"/>
                <a:ea typeface="Consolas"/>
                <a:cs typeface="Consolas"/>
                <a:sym typeface="Consolas"/>
              </a:rPr>
              <a:t>2001:0db8:0010:000</a:t>
            </a:r>
            <a:r>
              <a:rPr lang="en" sz="1800" b="1" dirty="0" smtClean="0">
                <a:solidFill>
                  <a:schemeClr val="accent1"/>
                </a:solidFill>
                <a:latin typeface="Consolas"/>
                <a:ea typeface="Consolas"/>
                <a:cs typeface="Consolas"/>
                <a:sym typeface="Consolas"/>
              </a:rPr>
              <a:t>a</a:t>
            </a:r>
            <a:r>
              <a:rPr lang="en" sz="1800" dirty="0" smtClean="0">
                <a:solidFill>
                  <a:srgbClr val="999999"/>
                </a:solidFill>
                <a:latin typeface="Consolas"/>
                <a:ea typeface="Consolas"/>
                <a:cs typeface="Consolas"/>
                <a:sym typeface="Consolas"/>
              </a:rPr>
              <a:t>:0</a:t>
            </a:r>
            <a:r>
              <a:rPr lang="pl-PL" sz="1800" b="1" dirty="0">
                <a:solidFill>
                  <a:srgbClr val="0070C0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r>
              <a:rPr lang="en" sz="1800" dirty="0" smtClean="0">
                <a:solidFill>
                  <a:srgbClr val="999999"/>
                </a:solidFill>
                <a:latin typeface="Consolas"/>
                <a:ea typeface="Consolas"/>
                <a:cs typeface="Consolas"/>
                <a:sym typeface="Consolas"/>
              </a:rPr>
              <a:t>00:0000:0000:0923</a:t>
            </a:r>
            <a:endParaRPr lang="en" sz="1800" dirty="0">
              <a:solidFill>
                <a:srgbClr val="999999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en" sz="1800" dirty="0" smtClean="0">
                <a:solidFill>
                  <a:srgbClr val="999999"/>
                </a:solidFill>
                <a:latin typeface="Consolas"/>
                <a:ea typeface="Consolas"/>
                <a:cs typeface="Consolas"/>
                <a:sym typeface="Consolas"/>
              </a:rPr>
              <a:t>2001:0db8:0010:000</a:t>
            </a:r>
            <a:r>
              <a:rPr lang="en" sz="1800" b="1" dirty="0" smtClean="0">
                <a:solidFill>
                  <a:schemeClr val="accent1"/>
                </a:solidFill>
                <a:latin typeface="Consolas"/>
                <a:ea typeface="Consolas"/>
                <a:cs typeface="Consolas"/>
                <a:sym typeface="Consolas"/>
              </a:rPr>
              <a:t>6</a:t>
            </a:r>
            <a:r>
              <a:rPr lang="en" sz="1800" dirty="0" smtClean="0">
                <a:solidFill>
                  <a:srgbClr val="999999"/>
                </a:solidFill>
                <a:latin typeface="Consolas"/>
                <a:ea typeface="Consolas"/>
                <a:cs typeface="Consolas"/>
                <a:sym typeface="Consolas"/>
              </a:rPr>
              <a:t>:0</a:t>
            </a:r>
            <a:r>
              <a:rPr lang="pl-PL" sz="1800" b="1" dirty="0">
                <a:solidFill>
                  <a:srgbClr val="0070C0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r>
              <a:rPr lang="en" sz="1800" dirty="0" smtClean="0">
                <a:solidFill>
                  <a:srgbClr val="999999"/>
                </a:solidFill>
                <a:latin typeface="Consolas"/>
                <a:ea typeface="Consolas"/>
                <a:cs typeface="Consolas"/>
                <a:sym typeface="Consolas"/>
              </a:rPr>
              <a:t>00:0000:0000:003c</a:t>
            </a:r>
            <a:endParaRPr lang="en" sz="1800" dirty="0">
              <a:solidFill>
                <a:srgbClr val="999999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en" sz="1800" dirty="0" smtClean="0">
                <a:solidFill>
                  <a:srgbClr val="999999"/>
                </a:solidFill>
                <a:latin typeface="Consolas"/>
                <a:ea typeface="Consolas"/>
                <a:cs typeface="Consolas"/>
                <a:sym typeface="Consolas"/>
              </a:rPr>
              <a:t>2001:0db8:0022:101</a:t>
            </a:r>
            <a:r>
              <a:rPr lang="en" sz="1800" b="1" dirty="0" smtClean="0">
                <a:solidFill>
                  <a:schemeClr val="accent1"/>
                </a:solidFill>
                <a:latin typeface="Consolas"/>
                <a:ea typeface="Consolas"/>
                <a:cs typeface="Consolas"/>
                <a:sym typeface="Consolas"/>
              </a:rPr>
              <a:t>4</a:t>
            </a:r>
            <a:r>
              <a:rPr lang="en" sz="1800" dirty="0" smtClean="0">
                <a:solidFill>
                  <a:srgbClr val="999999"/>
                </a:solidFill>
                <a:latin typeface="Consolas"/>
                <a:ea typeface="Consolas"/>
                <a:cs typeface="Consolas"/>
                <a:sym typeface="Consolas"/>
              </a:rPr>
              <a:t>:a</a:t>
            </a:r>
            <a:r>
              <a:rPr lang="pl-PL" sz="1800" b="1" dirty="0" smtClean="0">
                <a:solidFill>
                  <a:srgbClr val="0070C0"/>
                </a:solidFill>
                <a:latin typeface="Consolas"/>
                <a:ea typeface="Consolas"/>
                <a:cs typeface="Consolas"/>
                <a:sym typeface="Consolas"/>
              </a:rPr>
              <a:t>e</a:t>
            </a:r>
            <a:r>
              <a:rPr lang="en" sz="1800" dirty="0" smtClean="0">
                <a:solidFill>
                  <a:srgbClr val="999999"/>
                </a:solidFill>
                <a:latin typeface="Consolas"/>
                <a:ea typeface="Consolas"/>
                <a:cs typeface="Consolas"/>
                <a:sym typeface="Consolas"/>
              </a:rPr>
              <a:t>f6:60af:d029:63cd</a:t>
            </a:r>
            <a:endParaRPr lang="en" sz="1800" dirty="0">
              <a:solidFill>
                <a:srgbClr val="999999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en" sz="1800" dirty="0" smtClean="0">
                <a:solidFill>
                  <a:srgbClr val="999999"/>
                </a:solidFill>
                <a:latin typeface="Consolas"/>
                <a:ea typeface="Consolas"/>
                <a:cs typeface="Consolas"/>
                <a:sym typeface="Consolas"/>
              </a:rPr>
              <a:t>2001:0db8:0010:001</a:t>
            </a:r>
            <a:r>
              <a:rPr lang="en" sz="1800" b="1" dirty="0" smtClean="0">
                <a:solidFill>
                  <a:schemeClr val="accent1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  <a:r>
              <a:rPr lang="en" sz="1800" dirty="0" smtClean="0">
                <a:solidFill>
                  <a:srgbClr val="999999"/>
                </a:solidFill>
                <a:latin typeface="Consolas"/>
                <a:ea typeface="Consolas"/>
                <a:cs typeface="Consolas"/>
                <a:sym typeface="Consolas"/>
              </a:rPr>
              <a:t>:0</a:t>
            </a:r>
            <a:r>
              <a:rPr lang="pl-PL" sz="1800" b="1" dirty="0">
                <a:solidFill>
                  <a:srgbClr val="0070C0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r>
              <a:rPr lang="en" sz="1800" dirty="0" smtClean="0">
                <a:solidFill>
                  <a:srgbClr val="999999"/>
                </a:solidFill>
                <a:latin typeface="Consolas"/>
                <a:ea typeface="Consolas"/>
                <a:cs typeface="Consolas"/>
                <a:sym typeface="Consolas"/>
              </a:rPr>
              <a:t>00:0000:0000:0c7b</a:t>
            </a:r>
            <a:endParaRPr lang="en" sz="1800" dirty="0">
              <a:solidFill>
                <a:srgbClr val="999999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en" sz="1800" dirty="0" smtClean="0">
                <a:solidFill>
                  <a:srgbClr val="999999"/>
                </a:solidFill>
                <a:latin typeface="Consolas"/>
                <a:ea typeface="Consolas"/>
                <a:cs typeface="Consolas"/>
                <a:sym typeface="Consolas"/>
              </a:rPr>
              <a:t>2001:0db8:0022:10c</a:t>
            </a:r>
            <a:r>
              <a:rPr lang="en" sz="1800" b="1" dirty="0" smtClean="0">
                <a:solidFill>
                  <a:schemeClr val="accent1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r>
              <a:rPr lang="en" sz="1800" dirty="0" smtClean="0">
                <a:solidFill>
                  <a:srgbClr val="999999"/>
                </a:solidFill>
                <a:latin typeface="Consolas"/>
                <a:ea typeface="Consolas"/>
                <a:cs typeface="Consolas"/>
                <a:sym typeface="Consolas"/>
              </a:rPr>
              <a:t>:5</a:t>
            </a:r>
            <a:r>
              <a:rPr lang="pl-PL" sz="1800" b="1" dirty="0" smtClean="0">
                <a:solidFill>
                  <a:srgbClr val="0070C0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lang="en" sz="1800" dirty="0" smtClean="0">
                <a:solidFill>
                  <a:srgbClr val="999999"/>
                </a:solidFill>
                <a:latin typeface="Consolas"/>
                <a:ea typeface="Consolas"/>
                <a:cs typeface="Consolas"/>
                <a:sym typeface="Consolas"/>
              </a:rPr>
              <a:t>00:ac7d:96f5:5851</a:t>
            </a:r>
            <a:endParaRPr lang="en" sz="1800" dirty="0">
              <a:solidFill>
                <a:srgbClr val="999999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en" sz="1800" dirty="0" smtClean="0">
                <a:solidFill>
                  <a:srgbClr val="999999"/>
                </a:solidFill>
                <a:latin typeface="Consolas"/>
                <a:ea typeface="Consolas"/>
                <a:cs typeface="Consolas"/>
                <a:sym typeface="Consolas"/>
              </a:rPr>
              <a:t>2001:0db8:0010:000</a:t>
            </a:r>
            <a:r>
              <a:rPr lang="en" sz="1800" b="1" dirty="0" smtClean="0">
                <a:solidFill>
                  <a:schemeClr val="accent1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  <a:r>
              <a:rPr lang="en" sz="1800" dirty="0" smtClean="0">
                <a:solidFill>
                  <a:srgbClr val="999999"/>
                </a:solidFill>
                <a:latin typeface="Consolas"/>
                <a:ea typeface="Consolas"/>
                <a:cs typeface="Consolas"/>
                <a:sym typeface="Consolas"/>
              </a:rPr>
              <a:t>:0</a:t>
            </a:r>
            <a:r>
              <a:rPr lang="pl-PL" sz="1800" b="1" dirty="0">
                <a:solidFill>
                  <a:srgbClr val="0070C0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r>
              <a:rPr lang="en" sz="1800" dirty="0" smtClean="0">
                <a:solidFill>
                  <a:srgbClr val="999999"/>
                </a:solidFill>
                <a:latin typeface="Consolas"/>
                <a:ea typeface="Consolas"/>
                <a:cs typeface="Consolas"/>
                <a:sym typeface="Consolas"/>
              </a:rPr>
              <a:t>00:0000:0000:0de8</a:t>
            </a:r>
            <a:endParaRPr lang="en" sz="1800" dirty="0">
              <a:solidFill>
                <a:srgbClr val="999999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en" sz="1800" dirty="0" smtClean="0">
                <a:solidFill>
                  <a:srgbClr val="999999"/>
                </a:solidFill>
                <a:latin typeface="Consolas"/>
                <a:ea typeface="Consolas"/>
                <a:cs typeface="Consolas"/>
                <a:sym typeface="Consolas"/>
              </a:rPr>
              <a:t>2001:0db8:0010:000</a:t>
            </a:r>
            <a:r>
              <a:rPr lang="en" sz="1800" b="1" dirty="0" smtClean="0">
                <a:solidFill>
                  <a:schemeClr val="accent1"/>
                </a:solidFill>
                <a:latin typeface="Consolas"/>
                <a:ea typeface="Consolas"/>
                <a:cs typeface="Consolas"/>
                <a:sym typeface="Consolas"/>
              </a:rPr>
              <a:t>8</a:t>
            </a:r>
            <a:r>
              <a:rPr lang="en" sz="1800" dirty="0" smtClean="0">
                <a:solidFill>
                  <a:srgbClr val="999999"/>
                </a:solidFill>
                <a:latin typeface="Consolas"/>
                <a:ea typeface="Consolas"/>
                <a:cs typeface="Consolas"/>
                <a:sym typeface="Consolas"/>
              </a:rPr>
              <a:t>:0</a:t>
            </a:r>
            <a:r>
              <a:rPr lang="pl-PL" sz="1800" b="1" dirty="0">
                <a:solidFill>
                  <a:srgbClr val="0070C0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r>
              <a:rPr lang="en" sz="1800" dirty="0" smtClean="0">
                <a:solidFill>
                  <a:srgbClr val="999999"/>
                </a:solidFill>
                <a:latin typeface="Consolas"/>
                <a:ea typeface="Consolas"/>
                <a:cs typeface="Consolas"/>
                <a:sym typeface="Consolas"/>
              </a:rPr>
              <a:t>00:0000:0000:0506</a:t>
            </a:r>
            <a:endParaRPr lang="en" sz="1800" dirty="0">
              <a:solidFill>
                <a:srgbClr val="999999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en" sz="1800" dirty="0" smtClean="0">
                <a:solidFill>
                  <a:srgbClr val="999999"/>
                </a:solidFill>
                <a:latin typeface="Consolas"/>
                <a:ea typeface="Consolas"/>
                <a:cs typeface="Consolas"/>
                <a:sym typeface="Consolas"/>
              </a:rPr>
              <a:t>2001:0db8:0022:205</a:t>
            </a:r>
            <a:r>
              <a:rPr lang="en" sz="1800" b="1" dirty="0" smtClean="0">
                <a:solidFill>
                  <a:schemeClr val="accent1"/>
                </a:solidFill>
                <a:latin typeface="Consolas"/>
                <a:ea typeface="Consolas"/>
                <a:cs typeface="Consolas"/>
                <a:sym typeface="Consolas"/>
              </a:rPr>
              <a:t>3</a:t>
            </a:r>
            <a:r>
              <a:rPr lang="en" sz="1800" dirty="0" smtClean="0">
                <a:solidFill>
                  <a:srgbClr val="999999"/>
                </a:solidFill>
                <a:latin typeface="Consolas"/>
                <a:ea typeface="Consolas"/>
                <a:cs typeface="Consolas"/>
                <a:sym typeface="Consolas"/>
              </a:rPr>
              <a:t>:4</a:t>
            </a:r>
            <a:r>
              <a:rPr lang="pl-PL" sz="1800" b="1" dirty="0" smtClean="0">
                <a:solidFill>
                  <a:srgbClr val="0070C0"/>
                </a:solidFill>
                <a:latin typeface="Consolas"/>
                <a:ea typeface="Consolas"/>
                <a:cs typeface="Consolas"/>
                <a:sym typeface="Consolas"/>
              </a:rPr>
              <a:t>e</a:t>
            </a:r>
            <a:r>
              <a:rPr lang="en" sz="1800" dirty="0" smtClean="0">
                <a:solidFill>
                  <a:srgbClr val="999999"/>
                </a:solidFill>
                <a:latin typeface="Consolas"/>
                <a:ea typeface="Consolas"/>
                <a:cs typeface="Consolas"/>
                <a:sym typeface="Consolas"/>
              </a:rPr>
              <a:t>6a:a11a:d57f:e26d</a:t>
            </a:r>
            <a:endParaRPr lang="en" sz="1800" dirty="0">
              <a:solidFill>
                <a:srgbClr val="999999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999999"/>
                </a:solidFill>
                <a:latin typeface="Consolas"/>
                <a:ea typeface="Consolas"/>
                <a:cs typeface="Consolas"/>
                <a:sym typeface="Consolas"/>
              </a:rPr>
              <a:t>(...)</a:t>
            </a:r>
          </a:p>
        </p:txBody>
      </p:sp>
      <p:sp>
        <p:nvSpPr>
          <p:cNvPr id="113" name="Shape 113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6</a:t>
            </a:fld>
            <a:endParaRPr lang="en"/>
          </a:p>
        </p:txBody>
      </p:sp>
      <p:pic>
        <p:nvPicPr>
          <p:cNvPr id="114" name="Shape 1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06231" y="2491125"/>
            <a:ext cx="3695880" cy="9432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Shape 115"/>
          <p:cNvSpPr txBox="1"/>
          <p:nvPr/>
        </p:nvSpPr>
        <p:spPr>
          <a:xfrm>
            <a:off x="4677350" y="1693275"/>
            <a:ext cx="4771500" cy="524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Entropy:</a:t>
            </a:r>
          </a:p>
          <a:p>
            <a:pPr lvl="0" algn="ctr" rtl="0">
              <a:spcBef>
                <a:spcPts val="0"/>
              </a:spcBef>
              <a:buNone/>
            </a:pPr>
            <a:endParaRPr sz="16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 algn="ctr" rtl="0">
              <a:spcBef>
                <a:spcPts val="0"/>
              </a:spcBef>
              <a:buNone/>
            </a:pPr>
            <a:endParaRPr sz="1800" b="1">
              <a:solidFill>
                <a:srgbClr val="3367D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6" name="Shape 116"/>
          <p:cNvSpPr txBox="1"/>
          <p:nvPr/>
        </p:nvSpPr>
        <p:spPr>
          <a:xfrm>
            <a:off x="5054775" y="4145975"/>
            <a:ext cx="4198800" cy="1426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200" b="1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H( X</a:t>
            </a:r>
            <a:r>
              <a:rPr lang="en" sz="2200" b="1" baseline="-250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16 </a:t>
            </a:r>
            <a:r>
              <a:rPr lang="en" sz="2200" b="1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) = 3.8</a:t>
            </a:r>
          </a:p>
          <a:p>
            <a:pPr lvl="0" algn="ctr" rtl="0">
              <a:spcBef>
                <a:spcPts val="0"/>
              </a:spcBef>
              <a:buNone/>
            </a:pPr>
            <a:endParaRPr sz="2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 algn="ctr" rtl="0">
              <a:spcBef>
                <a:spcPts val="0"/>
              </a:spcBef>
              <a:buNone/>
            </a:pPr>
            <a:endParaRPr sz="2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lvl="0" algn="ctr" rtl="0">
              <a:spcBef>
                <a:spcPts val="0"/>
              </a:spcBef>
              <a:buNone/>
            </a:pPr>
            <a:r>
              <a:rPr lang="en" sz="2200" b="1">
                <a:solidFill>
                  <a:srgbClr val="3367D6"/>
                </a:solidFill>
                <a:latin typeface="Open Sans"/>
                <a:ea typeface="Open Sans"/>
                <a:cs typeface="Open Sans"/>
                <a:sym typeface="Open Sans"/>
              </a:rPr>
              <a:t>H( X</a:t>
            </a:r>
            <a:r>
              <a:rPr lang="en" sz="2200" b="1" baseline="-25000">
                <a:solidFill>
                  <a:srgbClr val="3367D6"/>
                </a:solidFill>
                <a:latin typeface="Open Sans"/>
                <a:ea typeface="Open Sans"/>
                <a:cs typeface="Open Sans"/>
                <a:sym typeface="Open Sans"/>
              </a:rPr>
              <a:t>18 </a:t>
            </a:r>
            <a:r>
              <a:rPr lang="en" sz="2200" b="1">
                <a:solidFill>
                  <a:srgbClr val="3367D6"/>
                </a:solidFill>
                <a:latin typeface="Open Sans"/>
                <a:ea typeface="Open Sans"/>
                <a:cs typeface="Open Sans"/>
                <a:sym typeface="Open Sans"/>
              </a:rPr>
              <a:t>) = 2.2</a:t>
            </a:r>
          </a:p>
        </p:txBody>
      </p:sp>
      <p:sp>
        <p:nvSpPr>
          <p:cNvPr id="117" name="Shape 117"/>
          <p:cNvSpPr txBox="1"/>
          <p:nvPr/>
        </p:nvSpPr>
        <p:spPr>
          <a:xfrm>
            <a:off x="8000250" y="4222175"/>
            <a:ext cx="1020900" cy="524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600" b="1">
                <a:solidFill>
                  <a:schemeClr val="accent2"/>
                </a:solidFill>
              </a:rPr>
              <a:t>/4</a:t>
            </a:r>
          </a:p>
        </p:txBody>
      </p:sp>
      <p:sp>
        <p:nvSpPr>
          <p:cNvPr id="118" name="Shape 118"/>
          <p:cNvSpPr txBox="1"/>
          <p:nvPr/>
        </p:nvSpPr>
        <p:spPr>
          <a:xfrm>
            <a:off x="7963313" y="5162750"/>
            <a:ext cx="1020900" cy="524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600" b="1">
                <a:solidFill>
                  <a:schemeClr val="accent2"/>
                </a:solidFill>
              </a:rPr>
              <a:t>/4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94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en"/>
              <a:t>Entropy Analysis: </a:t>
            </a:r>
            <a:r>
              <a:rPr lang="en">
                <a:solidFill>
                  <a:srgbClr val="3367D6"/>
                </a:solidFill>
              </a:rPr>
              <a:t>hex character variability</a:t>
            </a:r>
          </a:p>
        </p:txBody>
      </p:sp>
      <p:sp>
        <p:nvSpPr>
          <p:cNvPr id="124" name="Shape 124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7</a:t>
            </a:fld>
            <a:endParaRPr lang="en"/>
          </a:p>
        </p:txBody>
      </p:sp>
      <p:pic>
        <p:nvPicPr>
          <p:cNvPr id="125" name="Shape 1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025" y="2183569"/>
            <a:ext cx="9001948" cy="3515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title"/>
          </p:nvPr>
        </p:nvSpPr>
        <p:spPr>
          <a:xfrm>
            <a:off x="174900" y="593366"/>
            <a:ext cx="8898000" cy="94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AutoNum type="arabicPeriod" startAt="2"/>
            </a:pPr>
            <a:r>
              <a:rPr lang="en" dirty="0"/>
              <a:t>Address Segmentation: </a:t>
            </a:r>
            <a:r>
              <a:rPr lang="en" dirty="0">
                <a:solidFill>
                  <a:srgbClr val="3367D6"/>
                </a:solidFill>
              </a:rPr>
              <a:t>group by similar entropy</a:t>
            </a:r>
          </a:p>
        </p:txBody>
      </p:sp>
      <p:sp>
        <p:nvSpPr>
          <p:cNvPr id="131" name="Shape 131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8</a:t>
            </a:fld>
            <a:endParaRPr lang="en"/>
          </a:p>
        </p:txBody>
      </p:sp>
      <p:pic>
        <p:nvPicPr>
          <p:cNvPr id="132" name="Shape 1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025" y="2187912"/>
            <a:ext cx="9001948" cy="3515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Shape 1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47875" y="1494987"/>
            <a:ext cx="4848225" cy="4857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4" name="Shape 134"/>
          <p:cNvCxnSpPr/>
          <p:nvPr/>
        </p:nvCxnSpPr>
        <p:spPr>
          <a:xfrm>
            <a:off x="174900" y="5131460"/>
            <a:ext cx="8898000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35" name="Shape 135"/>
          <p:cNvCxnSpPr/>
          <p:nvPr/>
        </p:nvCxnSpPr>
        <p:spPr>
          <a:xfrm>
            <a:off x="174900" y="4896212"/>
            <a:ext cx="8898000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36" name="Shape 136"/>
          <p:cNvCxnSpPr/>
          <p:nvPr/>
        </p:nvCxnSpPr>
        <p:spPr>
          <a:xfrm>
            <a:off x="174900" y="4327237"/>
            <a:ext cx="8898000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37" name="Shape 137"/>
          <p:cNvCxnSpPr/>
          <p:nvPr/>
        </p:nvCxnSpPr>
        <p:spPr>
          <a:xfrm>
            <a:off x="174900" y="3753537"/>
            <a:ext cx="8898000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38" name="Shape 138"/>
          <p:cNvCxnSpPr/>
          <p:nvPr/>
        </p:nvCxnSpPr>
        <p:spPr>
          <a:xfrm>
            <a:off x="197400" y="2589262"/>
            <a:ext cx="8898000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39" name="Shape 139"/>
          <p:cNvSpPr/>
          <p:nvPr/>
        </p:nvSpPr>
        <p:spPr>
          <a:xfrm>
            <a:off x="3218075" y="4805750"/>
            <a:ext cx="187200" cy="180900"/>
          </a:xfrm>
          <a:prstGeom prst="ellipse">
            <a:avLst/>
          </a:prstGeom>
          <a:noFill/>
          <a:ln w="38100" cap="flat" cmpd="sng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0" name="Shape 140"/>
          <p:cNvSpPr/>
          <p:nvPr/>
        </p:nvSpPr>
        <p:spPr>
          <a:xfrm>
            <a:off x="3718150" y="4234425"/>
            <a:ext cx="187200" cy="180900"/>
          </a:xfrm>
          <a:prstGeom prst="ellipse">
            <a:avLst/>
          </a:prstGeom>
          <a:noFill/>
          <a:ln w="38100" cap="flat" cmpd="sng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1" name="Shape 141"/>
          <p:cNvSpPr/>
          <p:nvPr/>
        </p:nvSpPr>
        <p:spPr>
          <a:xfrm>
            <a:off x="3975300" y="5074350"/>
            <a:ext cx="187200" cy="180900"/>
          </a:xfrm>
          <a:prstGeom prst="ellipse">
            <a:avLst/>
          </a:prstGeom>
          <a:noFill/>
          <a:ln w="38100" cap="flat" cmpd="sng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2" name="Shape 142"/>
          <p:cNvSpPr/>
          <p:nvPr/>
        </p:nvSpPr>
        <p:spPr>
          <a:xfrm>
            <a:off x="4232475" y="3663100"/>
            <a:ext cx="187200" cy="180900"/>
          </a:xfrm>
          <a:prstGeom prst="ellipse">
            <a:avLst/>
          </a:prstGeom>
          <a:noFill/>
          <a:ln w="38100" cap="flat" cmpd="sng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3" name="Shape 143"/>
          <p:cNvSpPr/>
          <p:nvPr/>
        </p:nvSpPr>
        <p:spPr>
          <a:xfrm>
            <a:off x="4478412" y="2498825"/>
            <a:ext cx="187200" cy="180900"/>
          </a:xfrm>
          <a:prstGeom prst="ellipse">
            <a:avLst/>
          </a:prstGeom>
          <a:noFill/>
          <a:ln w="38100" cap="flat" cmpd="sng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4" name="Shape 144"/>
          <p:cNvSpPr/>
          <p:nvPr/>
        </p:nvSpPr>
        <p:spPr>
          <a:xfrm>
            <a:off x="4737300" y="2498825"/>
            <a:ext cx="187200" cy="180900"/>
          </a:xfrm>
          <a:prstGeom prst="ellipse">
            <a:avLst/>
          </a:prstGeom>
          <a:noFill/>
          <a:ln w="38100" cap="flat" cmpd="sng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5" name="Shape 145"/>
          <p:cNvSpPr/>
          <p:nvPr/>
        </p:nvSpPr>
        <p:spPr>
          <a:xfrm>
            <a:off x="4980200" y="3663100"/>
            <a:ext cx="187200" cy="180900"/>
          </a:xfrm>
          <a:prstGeom prst="ellipse">
            <a:avLst/>
          </a:prstGeom>
          <a:noFill/>
          <a:ln w="38100" cap="flat" cmpd="sng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6" name="Shape 146"/>
          <p:cNvSpPr/>
          <p:nvPr/>
        </p:nvSpPr>
        <p:spPr>
          <a:xfrm>
            <a:off x="5237375" y="3663100"/>
            <a:ext cx="187200" cy="180900"/>
          </a:xfrm>
          <a:prstGeom prst="ellipse">
            <a:avLst/>
          </a:prstGeom>
          <a:noFill/>
          <a:ln w="38100" cap="flat" cmpd="sng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7" name="Shape 147"/>
          <p:cNvSpPr/>
          <p:nvPr/>
        </p:nvSpPr>
        <p:spPr>
          <a:xfrm>
            <a:off x="8009150" y="2498825"/>
            <a:ext cx="187200" cy="180900"/>
          </a:xfrm>
          <a:prstGeom prst="ellipse">
            <a:avLst/>
          </a:prstGeom>
          <a:noFill/>
          <a:ln w="38100" cap="flat" cmpd="sng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Shape 1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79225" y="1917535"/>
            <a:ext cx="9223223" cy="3830881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Shape 153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94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AutoNum type="arabicPeriod" startAt="2"/>
            </a:pPr>
            <a:r>
              <a:rPr lang="en"/>
              <a:t>Address Segmentation: </a:t>
            </a:r>
            <a:r>
              <a:rPr lang="en">
                <a:solidFill>
                  <a:srgbClr val="3367D6"/>
                </a:solidFill>
              </a:rPr>
              <a:t>list of bit ranges</a:t>
            </a:r>
          </a:p>
        </p:txBody>
      </p:sp>
      <p:sp>
        <p:nvSpPr>
          <p:cNvPr id="154" name="Shape 154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9</a:t>
            </a:fld>
            <a:endParaRPr lang="en"/>
          </a:p>
        </p:txBody>
      </p:sp>
      <p:cxnSp>
        <p:nvCxnSpPr>
          <p:cNvPr id="155" name="Shape 155"/>
          <p:cNvCxnSpPr/>
          <p:nvPr/>
        </p:nvCxnSpPr>
        <p:spPr>
          <a:xfrm>
            <a:off x="2829016" y="1887000"/>
            <a:ext cx="0" cy="38073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56" name="Shape 156"/>
          <p:cNvCxnSpPr/>
          <p:nvPr/>
        </p:nvCxnSpPr>
        <p:spPr>
          <a:xfrm>
            <a:off x="4849112" y="1463050"/>
            <a:ext cx="0" cy="45804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57" name="Shape 157"/>
          <p:cNvSpPr txBox="1"/>
          <p:nvPr/>
        </p:nvSpPr>
        <p:spPr>
          <a:xfrm>
            <a:off x="947650" y="3383825"/>
            <a:ext cx="1712400" cy="55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1600" b="1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Smallest</a:t>
            </a:r>
            <a:br>
              <a:rPr lang="en" sz="1600" b="1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" sz="1600" b="1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RIR prefix</a:t>
            </a:r>
          </a:p>
        </p:txBody>
      </p:sp>
      <p:sp>
        <p:nvSpPr>
          <p:cNvPr id="158" name="Shape 158"/>
          <p:cNvSpPr txBox="1"/>
          <p:nvPr/>
        </p:nvSpPr>
        <p:spPr>
          <a:xfrm>
            <a:off x="3984600" y="6046125"/>
            <a:ext cx="1712400" cy="55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600" b="1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Network ID</a:t>
            </a:r>
            <a:br>
              <a:rPr lang="en" sz="1600" b="1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" sz="1600" b="1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vs. interface ID</a:t>
            </a:r>
          </a:p>
        </p:txBody>
      </p:sp>
      <p:sp>
        <p:nvSpPr>
          <p:cNvPr id="159" name="Shape 159"/>
          <p:cNvSpPr/>
          <p:nvPr/>
        </p:nvSpPr>
        <p:spPr>
          <a:xfrm>
            <a:off x="856100" y="2338175"/>
            <a:ext cx="635100" cy="4512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1671</Words>
  <Application>Microsoft Office PowerPoint</Application>
  <PresentationFormat>Pokaz na ekranie (4:3)</PresentationFormat>
  <Paragraphs>302</Paragraphs>
  <Slides>38</Slides>
  <Notes>38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38</vt:i4>
      </vt:variant>
    </vt:vector>
  </HeadingPairs>
  <TitlesOfParts>
    <vt:vector size="46" baseType="lpstr">
      <vt:lpstr>Arial</vt:lpstr>
      <vt:lpstr>Georgia</vt:lpstr>
      <vt:lpstr>PT Sans Narrow</vt:lpstr>
      <vt:lpstr>Consolas</vt:lpstr>
      <vt:lpstr>Times New Roman</vt:lpstr>
      <vt:lpstr>Open Sans</vt:lpstr>
      <vt:lpstr>Cambria</vt:lpstr>
      <vt:lpstr>tropic</vt:lpstr>
      <vt:lpstr>Entropy/IP: Uncovering Structure in IPv6 Addresses</vt:lpstr>
      <vt:lpstr>What’s Entropy/IP?</vt:lpstr>
      <vt:lpstr>Background: IPv6 brings freedom</vt:lpstr>
      <vt:lpstr>Entropy/IP: overview</vt:lpstr>
      <vt:lpstr>Entropy Analysis: input</vt:lpstr>
      <vt:lpstr>Entropy Analysis: operation </vt:lpstr>
      <vt:lpstr>Entropy Analysis: hex character variability</vt:lpstr>
      <vt:lpstr>Address Segmentation: group by similar entropy</vt:lpstr>
      <vt:lpstr>Address Segmentation: list of bit ranges</vt:lpstr>
      <vt:lpstr>Segment Mining: what’s inside?</vt:lpstr>
      <vt:lpstr>Segment Mining: output &amp; encoding</vt:lpstr>
      <vt:lpstr>Bayesian Network: segment inter-dependencies</vt:lpstr>
      <vt:lpstr>Bayesian Network: BNfinder</vt:lpstr>
      <vt:lpstr>Bayesian Network: visualization</vt:lpstr>
      <vt:lpstr>Bayesian Network: visualization (2)</vt:lpstr>
      <vt:lpstr>Bayesian Network: visualization (3)</vt:lpstr>
      <vt:lpstr>Evaluation: data</vt:lpstr>
      <vt:lpstr>Evaluation: data</vt:lpstr>
      <vt:lpstr>Evaluation: data</vt:lpstr>
      <vt:lpstr>Aggregates</vt:lpstr>
      <vt:lpstr>Aggregates</vt:lpstr>
      <vt:lpstr>Aggregates</vt:lpstr>
      <vt:lpstr>Aggregates</vt:lpstr>
      <vt:lpstr>Evaluation: R1 (routers, global Internet carrier)</vt:lpstr>
      <vt:lpstr>Prezentacja programu PowerPoint</vt:lpstr>
      <vt:lpstr>Prezentacja programu PowerPoint</vt:lpstr>
      <vt:lpstr>Evaluation: S4 (servers, leading cloud operator)</vt:lpstr>
      <vt:lpstr>Prezentacja programu PowerPoint</vt:lpstr>
      <vt:lpstr>Prezentacja programu PowerPoint</vt:lpstr>
      <vt:lpstr>Evaluation: C1 (clients, large mobile operator)</vt:lpstr>
      <vt:lpstr>Prezentacja programu PowerPoint</vt:lpstr>
      <vt:lpstr>Prezentacja programu PowerPoint</vt:lpstr>
      <vt:lpstr>Scanning: experiment</vt:lpstr>
      <vt:lpstr>Scanning: Servers and Routers (1K sample)</vt:lpstr>
      <vt:lpstr>Discovering structure even in client networks</vt:lpstr>
      <vt:lpstr>Takeaways</vt:lpstr>
      <vt:lpstr>Takeaways #2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Entropy/IP: Uncovering Structure in IPv6 Addresses</dc:title>
  <cp:lastModifiedBy>Dominika</cp:lastModifiedBy>
  <cp:revision>4</cp:revision>
  <dcterms:modified xsi:type="dcterms:W3CDTF">2017-05-06T21:08:39Z</dcterms:modified>
</cp:coreProperties>
</file>