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av" ContentType="audio/wav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1" r:id="rId3"/>
  </p:sldMasterIdLst>
  <p:notesMasterIdLst>
    <p:notesMasterId r:id="rId13"/>
  </p:notesMasterIdLst>
  <p:sldIdLst>
    <p:sldId id="256" r:id="rId4"/>
    <p:sldId id="270" r:id="rId5"/>
    <p:sldId id="272" r:id="rId6"/>
    <p:sldId id="274" r:id="rId7"/>
    <p:sldId id="273" r:id="rId8"/>
    <p:sldId id="277" r:id="rId9"/>
    <p:sldId id="276" r:id="rId10"/>
    <p:sldId id="275" r:id="rId11"/>
    <p:sldId id="271" r:id="rId12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4D55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4D55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4D55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4D55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4D55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5pPr>
    <a:lvl6pPr marL="2286000" algn="l" defTabSz="457200" rtl="0" eaLnBrk="1" latinLnBrk="0" hangingPunct="1">
      <a:defRPr sz="4200" kern="1200">
        <a:solidFill>
          <a:srgbClr val="004D55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6pPr>
    <a:lvl7pPr marL="2743200" algn="l" defTabSz="457200" rtl="0" eaLnBrk="1" latinLnBrk="0" hangingPunct="1">
      <a:defRPr sz="4200" kern="1200">
        <a:solidFill>
          <a:srgbClr val="004D55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7pPr>
    <a:lvl8pPr marL="3200400" algn="l" defTabSz="457200" rtl="0" eaLnBrk="1" latinLnBrk="0" hangingPunct="1">
      <a:defRPr sz="4200" kern="1200">
        <a:solidFill>
          <a:srgbClr val="004D55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8pPr>
    <a:lvl9pPr marL="3657600" algn="l" defTabSz="457200" rtl="0" eaLnBrk="1" latinLnBrk="0" hangingPunct="1">
      <a:defRPr sz="4200" kern="1200">
        <a:solidFill>
          <a:srgbClr val="004D55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737" autoAdjust="0"/>
  </p:normalViewPr>
  <p:slideViewPr>
    <p:cSldViewPr>
      <p:cViewPr varScale="1">
        <p:scale>
          <a:sx n="71" d="100"/>
          <a:sy n="71" d="100"/>
        </p:scale>
        <p:origin x="-1376" y="-12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8A0FB-9252-D74B-8B64-EE81AD1ADD05}" type="datetimeFigureOut">
              <a:rPr lang="en-US" smtClean="0"/>
              <a:t>01/05/2017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84A86-6556-324A-A5C4-34064515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75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84A86-6556-324A-A5C4-3406451592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22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2485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31D50-52A9-EC49-B074-383C7C92DC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9026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92909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6019800" y="5461000"/>
            <a:ext cx="701040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028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5994400" y="5613400"/>
            <a:ext cx="66802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029" name="Rectangle 4"/>
          <p:cNvSpPr>
            <a:spLocks noChangeArrowheads="1"/>
          </p:cNvSpPr>
          <p:nvPr>
            <p:ph type="title"/>
          </p:nvPr>
        </p:nvSpPr>
        <p:spPr bwMode="auto">
          <a:xfrm>
            <a:off x="5994400" y="2552700"/>
            <a:ext cx="66802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139700" y="9398000"/>
            <a:ext cx="9144000" cy="228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71076" bIns="0"/>
          <a:lstStyle/>
          <a:p>
            <a:pPr marL="69850" algn="l">
              <a:spcBef>
                <a:spcPts val="388"/>
              </a:spcBef>
            </a:pPr>
            <a:r>
              <a:rPr lang="en-US" sz="1600" dirty="0" smtClean="0">
                <a:solidFill>
                  <a:srgbClr val="006068"/>
                </a:solidFill>
                <a:latin typeface="Helvetica Neue" charset="0"/>
                <a:cs typeface="Helvetica Neue" charset="0"/>
                <a:sym typeface="Helvetica Neue" charset="0"/>
              </a:rPr>
              <a:t>Denis</a:t>
            </a:r>
            <a:r>
              <a:rPr lang="en-US" sz="1600" baseline="0" dirty="0" smtClean="0">
                <a:solidFill>
                  <a:srgbClr val="006068"/>
                </a:solidFill>
                <a:latin typeface="Helvetica Neue" charset="0"/>
                <a:cs typeface="Helvetica Neue" charset="0"/>
                <a:sym typeface="Helvetica Neue" charset="0"/>
              </a:rPr>
              <a:t> Walker</a:t>
            </a:r>
            <a:r>
              <a:rPr lang="en-US" sz="1600" dirty="0" smtClean="0">
                <a:solidFill>
                  <a:srgbClr val="006068"/>
                </a:solidFill>
                <a:latin typeface="Helvetica Neue" charset="0"/>
                <a:cs typeface="Helvetica Neue" charset="0"/>
                <a:sym typeface="Helvetica Neue" charset="0"/>
              </a:rPr>
              <a:t>, 11</a:t>
            </a:r>
            <a:r>
              <a:rPr lang="en-US" sz="1600" baseline="0" dirty="0" smtClean="0">
                <a:solidFill>
                  <a:srgbClr val="006068"/>
                </a:solidFill>
                <a:latin typeface="Helvetica Neue" charset="0"/>
                <a:cs typeface="Helvetica Neue" charset="0"/>
                <a:sym typeface="Helvetica Neue" charset="0"/>
              </a:rPr>
              <a:t> May 2017</a:t>
            </a:r>
            <a:endParaRPr lang="en-US" sz="1600" dirty="0">
              <a:solidFill>
                <a:srgbClr val="006068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000000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1pPr>
      <a:lvl2pPr marL="254000" indent="-2540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2pPr>
      <a:lvl3pPr marL="508000" indent="-5080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3pPr>
      <a:lvl4pPr marL="762000" indent="-7620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4pPr>
      <a:lvl5pPr marL="1016000" indent="-10160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5pPr>
      <a:lvl6pPr marL="1473200" indent="-10160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6pPr>
      <a:lvl7pPr marL="1930400" indent="-10160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7pPr>
      <a:lvl8pPr marL="2387600" indent="-10160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8pPr>
      <a:lvl9pPr marL="2844800" indent="-10160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20088"/>
            <a:ext cx="13004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711200" y="254000"/>
            <a:ext cx="117602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title style</a:t>
            </a:r>
          </a:p>
        </p:txBody>
      </p:sp>
      <p:sp>
        <p:nvSpPr>
          <p:cNvPr id="5124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711200" y="1612900"/>
            <a:ext cx="117602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3076" name="Rectangle 4"/>
          <p:cNvSpPr>
            <a:spLocks/>
          </p:cNvSpPr>
          <p:nvPr/>
        </p:nvSpPr>
        <p:spPr bwMode="auto">
          <a:xfrm>
            <a:off x="139700" y="9398000"/>
            <a:ext cx="9144000" cy="228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71076" bIns="0"/>
          <a:lstStyle/>
          <a:p>
            <a:pPr marL="69850" algn="l">
              <a:spcBef>
                <a:spcPts val="388"/>
              </a:spcBef>
            </a:pPr>
            <a:r>
              <a:rPr lang="en-US" sz="1600" dirty="0" smtClean="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rPr>
              <a:t>Denis</a:t>
            </a:r>
            <a:r>
              <a:rPr lang="en-US" sz="1600" baseline="0" dirty="0" smtClean="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rPr>
              <a:t> Walker</a:t>
            </a:r>
            <a:r>
              <a:rPr lang="en-US" sz="1600" dirty="0" smtClean="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rPr>
              <a:t>, 11 May 2017</a:t>
            </a:r>
            <a:endParaRPr lang="en-US" sz="1600" dirty="0">
              <a:solidFill>
                <a:srgbClr val="FFFFFF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12420600" y="8699500"/>
            <a:ext cx="0" cy="838200"/>
          </a:xfrm>
          <a:prstGeom prst="line">
            <a:avLst/>
          </a:prstGeom>
          <a:noFill/>
          <a:ln w="12700" cap="flat">
            <a:solidFill>
              <a:srgbClr val="00589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736600" y="1244600"/>
            <a:ext cx="12268200" cy="0"/>
          </a:xfrm>
          <a:prstGeom prst="line">
            <a:avLst/>
          </a:prstGeom>
          <a:noFill/>
          <a:ln w="25400" cap="flat">
            <a:solidFill>
              <a:srgbClr val="00606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3079" name="Text Box 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484100" y="9296400"/>
            <a:ext cx="341313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</a:lstStyle>
          <a:p>
            <a:fld id="{B62B0577-4ECF-AE47-A784-72EF4939EA2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81000" indent="-381000" algn="l" rtl="0" eaLnBrk="0" fontAlgn="base" hangingPunct="0">
        <a:lnSpc>
          <a:spcPct val="120000"/>
        </a:lnSpc>
        <a:spcBef>
          <a:spcPts val="700"/>
        </a:spcBef>
        <a:spcAft>
          <a:spcPct val="0"/>
        </a:spcAft>
        <a:buClr>
          <a:srgbClr val="004D55"/>
        </a:buClr>
        <a:buSzPct val="69000"/>
        <a:buFont typeface="Helvetica Neue Light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1pPr>
      <a:lvl2pPr marL="774700" indent="-254000" algn="l" rtl="0" eaLnBrk="0" fontAlgn="base" hangingPunct="0">
        <a:lnSpc>
          <a:spcPct val="120000"/>
        </a:lnSpc>
        <a:spcBef>
          <a:spcPts val="700"/>
        </a:spcBef>
        <a:spcAft>
          <a:spcPct val="0"/>
        </a:spcAft>
        <a:buClr>
          <a:srgbClr val="004D55"/>
        </a:buClr>
        <a:buSzPct val="69000"/>
        <a:buFont typeface="Helvetica Neue Light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2pPr>
      <a:lvl3pPr marL="1346200" indent="-254000" algn="l" rtl="0" eaLnBrk="0" fontAlgn="base" hangingPunct="0">
        <a:lnSpc>
          <a:spcPct val="120000"/>
        </a:lnSpc>
        <a:spcBef>
          <a:spcPts val="700"/>
        </a:spcBef>
        <a:spcAft>
          <a:spcPct val="0"/>
        </a:spcAft>
        <a:buClr>
          <a:srgbClr val="004D55"/>
        </a:buClr>
        <a:buSzPct val="69000"/>
        <a:buFont typeface="Helvetica Neue Light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3pPr>
      <a:lvl4pPr marL="1917700" indent="-254000" algn="l" rtl="0" eaLnBrk="0" fontAlgn="base" hangingPunct="0">
        <a:lnSpc>
          <a:spcPct val="120000"/>
        </a:lnSpc>
        <a:spcBef>
          <a:spcPts val="700"/>
        </a:spcBef>
        <a:spcAft>
          <a:spcPct val="0"/>
        </a:spcAft>
        <a:buClr>
          <a:srgbClr val="004D55"/>
        </a:buClr>
        <a:buSzPct val="69000"/>
        <a:buFont typeface="Helvetica Neue Light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4pPr>
      <a:lvl5pPr marL="2489200" indent="-254000" algn="l" rtl="0" eaLnBrk="0" fontAlgn="base" hangingPunct="0">
        <a:lnSpc>
          <a:spcPct val="120000"/>
        </a:lnSpc>
        <a:spcBef>
          <a:spcPts val="700"/>
        </a:spcBef>
        <a:spcAft>
          <a:spcPct val="0"/>
        </a:spcAft>
        <a:buClr>
          <a:srgbClr val="004D55"/>
        </a:buClr>
        <a:buSzPct val="69000"/>
        <a:buFont typeface="Helvetica Neue Light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5pPr>
      <a:lvl6pPr marL="2946400" indent="-254000" algn="l" rtl="0" fontAlgn="base">
        <a:lnSpc>
          <a:spcPct val="120000"/>
        </a:lnSpc>
        <a:spcBef>
          <a:spcPts val="700"/>
        </a:spcBef>
        <a:spcAft>
          <a:spcPct val="0"/>
        </a:spcAft>
        <a:buClr>
          <a:srgbClr val="004D55"/>
        </a:buClr>
        <a:buSzPct val="69000"/>
        <a:buFont typeface="Helvetica Neue Light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3403600" indent="-254000" algn="l" rtl="0" fontAlgn="base">
        <a:lnSpc>
          <a:spcPct val="120000"/>
        </a:lnSpc>
        <a:spcBef>
          <a:spcPts val="700"/>
        </a:spcBef>
        <a:spcAft>
          <a:spcPct val="0"/>
        </a:spcAft>
        <a:buClr>
          <a:srgbClr val="004D55"/>
        </a:buClr>
        <a:buSzPct val="69000"/>
        <a:buFont typeface="Helvetica Neue Light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3860800" indent="-254000" algn="l" rtl="0" fontAlgn="base">
        <a:lnSpc>
          <a:spcPct val="120000"/>
        </a:lnSpc>
        <a:spcBef>
          <a:spcPts val="700"/>
        </a:spcBef>
        <a:spcAft>
          <a:spcPct val="0"/>
        </a:spcAft>
        <a:buClr>
          <a:srgbClr val="004D55"/>
        </a:buClr>
        <a:buSzPct val="69000"/>
        <a:buFont typeface="Helvetica Neue Light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4318000" indent="-254000" algn="l" rtl="0" fontAlgn="base">
        <a:lnSpc>
          <a:spcPct val="120000"/>
        </a:lnSpc>
        <a:spcBef>
          <a:spcPts val="700"/>
        </a:spcBef>
        <a:spcAft>
          <a:spcPct val="0"/>
        </a:spcAft>
        <a:buClr>
          <a:srgbClr val="004D55"/>
        </a:buClr>
        <a:buSzPct val="69000"/>
        <a:buFont typeface="Helvetica Neue Light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128713"/>
            <a:ext cx="5321300" cy="748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0" y="8153400"/>
            <a:ext cx="17780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974725" y="4038600"/>
            <a:ext cx="11055350" cy="2090738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Gill Sans (Headings)"/>
                <a:cs typeface="Gill Sans (Headings)"/>
              </a:defRPr>
            </a:lvl1pPr>
          </a:lstStyle>
          <a:p>
            <a:pPr>
              <a:defRPr/>
            </a:pPr>
            <a:r>
              <a:rPr lang="en-US" sz="8400" kern="0" smtClean="0">
                <a:solidFill>
                  <a:srgbClr val="000000"/>
                </a:solidFill>
                <a:ea typeface="+mj-ea"/>
                <a:sym typeface="Gill Sans" charset="0"/>
              </a:rPr>
              <a:t>Questions?</a:t>
            </a:r>
            <a:endParaRPr lang="en-US" sz="8400" kern="0" dirty="0" smtClean="0">
              <a:solidFill>
                <a:srgbClr val="000000"/>
              </a:solidFill>
              <a:ea typeface="+mj-ea"/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1" Type="http://schemas.openxmlformats.org/officeDocument/2006/relationships/tags" Target="../tags/tag1.xml"/><Relationship Id="rId2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1" Type="http://schemas.openxmlformats.org/officeDocument/2006/relationships/tags" Target="../tags/tag2.xml"/><Relationship Id="rId2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1" Type="http://schemas.openxmlformats.org/officeDocument/2006/relationships/tags" Target="../tags/tag3.xml"/><Relationship Id="rId2" Type="http://schemas.microsoft.com/office/2007/relationships/media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5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Solving The Unsolvable</a:t>
            </a:r>
            <a:endParaRPr lang="en-US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32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Recent issues</a:t>
            </a:r>
            <a:endParaRPr lang="en-US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 last few years many DB issues brought up and stalled</a:t>
            </a:r>
          </a:p>
          <a:p>
            <a:r>
              <a:rPr lang="en-US" dirty="0" smtClean="0"/>
              <a:t>Currently 7 Numbered Work Items (NWIs)</a:t>
            </a:r>
          </a:p>
          <a:p>
            <a:r>
              <a:rPr lang="en-US" dirty="0" smtClean="0"/>
              <a:t>5 NWIs still at Problem Definition Stage</a:t>
            </a:r>
          </a:p>
          <a:p>
            <a:r>
              <a:rPr lang="en-US" dirty="0" smtClean="0"/>
              <a:t>4 NWIs have less than 5 comments from only 3 people</a:t>
            </a:r>
            <a:endParaRPr lang="en-US" dirty="0"/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fld id="{49CBABA0-A8C7-8A4E-8220-13E4FB7B2323}" type="slidenum">
              <a:rPr lang="en-US" sz="1600">
                <a:solidFill>
                  <a:schemeClr val="tx1"/>
                </a:solidFill>
                <a:latin typeface="Helvetica Neue" charset="0"/>
                <a:cs typeface="Helvetica Neue" charset="0"/>
                <a:sym typeface="Helvetica Neue" charset="0"/>
              </a:rPr>
              <a:pPr eaLnBrk="1" hangingPunct="1"/>
              <a:t>2</a:t>
            </a:fld>
            <a:endParaRPr lang="en-US" sz="1600">
              <a:solidFill>
                <a:schemeClr val="tx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697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Other issues raised include:</a:t>
            </a:r>
            <a:endParaRPr lang="en-US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Locking 700k+ personal data items in DB</a:t>
            </a:r>
          </a:p>
          <a:p>
            <a:r>
              <a:rPr lang="en-US" dirty="0" smtClean="0"/>
              <a:t>Implementing UTF8 in the DB</a:t>
            </a:r>
          </a:p>
          <a:p>
            <a:r>
              <a:rPr lang="en-US" dirty="0" smtClean="0"/>
              <a:t>To password or not</a:t>
            </a:r>
          </a:p>
          <a:p>
            <a:r>
              <a:rPr lang="en-US" dirty="0" smtClean="0"/>
              <a:t>Validation of contact data - once, repeated, never</a:t>
            </a:r>
          </a:p>
          <a:p>
            <a:r>
              <a:rPr lang="en-US" dirty="0" smtClean="0"/>
              <a:t>Personalised authorisation</a:t>
            </a:r>
          </a:p>
          <a:p>
            <a:r>
              <a:rPr lang="en-US" dirty="0" smtClean="0"/>
              <a:t>Public </a:t>
            </a:r>
            <a:r>
              <a:rPr lang="en-US" dirty="0" err="1" smtClean="0"/>
              <a:t>vs</a:t>
            </a:r>
            <a:r>
              <a:rPr lang="en-US" dirty="0" smtClean="0"/>
              <a:t> private data in DB</a:t>
            </a:r>
          </a:p>
          <a:p>
            <a:r>
              <a:rPr lang="en-US" dirty="0" smtClean="0"/>
              <a:t>Is stale data still valid?</a:t>
            </a:r>
            <a:endParaRPr lang="en-US" dirty="0"/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fld id="{49CBABA0-A8C7-8A4E-8220-13E4FB7B2323}" type="slidenum">
              <a:rPr lang="en-US" sz="1600">
                <a:solidFill>
                  <a:schemeClr val="tx1"/>
                </a:solidFill>
                <a:latin typeface="Helvetica Neue" charset="0"/>
                <a:cs typeface="Helvetica Neue" charset="0"/>
                <a:sym typeface="Helvetica Neue" charset="0"/>
              </a:rPr>
              <a:pPr eaLnBrk="1" hangingPunct="1"/>
              <a:t>3</a:t>
            </a:fld>
            <a:endParaRPr lang="en-US" sz="1600">
              <a:solidFill>
                <a:schemeClr val="tx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99831"/>
      </p:ext>
    </p:extLst>
  </p:cSld>
  <p:clrMapOvr>
    <a:masterClrMapping/>
  </p:clrMapOvr>
  <p:transition xmlns:p14="http://schemas.microsoft.com/office/powerpoint/2010/main" advTm="16609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"/>
          <p:cNvSpPr>
            <a:spLocks noGrp="1" noChangeArrowheads="1"/>
          </p:cNvSpPr>
          <p:nvPr>
            <p:ph type="title"/>
          </p:nvPr>
        </p:nvSpPr>
        <p:spPr>
          <a:xfrm>
            <a:off x="669752" y="412304"/>
            <a:ext cx="11628002" cy="86409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500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Timing</a:t>
            </a:r>
            <a:endParaRPr lang="en-US" sz="4500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1200" y="1636440"/>
            <a:ext cx="11760200" cy="7139260"/>
          </a:xfrm>
        </p:spPr>
        <p:txBody>
          <a:bodyPr/>
          <a:lstStyle/>
          <a:p>
            <a:r>
              <a:rPr lang="en-US" sz="4400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Issues often brought up just before RIPE Meetings</a:t>
            </a:r>
            <a:endParaRPr lang="en-US" dirty="0" smtClean="0"/>
          </a:p>
          <a:p>
            <a:r>
              <a:rPr lang="en-US" dirty="0" smtClean="0"/>
              <a:t>Some strong views expressed during meeting</a:t>
            </a:r>
          </a:p>
          <a:p>
            <a:r>
              <a:rPr lang="en-US" dirty="0" smtClean="0"/>
              <a:t>Often quickly forgotten straight after meeting</a:t>
            </a:r>
          </a:p>
          <a:p>
            <a:r>
              <a:rPr lang="en-US" dirty="0" smtClean="0"/>
              <a:t>Issues not resolved, brought up again and again over time</a:t>
            </a:r>
            <a:endParaRPr lang="en-US" dirty="0"/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fld id="{49CBABA0-A8C7-8A4E-8220-13E4FB7B2323}" type="slidenum">
              <a:rPr lang="en-US" sz="1600">
                <a:solidFill>
                  <a:schemeClr val="tx1"/>
                </a:solidFill>
                <a:latin typeface="Helvetica Neue" charset="0"/>
                <a:cs typeface="Helvetica Neue" charset="0"/>
                <a:sym typeface="Helvetica Neue" charset="0"/>
              </a:rPr>
              <a:pPr eaLnBrk="1" hangingPunct="1"/>
              <a:t>4</a:t>
            </a:fld>
            <a:endParaRPr lang="en-US" sz="1600">
              <a:solidFill>
                <a:schemeClr val="tx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99831"/>
      </p:ext>
    </p:extLst>
  </p:cSld>
  <p:clrMapOvr>
    <a:masterClrMapping/>
  </p:clrMapOvr>
  <p:transition xmlns:p14="http://schemas.microsoft.com/office/powerpoint/2010/main" advTm="2581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No progress</a:t>
            </a:r>
            <a:endParaRPr lang="en-US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 what seem to be relatively straightforward issues never concluded</a:t>
            </a:r>
          </a:p>
          <a:p>
            <a:r>
              <a:rPr lang="en-US" dirty="0" smtClean="0"/>
              <a:t>Continued use of DB as White Pages Directory</a:t>
            </a:r>
          </a:p>
          <a:p>
            <a:r>
              <a:rPr lang="en-US" dirty="0" smtClean="0"/>
              <a:t>Continued use of </a:t>
            </a:r>
            <a:r>
              <a:rPr lang="en-US" dirty="0" err="1" smtClean="0"/>
              <a:t>geolocation</a:t>
            </a:r>
            <a:r>
              <a:rPr lang="en-US" dirty="0" smtClean="0"/>
              <a:t> and language features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fld id="{49CBABA0-A8C7-8A4E-8220-13E4FB7B2323}" type="slidenum">
              <a:rPr lang="en-US" sz="1600">
                <a:solidFill>
                  <a:schemeClr val="tx1"/>
                </a:solidFill>
                <a:latin typeface="Helvetica Neue" charset="0"/>
                <a:cs typeface="Helvetica Neue" charset="0"/>
                <a:sym typeface="Helvetica Neue" charset="0"/>
              </a:rPr>
              <a:pPr eaLnBrk="1" hangingPunct="1"/>
              <a:t>5</a:t>
            </a:fld>
            <a:endParaRPr lang="en-US" sz="1600">
              <a:solidFill>
                <a:schemeClr val="tx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99831"/>
      </p:ext>
    </p:extLst>
  </p:cSld>
  <p:clrMapOvr>
    <a:masterClrMapping/>
  </p:clrMapOvr>
  <p:transition xmlns:p14="http://schemas.microsoft.com/office/powerpoint/2010/main" advTm="6059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What now?</a:t>
            </a:r>
            <a:endParaRPr lang="en-US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you do when you can't see the way forward?</a:t>
            </a:r>
          </a:p>
          <a:p>
            <a:r>
              <a:rPr lang="en-US" dirty="0" smtClean="0"/>
              <a:t>MOVE!!! </a:t>
            </a:r>
            <a:endParaRPr lang="en-US" dirty="0"/>
          </a:p>
          <a:p>
            <a:pPr lvl="1"/>
            <a:r>
              <a:rPr lang="en-US" dirty="0" smtClean="0"/>
              <a:t>to a new position</a:t>
            </a:r>
          </a:p>
          <a:p>
            <a:r>
              <a:rPr lang="en-US" dirty="0" smtClean="0"/>
              <a:t>Direction, distance don't matter - just move</a:t>
            </a:r>
          </a:p>
          <a:p>
            <a:r>
              <a:rPr lang="en-US" dirty="0" smtClean="0"/>
              <a:t>From a new position, you may see way ahead</a:t>
            </a:r>
          </a:p>
          <a:p>
            <a:r>
              <a:rPr lang="en-US" dirty="0" smtClean="0"/>
              <a:t>Stay way you are and you continue to NOT see any way ahead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fld id="{49CBABA0-A8C7-8A4E-8220-13E4FB7B2323}" type="slidenum">
              <a:rPr lang="en-US" sz="1600">
                <a:solidFill>
                  <a:schemeClr val="tx1"/>
                </a:solidFill>
                <a:latin typeface="Helvetica Neue" charset="0"/>
                <a:cs typeface="Helvetica Neue" charset="0"/>
                <a:sym typeface="Helvetica Neue" charset="0"/>
              </a:rPr>
              <a:pPr eaLnBrk="1" hangingPunct="1"/>
              <a:t>6</a:t>
            </a:fld>
            <a:endParaRPr lang="en-US" sz="1600">
              <a:solidFill>
                <a:schemeClr val="tx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799831"/>
      </p:ext>
    </p:extLst>
  </p:cSld>
  <p:clrMapOvr>
    <a:masterClrMapping/>
  </p:clrMapOvr>
  <p:transition xmlns:p14="http://schemas.microsoft.com/office/powerpoint/2010/main" advTm="7640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Options</a:t>
            </a:r>
            <a:endParaRPr lang="en-US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Ultimately only 3 options with any problem:</a:t>
            </a:r>
          </a:p>
          <a:p>
            <a:pPr lvl="1"/>
            <a:r>
              <a:rPr lang="en-US" dirty="0" smtClean="0"/>
              <a:t>Change/replace/fix something</a:t>
            </a:r>
          </a:p>
          <a:p>
            <a:pPr lvl="1"/>
            <a:r>
              <a:rPr lang="en-US" dirty="0" smtClean="0"/>
              <a:t>Accept it's a problem and live with it</a:t>
            </a:r>
          </a:p>
          <a:p>
            <a:pPr lvl="1"/>
            <a:r>
              <a:rPr lang="en-US" dirty="0" smtClean="0"/>
              <a:t>Decide it's no longer/never was a problem, drop it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fld id="{49CBABA0-A8C7-8A4E-8220-13E4FB7B2323}" type="slidenum">
              <a:rPr lang="en-US" sz="1600">
                <a:solidFill>
                  <a:schemeClr val="tx1"/>
                </a:solidFill>
                <a:latin typeface="Helvetica Neue" charset="0"/>
                <a:cs typeface="Helvetica Neue" charset="0"/>
                <a:sym typeface="Helvetica Neue" charset="0"/>
              </a:rPr>
              <a:pPr eaLnBrk="1" hangingPunct="1"/>
              <a:t>7</a:t>
            </a:fld>
            <a:endParaRPr lang="en-US" sz="1600">
              <a:solidFill>
                <a:schemeClr val="tx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799831"/>
      </p:ext>
    </p:extLst>
  </p:cSld>
  <p:clrMapOvr>
    <a:masterClrMapping/>
  </p:clrMapOvr>
  <p:transition xmlns:p14="http://schemas.microsoft.com/office/powerpoint/2010/main" advTm="9007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 Neue Light" charset="0"/>
                <a:ea typeface="ヒラギノ角ゴ ProN W3" charset="0"/>
                <a:cs typeface="ヒラギノ角ゴ ProN W3" charset="0"/>
              </a:rPr>
              <a:t>Way ahead…</a:t>
            </a:r>
            <a:endParaRPr lang="en-US" dirty="0"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an issue</a:t>
            </a:r>
          </a:p>
          <a:p>
            <a:r>
              <a:rPr lang="en-US" dirty="0" smtClean="0"/>
              <a:t>Discus it</a:t>
            </a:r>
          </a:p>
          <a:p>
            <a:r>
              <a:rPr lang="en-US" dirty="0" smtClean="0"/>
              <a:t>Make a decision</a:t>
            </a:r>
          </a:p>
          <a:p>
            <a:r>
              <a:rPr lang="en-US" dirty="0" smtClean="0"/>
              <a:t>Implement </a:t>
            </a:r>
            <a:r>
              <a:rPr lang="en-US" dirty="0" err="1" smtClean="0"/>
              <a:t>decision..even</a:t>
            </a:r>
            <a:r>
              <a:rPr lang="en-US" dirty="0" smtClean="0"/>
              <a:t> if that is just to document it</a:t>
            </a:r>
          </a:p>
          <a:p>
            <a:r>
              <a:rPr lang="en-US" dirty="0" smtClean="0"/>
              <a:t>Move on with life...</a:t>
            </a:r>
            <a:endParaRPr lang="en-US" dirty="0"/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37931725" indent="-37474525"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eaLnBrk="0" hangingPunct="0"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4D55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/>
            <a:fld id="{49CBABA0-A8C7-8A4E-8220-13E4FB7B2323}" type="slidenum">
              <a:rPr lang="en-US" sz="1600">
                <a:solidFill>
                  <a:schemeClr val="tx1"/>
                </a:solidFill>
                <a:latin typeface="Helvetica Neue" charset="0"/>
                <a:cs typeface="Helvetica Neue" charset="0"/>
                <a:sym typeface="Helvetica Neue" charset="0"/>
              </a:rPr>
              <a:pPr eaLnBrk="1" hangingPunct="1"/>
              <a:t>8</a:t>
            </a:fld>
            <a:endParaRPr lang="en-US" sz="1600">
              <a:solidFill>
                <a:schemeClr val="tx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799831"/>
      </p:ext>
    </p:extLst>
  </p:cSld>
  <p:clrMapOvr>
    <a:masterClrMapping/>
  </p:clrMapOvr>
  <p:transition xmlns:p14="http://schemas.microsoft.com/office/powerpoint/2010/main" advTm="7654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708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0.1|5.1|3.6|17.6|1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9.1|3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40.5|7|12.5"/>
</p:tagLst>
</file>

<file path=ppt/theme/theme1.xml><?xml version="1.0" encoding="utf-8"?>
<a:theme xmlns:a="http://schemas.openxmlformats.org/drawingml/2006/main" name="Title &amp; Subtitle">
  <a:themeElements>
    <a:clrScheme name="">
      <a:dk1>
        <a:srgbClr val="004D55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404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626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4D55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626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4D55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 copy">
  <a:themeElements>
    <a:clrScheme name="">
      <a:dk1>
        <a:srgbClr val="004D55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4047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626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4D55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626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4D55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Questions">
  <a:themeElements>
    <a:clrScheme name="">
      <a:dk1>
        <a:srgbClr val="004D55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404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Question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626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4D55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626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4D55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7875</TotalTime>
  <Pages>0</Pages>
  <Words>274</Words>
  <Characters>0</Characters>
  <Application>Microsoft Macintosh PowerPoint</Application>
  <PresentationFormat>Custom</PresentationFormat>
  <Lines>0</Lines>
  <Paragraphs>49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Helvetica Neue Light</vt:lpstr>
      <vt:lpstr>ヒラギノ角ゴ ProN W3</vt:lpstr>
      <vt:lpstr>Arial</vt:lpstr>
      <vt:lpstr>Helvetica Neue</vt:lpstr>
      <vt:lpstr>Calibri</vt:lpstr>
      <vt:lpstr>ＭＳ Ｐゴシック</vt:lpstr>
      <vt:lpstr>Gill Sans</vt:lpstr>
      <vt:lpstr>Gill Sans (Headings)</vt:lpstr>
      <vt:lpstr>Title &amp; Subtitle</vt:lpstr>
      <vt:lpstr>Title &amp; Bullets copy</vt:lpstr>
      <vt:lpstr>Questions</vt:lpstr>
      <vt:lpstr>Solving The Unsolvable</vt:lpstr>
      <vt:lpstr>Recent issues</vt:lpstr>
      <vt:lpstr>Other issues raised include:</vt:lpstr>
      <vt:lpstr>Timing</vt:lpstr>
      <vt:lpstr>No progress</vt:lpstr>
      <vt:lpstr>What now?</vt:lpstr>
      <vt:lpstr>Options</vt:lpstr>
      <vt:lpstr>Way ahead…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Solving The Unsolvable</dc:title>
  <dc:subject/>
  <dc:creator/>
  <cp:keywords/>
  <dc:description/>
  <cp:lastModifiedBy>Denis</cp:lastModifiedBy>
  <cp:revision>14</cp:revision>
  <dcterms:modified xsi:type="dcterms:W3CDTF">2017-05-07T00:51:16Z</dcterms:modified>
  <cp:category/>
</cp:coreProperties>
</file>