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32"/>
  </p:notesMasterIdLst>
  <p:sldIdLst>
    <p:sldId id="256" r:id="rId2"/>
    <p:sldId id="280" r:id="rId3"/>
    <p:sldId id="351" r:id="rId4"/>
    <p:sldId id="352" r:id="rId5"/>
    <p:sldId id="353" r:id="rId6"/>
    <p:sldId id="350" r:id="rId7"/>
    <p:sldId id="308" r:id="rId8"/>
    <p:sldId id="356" r:id="rId9"/>
    <p:sldId id="305" r:id="rId10"/>
    <p:sldId id="354" r:id="rId11"/>
    <p:sldId id="317" r:id="rId12"/>
    <p:sldId id="318" r:id="rId13"/>
    <p:sldId id="323" r:id="rId14"/>
    <p:sldId id="355" r:id="rId15"/>
    <p:sldId id="275" r:id="rId16"/>
    <p:sldId id="324" r:id="rId17"/>
    <p:sldId id="344" r:id="rId18"/>
    <p:sldId id="343" r:id="rId19"/>
    <p:sldId id="349" r:id="rId20"/>
    <p:sldId id="348" r:id="rId21"/>
    <p:sldId id="339" r:id="rId22"/>
    <p:sldId id="325" r:id="rId23"/>
    <p:sldId id="329" r:id="rId24"/>
    <p:sldId id="327" r:id="rId25"/>
    <p:sldId id="328" r:id="rId26"/>
    <p:sldId id="340" r:id="rId27"/>
    <p:sldId id="332" r:id="rId28"/>
    <p:sldId id="342" r:id="rId29"/>
    <p:sldId id="346" r:id="rId30"/>
    <p:sldId id="31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89474" autoAdjust="0"/>
  </p:normalViewPr>
  <p:slideViewPr>
    <p:cSldViewPr snapToGrid="0">
      <p:cViewPr varScale="1">
        <p:scale>
          <a:sx n="90" d="100"/>
          <a:sy n="90"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6a9dd3c22e41aae8/experiments_upd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6a9dd3c22e41aae8/experiments_upd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56963143258047E-2"/>
          <c:y val="3.189051395318418E-2"/>
          <c:w val="0.9100648715966696"/>
          <c:h val="0.65643187380396295"/>
        </c:manualLayout>
      </c:layout>
      <c:barChart>
        <c:barDir val="col"/>
        <c:grouping val="stacked"/>
        <c:varyColors val="1"/>
        <c:ser>
          <c:idx val="0"/>
          <c:order val="0"/>
          <c:invertIfNegative val="0"/>
          <c:dPt>
            <c:idx val="0"/>
            <c:invertIfNegative val="0"/>
            <c:bubble3D val="0"/>
            <c:spPr>
              <a:solidFill>
                <a:schemeClr val="accent6"/>
              </a:solidFill>
              <a:ln>
                <a:noFill/>
              </a:ln>
              <a:effectLst/>
            </c:spPr>
          </c:dPt>
          <c:dPt>
            <c:idx val="1"/>
            <c:invertIfNegative val="0"/>
            <c:bubble3D val="0"/>
            <c:spPr>
              <a:solidFill>
                <a:schemeClr val="accent5"/>
              </a:solidFill>
              <a:ln>
                <a:noFill/>
              </a:ln>
              <a:effectLst/>
            </c:spPr>
          </c:dPt>
          <c:dPt>
            <c:idx val="2"/>
            <c:invertIfNegative val="0"/>
            <c:bubble3D val="0"/>
            <c:spPr>
              <a:solidFill>
                <a:schemeClr val="accent4"/>
              </a:solidFill>
              <a:ln>
                <a:noFill/>
              </a:ln>
              <a:effectLst/>
            </c:spPr>
          </c:dPt>
          <c:dPt>
            <c:idx val="3"/>
            <c:invertIfNegative val="0"/>
            <c:bubble3D val="0"/>
            <c:spPr>
              <a:solidFill>
                <a:schemeClr val="accent6">
                  <a:lumMod val="60000"/>
                </a:schemeClr>
              </a:solidFill>
              <a:ln>
                <a:noFill/>
              </a:ln>
              <a:effectLst/>
            </c:spPr>
          </c:dPt>
          <c:dPt>
            <c:idx val="4"/>
            <c:invertIfNegative val="0"/>
            <c:bubble3D val="0"/>
            <c:spPr>
              <a:solidFill>
                <a:schemeClr val="accent5">
                  <a:lumMod val="60000"/>
                </a:schemeClr>
              </a:solidFill>
              <a:ln>
                <a:noFill/>
              </a:ln>
              <a:effectLst/>
            </c:spPr>
          </c:dPt>
          <c:dPt>
            <c:idx val="5"/>
            <c:invertIfNegative val="0"/>
            <c:bubble3D val="0"/>
            <c:spPr>
              <a:solidFill>
                <a:schemeClr val="accent4">
                  <a:lumMod val="60000"/>
                </a:schemeClr>
              </a:solidFill>
              <a:ln>
                <a:noFill/>
              </a:ln>
              <a:effectLst/>
            </c:spPr>
          </c:dPt>
          <c:dPt>
            <c:idx val="6"/>
            <c:invertIfNegative val="0"/>
            <c:bubble3D val="0"/>
            <c:spPr>
              <a:solidFill>
                <a:schemeClr val="accent6">
                  <a:lumMod val="80000"/>
                  <a:lumOff val="20000"/>
                </a:schemeClr>
              </a:solidFill>
              <a:ln>
                <a:noFill/>
              </a:ln>
              <a:effectLst/>
            </c:spPr>
          </c:dPt>
          <c:dPt>
            <c:idx val="7"/>
            <c:invertIfNegative val="0"/>
            <c:bubble3D val="0"/>
            <c:spPr>
              <a:solidFill>
                <a:schemeClr val="accent5">
                  <a:lumMod val="80000"/>
                  <a:lumOff val="20000"/>
                </a:schemeClr>
              </a:solidFill>
              <a:ln>
                <a:noFill/>
              </a:ln>
              <a:effectLst/>
            </c:spPr>
          </c:dPt>
          <c:dPt>
            <c:idx val="8"/>
            <c:invertIfNegative val="0"/>
            <c:bubble3D val="0"/>
            <c:spPr>
              <a:solidFill>
                <a:schemeClr val="accent4">
                  <a:lumMod val="80000"/>
                  <a:lumOff val="20000"/>
                </a:schemeClr>
              </a:solidFill>
              <a:ln>
                <a:noFill/>
              </a:ln>
              <a:effectLst/>
            </c:spPr>
          </c:dPt>
          <c:cat>
            <c:strRef>
              <c:f>Sheet1!$O$1:$W$1</c:f>
              <c:strCache>
                <c:ptCount val="9"/>
                <c:pt idx="0">
                  <c:v>Condensation-Per class_Prefix_Preserving_IP</c:v>
                </c:pt>
                <c:pt idx="1">
                  <c:v>Condensation-all classes_Prefix_Preserving</c:v>
                </c:pt>
                <c:pt idx="2">
                  <c:v>Differential Privacy-Per class_Prefix_Preserving_IP</c:v>
                </c:pt>
                <c:pt idx="3">
                  <c:v>Pure condensation</c:v>
                </c:pt>
                <c:pt idx="4">
                  <c:v>prefix-preserving(IP)+Gneralization(other feature)</c:v>
                </c:pt>
                <c:pt idx="5">
                  <c:v>Permutation</c:v>
                </c:pt>
                <c:pt idx="6">
                  <c:v>Black Marker</c:v>
                </c:pt>
                <c:pt idx="7">
                  <c:v>Truncation</c:v>
                </c:pt>
                <c:pt idx="8">
                  <c:v>Reverse Truncation</c:v>
                </c:pt>
              </c:strCache>
            </c:strRef>
          </c:cat>
          <c:val>
            <c:numRef>
              <c:f>Sheet1!$O$2:$W$2</c:f>
              <c:numCache>
                <c:formatCode>General</c:formatCode>
                <c:ptCount val="9"/>
                <c:pt idx="0">
                  <c:v>0.94069999999999998</c:v>
                </c:pt>
                <c:pt idx="1">
                  <c:v>1.3204</c:v>
                </c:pt>
                <c:pt idx="2">
                  <c:v>1.3729</c:v>
                </c:pt>
                <c:pt idx="3">
                  <c:v>1.3429</c:v>
                </c:pt>
                <c:pt idx="4">
                  <c:v>0.63919999999999999</c:v>
                </c:pt>
                <c:pt idx="5">
                  <c:v>0.56079999999999997</c:v>
                </c:pt>
                <c:pt idx="6">
                  <c:v>0.6109</c:v>
                </c:pt>
                <c:pt idx="7">
                  <c:v>0.73509999999999998</c:v>
                </c:pt>
                <c:pt idx="8">
                  <c:v>0.27250000000000002</c:v>
                </c:pt>
              </c:numCache>
            </c:numRef>
          </c:val>
          <c:extLst xmlns:c16r2="http://schemas.microsoft.com/office/drawing/2015/06/chart">
            <c:ext xmlns:c16="http://schemas.microsoft.com/office/drawing/2014/chart" uri="{C3380CC4-5D6E-409C-BE32-E72D297353CC}">
              <c16:uniqueId val="{00000000-291A-4AC6-84CA-C60EF5636A44}"/>
            </c:ext>
          </c:extLst>
        </c:ser>
        <c:dLbls>
          <c:showLegendKey val="0"/>
          <c:showVal val="0"/>
          <c:showCatName val="0"/>
          <c:showSerName val="0"/>
          <c:showPercent val="0"/>
          <c:showBubbleSize val="0"/>
        </c:dLbls>
        <c:gapWidth val="219"/>
        <c:overlap val="100"/>
        <c:axId val="945857560"/>
        <c:axId val="945870888"/>
      </c:barChart>
      <c:catAx>
        <c:axId val="945857560"/>
        <c:scaling>
          <c:orientation val="minMax"/>
        </c:scaling>
        <c:delete val="1"/>
        <c:axPos val="b"/>
        <c:numFmt formatCode="General" sourceLinked="1"/>
        <c:majorTickMark val="none"/>
        <c:minorTickMark val="none"/>
        <c:tickLblPos val="nextTo"/>
        <c:crossAx val="945870888"/>
        <c:crosses val="autoZero"/>
        <c:auto val="1"/>
        <c:lblAlgn val="ctr"/>
        <c:lblOffset val="100"/>
        <c:noMultiLvlLbl val="0"/>
      </c:catAx>
      <c:valAx>
        <c:axId val="945870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Privacy</a:t>
                </a:r>
              </a:p>
            </c:rich>
          </c:tx>
          <c:layout>
            <c:manualLayout>
              <c:xMode val="edge"/>
              <c:yMode val="edge"/>
              <c:x val="7.6718933000328865E-3"/>
              <c:y val="0.3156626709549553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5857560"/>
        <c:crosses val="autoZero"/>
        <c:crossBetween val="between"/>
      </c:valAx>
      <c:spPr>
        <a:noFill/>
        <a:ln>
          <a:noFill/>
        </a:ln>
        <a:effectLst/>
      </c:spPr>
    </c:plotArea>
    <c:legend>
      <c:legendPos val="b"/>
      <c:layout>
        <c:manualLayout>
          <c:xMode val="edge"/>
          <c:yMode val="edge"/>
          <c:x val="6.6562191991606581E-2"/>
          <c:y val="0.759178224600073"/>
          <c:w val="0.93131939891984583"/>
          <c:h val="0.156746784068804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chemeClr val="accent6"/>
              </a:solidFill>
              <a:ln>
                <a:noFill/>
              </a:ln>
              <a:effectLst/>
            </c:spPr>
          </c:dPt>
          <c:dPt>
            <c:idx val="1"/>
            <c:invertIfNegative val="0"/>
            <c:bubble3D val="0"/>
            <c:spPr>
              <a:solidFill>
                <a:schemeClr val="accent5"/>
              </a:solidFill>
              <a:ln>
                <a:noFill/>
              </a:ln>
              <a:effectLst/>
            </c:spPr>
          </c:dPt>
          <c:dPt>
            <c:idx val="2"/>
            <c:invertIfNegative val="0"/>
            <c:bubble3D val="0"/>
            <c:spPr>
              <a:solidFill>
                <a:schemeClr val="accent4"/>
              </a:solidFill>
              <a:ln>
                <a:noFill/>
              </a:ln>
              <a:effectLst/>
            </c:spPr>
          </c:dPt>
          <c:dPt>
            <c:idx val="3"/>
            <c:invertIfNegative val="0"/>
            <c:bubble3D val="0"/>
            <c:spPr>
              <a:solidFill>
                <a:schemeClr val="accent6">
                  <a:lumMod val="60000"/>
                </a:schemeClr>
              </a:solidFill>
              <a:ln>
                <a:noFill/>
              </a:ln>
              <a:effectLst/>
            </c:spPr>
          </c:dPt>
          <c:dPt>
            <c:idx val="4"/>
            <c:invertIfNegative val="0"/>
            <c:bubble3D val="0"/>
            <c:spPr>
              <a:solidFill>
                <a:schemeClr val="accent5">
                  <a:lumMod val="60000"/>
                </a:schemeClr>
              </a:solidFill>
              <a:ln>
                <a:noFill/>
              </a:ln>
              <a:effectLst/>
            </c:spPr>
          </c:dPt>
          <c:dPt>
            <c:idx val="5"/>
            <c:invertIfNegative val="0"/>
            <c:bubble3D val="0"/>
            <c:spPr>
              <a:solidFill>
                <a:schemeClr val="accent4">
                  <a:lumMod val="60000"/>
                </a:schemeClr>
              </a:solidFill>
              <a:ln>
                <a:noFill/>
              </a:ln>
              <a:effectLst/>
            </c:spPr>
          </c:dPt>
          <c:dPt>
            <c:idx val="6"/>
            <c:invertIfNegative val="0"/>
            <c:bubble3D val="0"/>
            <c:spPr>
              <a:solidFill>
                <a:schemeClr val="accent6">
                  <a:lumMod val="80000"/>
                  <a:lumOff val="20000"/>
                </a:schemeClr>
              </a:solidFill>
              <a:ln>
                <a:noFill/>
              </a:ln>
              <a:effectLst/>
            </c:spPr>
          </c:dPt>
          <c:dPt>
            <c:idx val="7"/>
            <c:invertIfNegative val="0"/>
            <c:bubble3D val="0"/>
            <c:spPr>
              <a:solidFill>
                <a:schemeClr val="accent5">
                  <a:lumMod val="80000"/>
                  <a:lumOff val="20000"/>
                </a:schemeClr>
              </a:solidFill>
              <a:ln>
                <a:noFill/>
              </a:ln>
              <a:effectLst/>
            </c:spPr>
          </c:dPt>
          <c:dPt>
            <c:idx val="8"/>
            <c:invertIfNegative val="0"/>
            <c:bubble3D val="0"/>
            <c:spPr>
              <a:solidFill>
                <a:schemeClr val="accent4">
                  <a:lumMod val="80000"/>
                  <a:lumOff val="20000"/>
                </a:schemeClr>
              </a:solidFill>
              <a:ln>
                <a:noFill/>
              </a:ln>
              <a:effectLst/>
            </c:spPr>
          </c:dPt>
          <c:cat>
            <c:strRef>
              <c:f>Sheet1!$O$3:$W$3</c:f>
              <c:strCache>
                <c:ptCount val="9"/>
                <c:pt idx="0">
                  <c:v>Condensation-Per class_Prefix_Preserving_IP</c:v>
                </c:pt>
                <c:pt idx="1">
                  <c:v>Condensation-all classes_Prefix_Preserving</c:v>
                </c:pt>
                <c:pt idx="2">
                  <c:v>Differential Privacy-Per class_Prefix_Preserving_IP</c:v>
                </c:pt>
                <c:pt idx="3">
                  <c:v>Pure condensation</c:v>
                </c:pt>
                <c:pt idx="4">
                  <c:v>prefix-preserving(IP)+Gneralization(other feature)</c:v>
                </c:pt>
                <c:pt idx="5">
                  <c:v>Permutation</c:v>
                </c:pt>
                <c:pt idx="6">
                  <c:v>Black Marker</c:v>
                </c:pt>
                <c:pt idx="7">
                  <c:v>Truncation</c:v>
                </c:pt>
                <c:pt idx="8">
                  <c:v>Reverse Truncation</c:v>
                </c:pt>
              </c:strCache>
            </c:strRef>
          </c:cat>
          <c:val>
            <c:numRef>
              <c:f>Sheet1!$O$4:$W$4</c:f>
              <c:numCache>
                <c:formatCode>General</c:formatCode>
                <c:ptCount val="9"/>
                <c:pt idx="0">
                  <c:v>0.97840000000000005</c:v>
                </c:pt>
                <c:pt idx="1">
                  <c:v>1.3338000000000001</c:v>
                </c:pt>
                <c:pt idx="2">
                  <c:v>2.5556000000000001</c:v>
                </c:pt>
                <c:pt idx="3">
                  <c:v>1.3508</c:v>
                </c:pt>
                <c:pt idx="4">
                  <c:v>1.1833</c:v>
                </c:pt>
                <c:pt idx="5">
                  <c:v>0.91039999999999999</c:v>
                </c:pt>
                <c:pt idx="6">
                  <c:v>0.63380000000000003</c:v>
                </c:pt>
                <c:pt idx="7">
                  <c:v>0.91039999999999999</c:v>
                </c:pt>
                <c:pt idx="8">
                  <c:v>0.15010000000000001</c:v>
                </c:pt>
              </c:numCache>
            </c:numRef>
          </c:val>
          <c:extLst xmlns:c16r2="http://schemas.microsoft.com/office/drawing/2015/06/chart">
            <c:ext xmlns:c16="http://schemas.microsoft.com/office/drawing/2014/chart" uri="{C3380CC4-5D6E-409C-BE32-E72D297353CC}">
              <c16:uniqueId val="{00000000-AC17-40B3-B629-26E669BBBB83}"/>
            </c:ext>
          </c:extLst>
        </c:ser>
        <c:dLbls>
          <c:showLegendKey val="0"/>
          <c:showVal val="0"/>
          <c:showCatName val="0"/>
          <c:showSerName val="0"/>
          <c:showPercent val="0"/>
          <c:showBubbleSize val="0"/>
        </c:dLbls>
        <c:gapWidth val="219"/>
        <c:overlap val="-27"/>
        <c:axId val="945848544"/>
        <c:axId val="945848152"/>
      </c:barChart>
      <c:catAx>
        <c:axId val="945848544"/>
        <c:scaling>
          <c:orientation val="minMax"/>
        </c:scaling>
        <c:delete val="1"/>
        <c:axPos val="b"/>
        <c:numFmt formatCode="General" sourceLinked="1"/>
        <c:majorTickMark val="none"/>
        <c:minorTickMark val="none"/>
        <c:tickLblPos val="nextTo"/>
        <c:crossAx val="945848152"/>
        <c:crosses val="autoZero"/>
        <c:auto val="1"/>
        <c:lblAlgn val="ctr"/>
        <c:lblOffset val="100"/>
        <c:noMultiLvlLbl val="0"/>
      </c:catAx>
      <c:valAx>
        <c:axId val="945848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Privacy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5848544"/>
        <c:crosses val="autoZero"/>
        <c:crossBetween val="between"/>
      </c:valAx>
      <c:spPr>
        <a:noFill/>
        <a:ln>
          <a:noFill/>
        </a:ln>
        <a:effectLst/>
      </c:spPr>
    </c:plotArea>
    <c:legend>
      <c:legendPos val="b"/>
      <c:layout>
        <c:manualLayout>
          <c:xMode val="edge"/>
          <c:yMode val="edge"/>
          <c:x val="6.210899362217405E-2"/>
          <c:y val="0.64339096872563972"/>
          <c:w val="0.87578201275565193"/>
          <c:h val="0.3566090312743603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36737491878011"/>
          <c:y val="4.9115136497538792E-2"/>
          <c:w val="0.74230955936247167"/>
          <c:h val="0.57565506478311101"/>
        </c:manualLayout>
      </c:layout>
      <c:barChart>
        <c:barDir val="col"/>
        <c:grouping val="stacked"/>
        <c:varyColors val="0"/>
        <c:ser>
          <c:idx val="0"/>
          <c:order val="0"/>
          <c:tx>
            <c:strRef>
              <c:f>'[Chart in Microsoft Word]Sheet8'!$B$20</c:f>
              <c:strCache>
                <c:ptCount val="1"/>
                <c:pt idx="0">
                  <c:v>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Word]Sheet8'!$A$21:$A$27</c:f>
              <c:strCache>
                <c:ptCount val="7"/>
                <c:pt idx="0">
                  <c:v>d1-a1</c:v>
                </c:pt>
                <c:pt idx="1">
                  <c:v>d1-a2</c:v>
                </c:pt>
                <c:pt idx="2">
                  <c:v>d1-a3</c:v>
                </c:pt>
                <c:pt idx="3">
                  <c:v>d1-a4</c:v>
                </c:pt>
                <c:pt idx="4">
                  <c:v>d1-a5</c:v>
                </c:pt>
                <c:pt idx="5">
                  <c:v>d1-a6</c:v>
                </c:pt>
                <c:pt idx="6">
                  <c:v>d1-Diff</c:v>
                </c:pt>
              </c:strCache>
            </c:strRef>
          </c:cat>
          <c:val>
            <c:numRef>
              <c:f>'[Chart in Microsoft Word]Sheet8'!$B$21:$B$27</c:f>
              <c:numCache>
                <c:formatCode>_(* #,##0.000_);_(* \(#,##0.000\);_(* "-"??_);_(@_)</c:formatCode>
                <c:ptCount val="7"/>
                <c:pt idx="0">
                  <c:v>0.2</c:v>
                </c:pt>
                <c:pt idx="1">
                  <c:v>0.17846153846153801</c:v>
                </c:pt>
                <c:pt idx="2">
                  <c:v>5.53846153846154E-2</c:v>
                </c:pt>
                <c:pt idx="3">
                  <c:v>7.69230769230769E-2</c:v>
                </c:pt>
                <c:pt idx="4">
                  <c:v>6.9230769230769207E-2</c:v>
                </c:pt>
                <c:pt idx="5">
                  <c:v>6.7692307692307704E-2</c:v>
                </c:pt>
                <c:pt idx="6">
                  <c:v>0</c:v>
                </c:pt>
              </c:numCache>
            </c:numRef>
          </c:val>
          <c:extLst xmlns:c16r2="http://schemas.microsoft.com/office/drawing/2015/06/chart">
            <c:ext xmlns:c16="http://schemas.microsoft.com/office/drawing/2014/chart" uri="{C3380CC4-5D6E-409C-BE32-E72D297353CC}">
              <c16:uniqueId val="{00000000-A6DC-40EB-8229-1EDB4219762E}"/>
            </c:ext>
          </c:extLst>
        </c:ser>
        <c:ser>
          <c:idx val="1"/>
          <c:order val="1"/>
          <c:tx>
            <c:strRef>
              <c:f>'[Chart in Microsoft Word]Sheet8'!$C$20</c:f>
              <c:strCache>
                <c:ptCount val="1"/>
                <c:pt idx="0">
                  <c:v>p2</c:v>
                </c:pt>
              </c:strCache>
            </c:strRef>
          </c:tx>
          <c:spPr>
            <a:solidFill>
              <a:schemeClr val="accent2"/>
            </a:solidFill>
            <a:ln>
              <a:noFill/>
            </a:ln>
            <a:effectLst/>
          </c:spPr>
          <c:invertIfNegative val="0"/>
          <c:cat>
            <c:strRef>
              <c:f>'[Chart in Microsoft Word]Sheet8'!$A$21:$A$27</c:f>
              <c:strCache>
                <c:ptCount val="7"/>
                <c:pt idx="0">
                  <c:v>d1-a1</c:v>
                </c:pt>
                <c:pt idx="1">
                  <c:v>d1-a2</c:v>
                </c:pt>
                <c:pt idx="2">
                  <c:v>d1-a3</c:v>
                </c:pt>
                <c:pt idx="3">
                  <c:v>d1-a4</c:v>
                </c:pt>
                <c:pt idx="4">
                  <c:v>d1-a5</c:v>
                </c:pt>
                <c:pt idx="5">
                  <c:v>d1-a6</c:v>
                </c:pt>
                <c:pt idx="6">
                  <c:v>d1-Diff</c:v>
                </c:pt>
              </c:strCache>
            </c:strRef>
          </c:cat>
          <c:val>
            <c:numRef>
              <c:f>'[Chart in Microsoft Word]Sheet8'!$C$21:$C$27</c:f>
              <c:numCache>
                <c:formatCode>_(* #,##0.000_);_(* \(#,##0.000\);_(* "-"??_);_(@_)</c:formatCode>
                <c:ptCount val="7"/>
                <c:pt idx="0">
                  <c:v>0.2</c:v>
                </c:pt>
                <c:pt idx="1">
                  <c:v>4.6153846153846198E-2</c:v>
                </c:pt>
                <c:pt idx="2">
                  <c:v>1.2307692307692301E-2</c:v>
                </c:pt>
                <c:pt idx="3">
                  <c:v>2.1538461538461499E-2</c:v>
                </c:pt>
                <c:pt idx="4">
                  <c:v>2.1538461538461499E-2</c:v>
                </c:pt>
                <c:pt idx="5">
                  <c:v>2.1538461538461499E-2</c:v>
                </c:pt>
                <c:pt idx="6">
                  <c:v>0</c:v>
                </c:pt>
              </c:numCache>
            </c:numRef>
          </c:val>
          <c:extLst xmlns:c16r2="http://schemas.microsoft.com/office/drawing/2015/06/chart">
            <c:ext xmlns:c16="http://schemas.microsoft.com/office/drawing/2014/chart" uri="{C3380CC4-5D6E-409C-BE32-E72D297353CC}">
              <c16:uniqueId val="{00000001-A6DC-40EB-8229-1EDB4219762E}"/>
            </c:ext>
          </c:extLst>
        </c:ser>
        <c:ser>
          <c:idx val="2"/>
          <c:order val="2"/>
          <c:tx>
            <c:strRef>
              <c:f>'[Chart in Microsoft Word]Sheet8'!$D$20</c:f>
              <c:strCache>
                <c:ptCount val="1"/>
                <c:pt idx="0">
                  <c:v>p3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Word]Sheet8'!$A$21:$A$27</c:f>
              <c:strCache>
                <c:ptCount val="7"/>
                <c:pt idx="0">
                  <c:v>d1-a1</c:v>
                </c:pt>
                <c:pt idx="1">
                  <c:v>d1-a2</c:v>
                </c:pt>
                <c:pt idx="2">
                  <c:v>d1-a3</c:v>
                </c:pt>
                <c:pt idx="3">
                  <c:v>d1-a4</c:v>
                </c:pt>
                <c:pt idx="4">
                  <c:v>d1-a5</c:v>
                </c:pt>
                <c:pt idx="5">
                  <c:v>d1-a6</c:v>
                </c:pt>
                <c:pt idx="6">
                  <c:v>d1-Diff</c:v>
                </c:pt>
              </c:strCache>
            </c:strRef>
          </c:cat>
          <c:val>
            <c:numRef>
              <c:f>'[Chart in Microsoft Word]Sheet8'!$D$21:$D$27</c:f>
              <c:numCache>
                <c:formatCode>_(* #,##0.000_);_(* \(#,##0.000\);_(* "-"??_);_(@_)</c:formatCode>
                <c:ptCount val="7"/>
                <c:pt idx="0">
                  <c:v>0.2</c:v>
                </c:pt>
                <c:pt idx="1">
                  <c:v>9.2307692307692299E-2</c:v>
                </c:pt>
                <c:pt idx="2">
                  <c:v>7.0769230769230806E-2</c:v>
                </c:pt>
                <c:pt idx="3">
                  <c:v>7.8461538461538499E-2</c:v>
                </c:pt>
                <c:pt idx="4">
                  <c:v>7.3846153846153895E-2</c:v>
                </c:pt>
                <c:pt idx="5">
                  <c:v>7.69230769230769E-2</c:v>
                </c:pt>
                <c:pt idx="6">
                  <c:v>0</c:v>
                </c:pt>
              </c:numCache>
            </c:numRef>
          </c:val>
          <c:extLst xmlns:c16r2="http://schemas.microsoft.com/office/drawing/2015/06/chart">
            <c:ext xmlns:c16="http://schemas.microsoft.com/office/drawing/2014/chart" uri="{C3380CC4-5D6E-409C-BE32-E72D297353CC}">
              <c16:uniqueId val="{00000002-A6DC-40EB-8229-1EDB4219762E}"/>
            </c:ext>
          </c:extLst>
        </c:ser>
        <c:ser>
          <c:idx val="3"/>
          <c:order val="3"/>
          <c:tx>
            <c:strRef>
              <c:f>'[Chart in Microsoft Word]Sheet8'!$E$20</c:f>
              <c:strCache>
                <c:ptCount val="1"/>
                <c:pt idx="0">
                  <c:v>p4</c:v>
                </c:pt>
              </c:strCache>
            </c:strRef>
          </c:tx>
          <c:spPr>
            <a:solidFill>
              <a:schemeClr val="accent4"/>
            </a:solidFill>
            <a:ln>
              <a:noFill/>
            </a:ln>
            <a:effectLst/>
          </c:spPr>
          <c:invertIfNegative val="0"/>
          <c:cat>
            <c:strRef>
              <c:f>'[Chart in Microsoft Word]Sheet8'!$A$21:$A$27</c:f>
              <c:strCache>
                <c:ptCount val="7"/>
                <c:pt idx="0">
                  <c:v>d1-a1</c:v>
                </c:pt>
                <c:pt idx="1">
                  <c:v>d1-a2</c:v>
                </c:pt>
                <c:pt idx="2">
                  <c:v>d1-a3</c:v>
                </c:pt>
                <c:pt idx="3">
                  <c:v>d1-a4</c:v>
                </c:pt>
                <c:pt idx="4">
                  <c:v>d1-a5</c:v>
                </c:pt>
                <c:pt idx="5">
                  <c:v>d1-a6</c:v>
                </c:pt>
                <c:pt idx="6">
                  <c:v>d1-Diff</c:v>
                </c:pt>
              </c:strCache>
            </c:strRef>
          </c:cat>
          <c:val>
            <c:numRef>
              <c:f>'[Chart in Microsoft Word]Sheet8'!$E$21:$E$27</c:f>
              <c:numCache>
                <c:formatCode>_(* #,##0.000_);_(* \(#,##0.000\);_(* "-"??_);_(@_)</c:formatCode>
                <c:ptCount val="7"/>
                <c:pt idx="0">
                  <c:v>0.2</c:v>
                </c:pt>
                <c:pt idx="1">
                  <c:v>3.0769230769230799E-2</c:v>
                </c:pt>
                <c:pt idx="2">
                  <c:v>1.5384615384615399E-2</c:v>
                </c:pt>
                <c:pt idx="3">
                  <c:v>2.1538461538461499E-2</c:v>
                </c:pt>
                <c:pt idx="4">
                  <c:v>7.6923076923076901E-3</c:v>
                </c:pt>
                <c:pt idx="5">
                  <c:v>2.1538461538461499E-2</c:v>
                </c:pt>
                <c:pt idx="6">
                  <c:v>0</c:v>
                </c:pt>
              </c:numCache>
            </c:numRef>
          </c:val>
          <c:extLst xmlns:c16r2="http://schemas.microsoft.com/office/drawing/2015/06/chart">
            <c:ext xmlns:c16="http://schemas.microsoft.com/office/drawing/2014/chart" uri="{C3380CC4-5D6E-409C-BE32-E72D297353CC}">
              <c16:uniqueId val="{00000003-A6DC-40EB-8229-1EDB4219762E}"/>
            </c:ext>
          </c:extLst>
        </c:ser>
        <c:ser>
          <c:idx val="4"/>
          <c:order val="4"/>
          <c:tx>
            <c:strRef>
              <c:f>'[Chart in Microsoft Word]Sheet8'!$F$20</c:f>
              <c:strCache>
                <c:ptCount val="1"/>
                <c:pt idx="0">
                  <c:v>p5</c:v>
                </c:pt>
              </c:strCache>
            </c:strRef>
          </c:tx>
          <c:spPr>
            <a:solidFill>
              <a:schemeClr val="accent5"/>
            </a:solidFill>
            <a:ln>
              <a:noFill/>
            </a:ln>
            <a:effectLst/>
          </c:spPr>
          <c:invertIfNegative val="0"/>
          <c:dLbls>
            <c:dLbl>
              <c:idx val="6"/>
              <c:tx>
                <c:rich>
                  <a:bodyPr/>
                  <a:lstStyle/>
                  <a:p>
                    <a:r>
                      <a:rPr lang="en-US" b="1" dirty="0" smtClean="0"/>
                      <a:t>0.00</a:t>
                    </a:r>
                    <a:endParaRPr lang="en-US" b="1"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Word]Sheet8'!$A$21:$A$27</c:f>
              <c:strCache>
                <c:ptCount val="7"/>
                <c:pt idx="0">
                  <c:v>d1-a1</c:v>
                </c:pt>
                <c:pt idx="1">
                  <c:v>d1-a2</c:v>
                </c:pt>
                <c:pt idx="2">
                  <c:v>d1-a3</c:v>
                </c:pt>
                <c:pt idx="3">
                  <c:v>d1-a4</c:v>
                </c:pt>
                <c:pt idx="4">
                  <c:v>d1-a5</c:v>
                </c:pt>
                <c:pt idx="5">
                  <c:v>d1-a6</c:v>
                </c:pt>
                <c:pt idx="6">
                  <c:v>d1-Diff</c:v>
                </c:pt>
              </c:strCache>
            </c:strRef>
          </c:cat>
          <c:val>
            <c:numRef>
              <c:f>'[Chart in Microsoft Word]Sheet8'!$F$21:$F$27</c:f>
              <c:numCache>
                <c:formatCode>_(* #,##0.000_);_(* \(#,##0.000\);_(* "-"??_);_(@_)</c:formatCode>
                <c:ptCount val="7"/>
                <c:pt idx="0">
                  <c:v>0.2</c:v>
                </c:pt>
                <c:pt idx="1">
                  <c:v>2.3076923076923099E-2</c:v>
                </c:pt>
                <c:pt idx="2">
                  <c:v>4.6153846153846202E-3</c:v>
                </c:pt>
                <c:pt idx="3">
                  <c:v>4.4615384615384598E-2</c:v>
                </c:pt>
                <c:pt idx="4">
                  <c:v>3.5384615384615403E-2</c:v>
                </c:pt>
                <c:pt idx="5">
                  <c:v>3.3846153846153797E-2</c:v>
                </c:pt>
                <c:pt idx="6">
                  <c:v>0</c:v>
                </c:pt>
              </c:numCache>
            </c:numRef>
          </c:val>
          <c:extLst xmlns:c16r2="http://schemas.microsoft.com/office/drawing/2015/06/chart">
            <c:ext xmlns:c16="http://schemas.microsoft.com/office/drawing/2014/chart" uri="{C3380CC4-5D6E-409C-BE32-E72D297353CC}">
              <c16:uniqueId val="{00000004-A6DC-40EB-8229-1EDB4219762E}"/>
            </c:ext>
          </c:extLst>
        </c:ser>
        <c:dLbls>
          <c:showLegendKey val="0"/>
          <c:showVal val="0"/>
          <c:showCatName val="0"/>
          <c:showSerName val="0"/>
          <c:showPercent val="0"/>
          <c:showBubbleSize val="0"/>
        </c:dLbls>
        <c:gapWidth val="150"/>
        <c:overlap val="100"/>
        <c:axId val="949909640"/>
        <c:axId val="949901408"/>
      </c:barChart>
      <c:catAx>
        <c:axId val="949909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Anonymization policy</a:t>
                </a:r>
              </a:p>
            </c:rich>
          </c:tx>
          <c:layout>
            <c:manualLayout>
              <c:xMode val="edge"/>
              <c:yMode val="edge"/>
              <c:x val="0.39591543615889691"/>
              <c:y val="0.735801902925904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49901408"/>
        <c:crosses val="autoZero"/>
        <c:auto val="1"/>
        <c:lblAlgn val="ctr"/>
        <c:lblOffset val="100"/>
        <c:noMultiLvlLbl val="0"/>
      </c:catAx>
      <c:valAx>
        <c:axId val="9499014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200" b="0" dirty="0" smtClean="0">
                    <a:latin typeface="Times New Roman" panose="02020603050405020304" pitchFamily="18" charset="0"/>
                    <a:cs typeface="Times New Roman" panose="02020603050405020304" pitchFamily="18" charset="0"/>
                  </a:rPr>
                  <a:t>Identified</a:t>
                </a:r>
                <a:r>
                  <a:rPr lang="en-US" sz="1200" b="0" baseline="0" dirty="0" smtClean="0">
                    <a:latin typeface="Times New Roman" panose="02020603050405020304" pitchFamily="18" charset="0"/>
                    <a:cs typeface="Times New Roman" panose="02020603050405020304" pitchFamily="18" charset="0"/>
                  </a:rPr>
                  <a:t> </a:t>
                </a:r>
                <a:r>
                  <a:rPr lang="en-US" sz="1200" b="0" dirty="0" smtClean="0">
                    <a:latin typeface="Times New Roman" panose="02020603050405020304" pitchFamily="18" charset="0"/>
                    <a:cs typeface="Times New Roman" panose="02020603050405020304" pitchFamily="18" charset="0"/>
                  </a:rPr>
                  <a:t> </a:t>
                </a:r>
                <a:r>
                  <a:rPr lang="en-US" sz="1200" b="0" dirty="0">
                    <a:latin typeface="Times New Roman" panose="02020603050405020304" pitchFamily="18" charset="0"/>
                    <a:cs typeface="Times New Roman" panose="02020603050405020304" pitchFamily="18" charset="0"/>
                  </a:rPr>
                  <a:t>patterns</a:t>
                </a:r>
              </a:p>
            </c:rich>
          </c:tx>
          <c:layout>
            <c:manualLayout>
              <c:xMode val="edge"/>
              <c:yMode val="edge"/>
              <c:x val="6.3565365007809335E-2"/>
              <c:y val="0.1410718079868992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_(* #,##0.000_);_(* \(#,##0.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9909640"/>
        <c:crosses val="autoZero"/>
        <c:crossBetween val="between"/>
      </c:valAx>
      <c:spPr>
        <a:noFill/>
        <a:ln>
          <a:noFill/>
        </a:ln>
        <a:effectLst/>
      </c:spPr>
    </c:plotArea>
    <c:legend>
      <c:legendPos val="b"/>
      <c:layout>
        <c:manualLayout>
          <c:xMode val="edge"/>
          <c:yMode val="edge"/>
          <c:x val="0.2368744898975336"/>
          <c:y val="0.80791467149653307"/>
          <c:w val="0.62985888411883262"/>
          <c:h val="7.79001271473841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0576392072399"/>
          <c:y val="2.6343020072131299E-2"/>
          <c:w val="0.82541277075210595"/>
          <c:h val="0.62456390792877503"/>
        </c:manualLayout>
      </c:layout>
      <c:barChart>
        <c:barDir val="col"/>
        <c:grouping val="stacked"/>
        <c:varyColors val="0"/>
        <c:ser>
          <c:idx val="0"/>
          <c:order val="0"/>
          <c:tx>
            <c:strRef>
              <c:f>'[results dataset 2 (1).xlsx]Sheet8'!$B$17</c:f>
              <c:strCache>
                <c:ptCount val="1"/>
                <c:pt idx="0">
                  <c:v>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dataset 2 (1).xlsx]Sheet8'!$A$18:$A$24</c:f>
              <c:strCache>
                <c:ptCount val="7"/>
                <c:pt idx="0">
                  <c:v>d2-a1</c:v>
                </c:pt>
                <c:pt idx="1">
                  <c:v>d2-a2</c:v>
                </c:pt>
                <c:pt idx="2">
                  <c:v>d2-a3</c:v>
                </c:pt>
                <c:pt idx="3">
                  <c:v>d2-a4</c:v>
                </c:pt>
                <c:pt idx="4">
                  <c:v>d2-a5</c:v>
                </c:pt>
                <c:pt idx="5">
                  <c:v>d2-a6</c:v>
                </c:pt>
                <c:pt idx="6">
                  <c:v>d2-Diff</c:v>
                </c:pt>
              </c:strCache>
            </c:strRef>
          </c:cat>
          <c:val>
            <c:numRef>
              <c:f>'[results dataset 2 (1).xlsx]Sheet8'!$B$18:$B$24</c:f>
              <c:numCache>
                <c:formatCode>0.00</c:formatCode>
                <c:ptCount val="7"/>
                <c:pt idx="0">
                  <c:v>0.198461538461538</c:v>
                </c:pt>
                <c:pt idx="1">
                  <c:v>0.19538461538461499</c:v>
                </c:pt>
                <c:pt idx="2">
                  <c:v>5.6923076923076903E-2</c:v>
                </c:pt>
                <c:pt idx="3">
                  <c:v>6.6153846153846202E-2</c:v>
                </c:pt>
                <c:pt idx="4">
                  <c:v>5.2307692307692298E-2</c:v>
                </c:pt>
                <c:pt idx="5">
                  <c:v>6.15384615384615E-2</c:v>
                </c:pt>
                <c:pt idx="6">
                  <c:v>0</c:v>
                </c:pt>
              </c:numCache>
            </c:numRef>
          </c:val>
          <c:extLst xmlns:c16r2="http://schemas.microsoft.com/office/drawing/2015/06/chart">
            <c:ext xmlns:c16="http://schemas.microsoft.com/office/drawing/2014/chart" uri="{C3380CC4-5D6E-409C-BE32-E72D297353CC}">
              <c16:uniqueId val="{00000001-E635-4E96-8132-BEEF0ADD579C}"/>
            </c:ext>
          </c:extLst>
        </c:ser>
        <c:ser>
          <c:idx val="1"/>
          <c:order val="1"/>
          <c:tx>
            <c:strRef>
              <c:f>'[results dataset 2 (1).xlsx]Sheet8'!$C$17</c:f>
              <c:strCache>
                <c:ptCount val="1"/>
                <c:pt idx="0">
                  <c:v>p2</c:v>
                </c:pt>
              </c:strCache>
            </c:strRef>
          </c:tx>
          <c:spPr>
            <a:solidFill>
              <a:schemeClr val="accent2"/>
            </a:solidFill>
            <a:ln>
              <a:noFill/>
            </a:ln>
            <a:effectLst/>
          </c:spPr>
          <c:invertIfNegative val="0"/>
          <c:cat>
            <c:strRef>
              <c:f>'[results dataset 2 (1).xlsx]Sheet8'!$A$18:$A$24</c:f>
              <c:strCache>
                <c:ptCount val="7"/>
                <c:pt idx="0">
                  <c:v>d2-a1</c:v>
                </c:pt>
                <c:pt idx="1">
                  <c:v>d2-a2</c:v>
                </c:pt>
                <c:pt idx="2">
                  <c:v>d2-a3</c:v>
                </c:pt>
                <c:pt idx="3">
                  <c:v>d2-a4</c:v>
                </c:pt>
                <c:pt idx="4">
                  <c:v>d2-a5</c:v>
                </c:pt>
                <c:pt idx="5">
                  <c:v>d2-a6</c:v>
                </c:pt>
                <c:pt idx="6">
                  <c:v>d2-Diff</c:v>
                </c:pt>
              </c:strCache>
            </c:strRef>
          </c:cat>
          <c:val>
            <c:numRef>
              <c:f>'[results dataset 2 (1).xlsx]Sheet8'!$C$18:$C$24</c:f>
              <c:numCache>
                <c:formatCode>0.00</c:formatCode>
                <c:ptCount val="7"/>
                <c:pt idx="0">
                  <c:v>0.2</c:v>
                </c:pt>
                <c:pt idx="1">
                  <c:v>0.2</c:v>
                </c:pt>
                <c:pt idx="2">
                  <c:v>1.2307692307692301E-2</c:v>
                </c:pt>
                <c:pt idx="3">
                  <c:v>1.5384615384615399E-2</c:v>
                </c:pt>
                <c:pt idx="4">
                  <c:v>1.2307692307692301E-2</c:v>
                </c:pt>
                <c:pt idx="5">
                  <c:v>1.5384615384615399E-2</c:v>
                </c:pt>
                <c:pt idx="6">
                  <c:v>0</c:v>
                </c:pt>
              </c:numCache>
            </c:numRef>
          </c:val>
          <c:extLst xmlns:c16r2="http://schemas.microsoft.com/office/drawing/2015/06/chart">
            <c:ext xmlns:c16="http://schemas.microsoft.com/office/drawing/2014/chart" uri="{C3380CC4-5D6E-409C-BE32-E72D297353CC}">
              <c16:uniqueId val="{00000002-E635-4E96-8132-BEEF0ADD579C}"/>
            </c:ext>
          </c:extLst>
        </c:ser>
        <c:ser>
          <c:idx val="2"/>
          <c:order val="2"/>
          <c:tx>
            <c:strRef>
              <c:f>'[results dataset 2 (1).xlsx]Sheet8'!$D$17</c:f>
              <c:strCache>
                <c:ptCount val="1"/>
                <c:pt idx="0">
                  <c:v>p3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dataset 2 (1).xlsx]Sheet8'!$A$18:$A$24</c:f>
              <c:strCache>
                <c:ptCount val="7"/>
                <c:pt idx="0">
                  <c:v>d2-a1</c:v>
                </c:pt>
                <c:pt idx="1">
                  <c:v>d2-a2</c:v>
                </c:pt>
                <c:pt idx="2">
                  <c:v>d2-a3</c:v>
                </c:pt>
                <c:pt idx="3">
                  <c:v>d2-a4</c:v>
                </c:pt>
                <c:pt idx="4">
                  <c:v>d2-a5</c:v>
                </c:pt>
                <c:pt idx="5">
                  <c:v>d2-a6</c:v>
                </c:pt>
                <c:pt idx="6">
                  <c:v>d2-Diff</c:v>
                </c:pt>
              </c:strCache>
            </c:strRef>
          </c:cat>
          <c:val>
            <c:numRef>
              <c:f>'[results dataset 2 (1).xlsx]Sheet8'!$D$18:$D$24</c:f>
              <c:numCache>
                <c:formatCode>0.00</c:formatCode>
                <c:ptCount val="7"/>
                <c:pt idx="0">
                  <c:v>0.2</c:v>
                </c:pt>
                <c:pt idx="1">
                  <c:v>0.2</c:v>
                </c:pt>
                <c:pt idx="2">
                  <c:v>7.8461538461538499E-2</c:v>
                </c:pt>
                <c:pt idx="3">
                  <c:v>0.103076923076923</c:v>
                </c:pt>
                <c:pt idx="4">
                  <c:v>7.8461538461538499E-2</c:v>
                </c:pt>
                <c:pt idx="5">
                  <c:v>0.10153846153846199</c:v>
                </c:pt>
                <c:pt idx="6">
                  <c:v>0</c:v>
                </c:pt>
              </c:numCache>
            </c:numRef>
          </c:val>
          <c:extLst xmlns:c16r2="http://schemas.microsoft.com/office/drawing/2015/06/chart">
            <c:ext xmlns:c16="http://schemas.microsoft.com/office/drawing/2014/chart" uri="{C3380CC4-5D6E-409C-BE32-E72D297353CC}">
              <c16:uniqueId val="{00000003-E635-4E96-8132-BEEF0ADD579C}"/>
            </c:ext>
          </c:extLst>
        </c:ser>
        <c:ser>
          <c:idx val="3"/>
          <c:order val="3"/>
          <c:tx>
            <c:strRef>
              <c:f>'[results dataset 2 (1).xlsx]Sheet8'!$E$17</c:f>
              <c:strCache>
                <c:ptCount val="1"/>
                <c:pt idx="0">
                  <c:v>p4</c:v>
                </c:pt>
              </c:strCache>
            </c:strRef>
          </c:tx>
          <c:spPr>
            <a:solidFill>
              <a:schemeClr val="accent4"/>
            </a:solidFill>
            <a:ln>
              <a:noFill/>
            </a:ln>
            <a:effectLst/>
          </c:spPr>
          <c:invertIfNegative val="0"/>
          <c:cat>
            <c:strRef>
              <c:f>'[results dataset 2 (1).xlsx]Sheet8'!$A$18:$A$24</c:f>
              <c:strCache>
                <c:ptCount val="7"/>
                <c:pt idx="0">
                  <c:v>d2-a1</c:v>
                </c:pt>
                <c:pt idx="1">
                  <c:v>d2-a2</c:v>
                </c:pt>
                <c:pt idx="2">
                  <c:v>d2-a3</c:v>
                </c:pt>
                <c:pt idx="3">
                  <c:v>d2-a4</c:v>
                </c:pt>
                <c:pt idx="4">
                  <c:v>d2-a5</c:v>
                </c:pt>
                <c:pt idx="5">
                  <c:v>d2-a6</c:v>
                </c:pt>
                <c:pt idx="6">
                  <c:v>d2-Diff</c:v>
                </c:pt>
              </c:strCache>
            </c:strRef>
          </c:cat>
          <c:val>
            <c:numRef>
              <c:f>'[results dataset 2 (1).xlsx]Sheet8'!$E$18:$E$24</c:f>
              <c:numCache>
                <c:formatCode>0.00</c:formatCode>
                <c:ptCount val="7"/>
                <c:pt idx="0">
                  <c:v>0.2</c:v>
                </c:pt>
                <c:pt idx="1">
                  <c:v>0.2</c:v>
                </c:pt>
                <c:pt idx="2">
                  <c:v>1.2307692307692301E-2</c:v>
                </c:pt>
                <c:pt idx="3">
                  <c:v>1.5384615384615399E-2</c:v>
                </c:pt>
                <c:pt idx="4">
                  <c:v>1.2307692307692301E-2</c:v>
                </c:pt>
                <c:pt idx="5">
                  <c:v>1.5384615384615399E-2</c:v>
                </c:pt>
                <c:pt idx="6">
                  <c:v>0</c:v>
                </c:pt>
              </c:numCache>
            </c:numRef>
          </c:val>
          <c:extLst xmlns:c16r2="http://schemas.microsoft.com/office/drawing/2015/06/chart">
            <c:ext xmlns:c16="http://schemas.microsoft.com/office/drawing/2014/chart" uri="{C3380CC4-5D6E-409C-BE32-E72D297353CC}">
              <c16:uniqueId val="{00000004-E635-4E96-8132-BEEF0ADD579C}"/>
            </c:ext>
          </c:extLst>
        </c:ser>
        <c:ser>
          <c:idx val="4"/>
          <c:order val="4"/>
          <c:tx>
            <c:strRef>
              <c:f>'[results dataset 2 (1).xlsx]Sheet8'!$F$17</c:f>
              <c:strCache>
                <c:ptCount val="1"/>
                <c:pt idx="0">
                  <c:v>p5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dataset 2 (1).xlsx]Sheet8'!$A$18:$A$24</c:f>
              <c:strCache>
                <c:ptCount val="7"/>
                <c:pt idx="0">
                  <c:v>d2-a1</c:v>
                </c:pt>
                <c:pt idx="1">
                  <c:v>d2-a2</c:v>
                </c:pt>
                <c:pt idx="2">
                  <c:v>d2-a3</c:v>
                </c:pt>
                <c:pt idx="3">
                  <c:v>d2-a4</c:v>
                </c:pt>
                <c:pt idx="4">
                  <c:v>d2-a5</c:v>
                </c:pt>
                <c:pt idx="5">
                  <c:v>d2-a6</c:v>
                </c:pt>
                <c:pt idx="6">
                  <c:v>d2-Diff</c:v>
                </c:pt>
              </c:strCache>
            </c:strRef>
          </c:cat>
          <c:val>
            <c:numRef>
              <c:f>'[results dataset 2 (1).xlsx]Sheet8'!$F$18:$F$24</c:f>
              <c:numCache>
                <c:formatCode>0.00</c:formatCode>
                <c:ptCount val="7"/>
                <c:pt idx="0">
                  <c:v>0.2</c:v>
                </c:pt>
                <c:pt idx="1">
                  <c:v>0.2</c:v>
                </c:pt>
                <c:pt idx="2">
                  <c:v>3.8461538461538498E-2</c:v>
                </c:pt>
                <c:pt idx="3">
                  <c:v>4.4615384615384598E-2</c:v>
                </c:pt>
                <c:pt idx="4">
                  <c:v>3.8461538461538498E-2</c:v>
                </c:pt>
                <c:pt idx="5">
                  <c:v>4.4615384615384598E-2</c:v>
                </c:pt>
                <c:pt idx="6">
                  <c:v>0</c:v>
                </c:pt>
              </c:numCache>
            </c:numRef>
          </c:val>
          <c:extLst xmlns:c16r2="http://schemas.microsoft.com/office/drawing/2015/06/chart">
            <c:ext xmlns:c16="http://schemas.microsoft.com/office/drawing/2014/chart" uri="{C3380CC4-5D6E-409C-BE32-E72D297353CC}">
              <c16:uniqueId val="{00000006-E635-4E96-8132-BEEF0ADD579C}"/>
            </c:ext>
          </c:extLst>
        </c:ser>
        <c:dLbls>
          <c:showLegendKey val="0"/>
          <c:showVal val="0"/>
          <c:showCatName val="0"/>
          <c:showSerName val="0"/>
          <c:showPercent val="0"/>
          <c:showBubbleSize val="0"/>
        </c:dLbls>
        <c:gapWidth val="150"/>
        <c:overlap val="100"/>
        <c:axId val="949906112"/>
        <c:axId val="949905720"/>
      </c:barChart>
      <c:catAx>
        <c:axId val="949906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Anonymization policy</a:t>
                </a:r>
              </a:p>
            </c:rich>
          </c:tx>
          <c:layout>
            <c:manualLayout>
              <c:xMode val="edge"/>
              <c:yMode val="edge"/>
              <c:x val="0.40426012139849898"/>
              <c:y val="0.717876135637300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49905720"/>
        <c:crosses val="autoZero"/>
        <c:auto val="1"/>
        <c:lblAlgn val="ctr"/>
        <c:lblOffset val="100"/>
        <c:noMultiLvlLbl val="0"/>
      </c:catAx>
      <c:valAx>
        <c:axId val="9499057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0" dirty="0" smtClean="0"/>
                  <a:t>Identified  </a:t>
                </a:r>
                <a:r>
                  <a:rPr lang="en-US" sz="1200" b="0" dirty="0"/>
                  <a:t>patterns</a:t>
                </a:r>
              </a:p>
            </c:rich>
          </c:tx>
          <c:layout>
            <c:manualLayout>
              <c:xMode val="edge"/>
              <c:yMode val="edge"/>
              <c:x val="5.7276201046270302E-3"/>
              <c:y val="0.142420563374243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9906112"/>
        <c:crosses val="autoZero"/>
        <c:crossBetween val="between"/>
      </c:valAx>
      <c:spPr>
        <a:noFill/>
        <a:ln>
          <a:noFill/>
        </a:ln>
        <a:effectLst/>
      </c:spPr>
    </c:plotArea>
    <c:legend>
      <c:legendPos val="b"/>
      <c:layout>
        <c:manualLayout>
          <c:xMode val="edge"/>
          <c:yMode val="edge"/>
          <c:x val="0.20962127549242632"/>
          <c:y val="0.76973322250353093"/>
          <c:w val="0.63208703925683429"/>
          <c:h val="0.1052233109371390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E4501-ECF1-4F5A-8522-BC182075B9C5}" type="datetimeFigureOut">
              <a:rPr lang="en-US" smtClean="0"/>
              <a:t>5/8/2017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650BC-7561-42C5-8276-79D46ACC5064}" type="slidenum">
              <a:rPr lang="en-US" smtClean="0"/>
              <a:t>‹#›</a:t>
            </a:fld>
            <a:endParaRPr lang="en-US"/>
          </a:p>
        </p:txBody>
      </p:sp>
    </p:spTree>
    <p:extLst>
      <p:ext uri="{BB962C8B-B14F-4D97-AF65-F5344CB8AC3E}">
        <p14:creationId xmlns:p14="http://schemas.microsoft.com/office/powerpoint/2010/main" val="5020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650BC-7561-42C5-8276-79D46ACC5064}" type="slidenum">
              <a:rPr lang="en-US" smtClean="0"/>
              <a:t>1</a:t>
            </a:fld>
            <a:endParaRPr lang="en-US"/>
          </a:p>
        </p:txBody>
      </p:sp>
    </p:spTree>
    <p:extLst>
      <p:ext uri="{BB962C8B-B14F-4D97-AF65-F5344CB8AC3E}">
        <p14:creationId xmlns:p14="http://schemas.microsoft.com/office/powerpoint/2010/main" val="218766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52419-CE7B-47C2-BD39-BAC01530D885}" type="slidenum">
              <a:rPr lang="en-US" altLang="zh-CN"/>
              <a:pPr/>
              <a:t>3</a:t>
            </a:fld>
            <a:endParaRPr lang="en-US" altLang="zh-CN"/>
          </a:p>
        </p:txBody>
      </p:sp>
      <p:sp>
        <p:nvSpPr>
          <p:cNvPr id="533506" name="Rectangle 2"/>
          <p:cNvSpPr>
            <a:spLocks noGrp="1" noRot="1" noChangeAspect="1" noChangeArrowheads="1" noTextEdit="1"/>
          </p:cNvSpPr>
          <p:nvPr>
            <p:ph type="sldImg"/>
          </p:nvPr>
        </p:nvSpPr>
        <p:spPr>
          <a:xfrm>
            <a:off x="1371600" y="1143000"/>
            <a:ext cx="4114800" cy="3086100"/>
          </a:xfrm>
          <a:ln/>
        </p:spPr>
      </p:sp>
      <p:sp>
        <p:nvSpPr>
          <p:cNvPr id="533507" name="Rectangle 3"/>
          <p:cNvSpPr>
            <a:spLocks noGrp="1" noChangeArrowheads="1"/>
          </p:cNvSpPr>
          <p:nvPr>
            <p:ph type="body" idx="1"/>
          </p:nvPr>
        </p:nvSpPr>
        <p:spPr/>
        <p:txBody>
          <a:bodyPr/>
          <a:lstStyle/>
          <a:p>
            <a:endParaRPr lang="en-US" altLang="zh-CN"/>
          </a:p>
        </p:txBody>
      </p:sp>
    </p:spTree>
    <p:extLst>
      <p:ext uri="{BB962C8B-B14F-4D97-AF65-F5344CB8AC3E}">
        <p14:creationId xmlns:p14="http://schemas.microsoft.com/office/powerpoint/2010/main" val="122305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p>
        </p:txBody>
      </p:sp>
      <p:sp>
        <p:nvSpPr>
          <p:cNvPr id="4" name="投影片編號版面配置區 3"/>
          <p:cNvSpPr>
            <a:spLocks noGrp="1"/>
          </p:cNvSpPr>
          <p:nvPr>
            <p:ph type="sldNum" sz="quarter" idx="5"/>
          </p:nvPr>
        </p:nvSpPr>
        <p:spPr/>
        <p:txBody>
          <a:bodyPr/>
          <a:lstStyle>
            <a:lvl1pPr eaLnBrk="0" hangingPunct="0">
              <a:defRPr kumimoji="1">
                <a:solidFill>
                  <a:schemeClr val="tx1"/>
                </a:solidFill>
                <a:latin typeface="Palatino Linotype" panose="02040502050505030304" pitchFamily="18" charset="0"/>
                <a:ea typeface="新細明體" panose="02020500000000000000" pitchFamily="18" charset="-120"/>
              </a:defRPr>
            </a:lvl1pPr>
            <a:lvl2pPr marL="742950" indent="-285750" eaLnBrk="0" hangingPunct="0">
              <a:defRPr kumimoji="1">
                <a:solidFill>
                  <a:schemeClr val="tx1"/>
                </a:solidFill>
                <a:latin typeface="Palatino Linotype" panose="02040502050505030304" pitchFamily="18" charset="0"/>
                <a:ea typeface="新細明體" panose="02020500000000000000" pitchFamily="18" charset="-120"/>
              </a:defRPr>
            </a:lvl2pPr>
            <a:lvl3pPr marL="1143000" indent="-228600" eaLnBrk="0" hangingPunct="0">
              <a:defRPr kumimoji="1">
                <a:solidFill>
                  <a:schemeClr val="tx1"/>
                </a:solidFill>
                <a:latin typeface="Palatino Linotype" panose="02040502050505030304" pitchFamily="18" charset="0"/>
                <a:ea typeface="新細明體" panose="02020500000000000000" pitchFamily="18" charset="-120"/>
              </a:defRPr>
            </a:lvl3pPr>
            <a:lvl4pPr marL="1600200" indent="-228600" eaLnBrk="0" hangingPunct="0">
              <a:defRPr kumimoji="1">
                <a:solidFill>
                  <a:schemeClr val="tx1"/>
                </a:solidFill>
                <a:latin typeface="Palatino Linotype" panose="02040502050505030304" pitchFamily="18" charset="0"/>
                <a:ea typeface="新細明體" panose="02020500000000000000" pitchFamily="18" charset="-120"/>
              </a:defRPr>
            </a:lvl4pPr>
            <a:lvl5pPr marL="2057400" indent="-228600" eaLnBrk="0" hangingPunct="0">
              <a:defRPr kumimoji="1">
                <a:solidFill>
                  <a:schemeClr val="tx1"/>
                </a:solidFill>
                <a:latin typeface="Palatino Linotype" panose="0204050205050503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alatino Linotype" panose="0204050205050503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alatino Linotype" panose="0204050205050503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alatino Linotype" panose="0204050205050503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alatino Linotype" panose="02040502050505030304" pitchFamily="18" charset="0"/>
                <a:ea typeface="新細明體" panose="02020500000000000000" pitchFamily="18" charset="-120"/>
              </a:defRPr>
            </a:lvl9pPr>
          </a:lstStyle>
          <a:p>
            <a:pPr eaLnBrk="1" hangingPunct="1"/>
            <a:fld id="{09C63E4D-1D8C-4FF6-AA9B-A41C44D31E25}" type="slidenum">
              <a:rPr kumimoji="0" lang="zh-TW" altLang="en-US">
                <a:latin typeface="Calibri" panose="020F0502020204030204" pitchFamily="34" charset="0"/>
              </a:rPr>
              <a:pPr eaLnBrk="1" hangingPunct="1"/>
              <a:t>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78843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650BC-7561-42C5-8276-79D46ACC5064}" type="slidenum">
              <a:rPr lang="en-US" smtClean="0"/>
              <a:t>10</a:t>
            </a:fld>
            <a:endParaRPr lang="en-US"/>
          </a:p>
        </p:txBody>
      </p:sp>
    </p:spTree>
    <p:extLst>
      <p:ext uri="{BB962C8B-B14F-4D97-AF65-F5344CB8AC3E}">
        <p14:creationId xmlns:p14="http://schemas.microsoft.com/office/powerpoint/2010/main" val="326870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650BC-7561-42C5-8276-79D46ACC5064}" type="slidenum">
              <a:rPr lang="en-US" smtClean="0"/>
              <a:t>27</a:t>
            </a:fld>
            <a:endParaRPr lang="en-US"/>
          </a:p>
        </p:txBody>
      </p:sp>
    </p:spTree>
    <p:extLst>
      <p:ext uri="{BB962C8B-B14F-4D97-AF65-F5344CB8AC3E}">
        <p14:creationId xmlns:p14="http://schemas.microsoft.com/office/powerpoint/2010/main" val="224116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A900953F-C324-45C3-AC10-46CCACA341BC}" type="datetime1">
              <a:rPr lang="en-US" smtClean="0"/>
              <a:t>5/8/2017</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368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961878-1D0C-4D47-9128-1A23B8D2EB13}"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994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AA96929-3F1D-4034-BEA2-0228030A3A18}" type="datetime1">
              <a:rPr lang="en-US" smtClean="0"/>
              <a:t>5/8/2017</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sz="1000">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31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72CBC8-D976-4636-96C9-05DB5B140F5A}"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lvl1pPr>
              <a:defRPr sz="10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8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251025B-7FA1-4E8F-A418-0B3B513CD2DD}" type="datetime1">
              <a:rPr lang="en-US" smtClean="0"/>
              <a:t>5/8/2017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998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D4140B-A27F-4539-B90B-E1F025E0A8A3}" type="datetime1">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sz="105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09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B3AC57-73F8-4404-84FA-8D89F43441F1}" type="datetime1">
              <a:rPr lang="en-US" smtClean="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sz="10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8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CFA9F1-F65B-4FCB-BAB4-8798296DF900}" type="datetime1">
              <a:rPr lang="en-US" smtClean="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sz="1000"/>
            </a:lvl1pPr>
          </a:lstStyle>
          <a:p>
            <a:fld id="{D57F1E4F-1CFF-5643-939E-217C01CDF565}" type="slidenum">
              <a:rPr lang="en-US" smtClean="0"/>
              <a:pPr/>
              <a:t>‹#›</a:t>
            </a:fld>
            <a:endParaRPr lang="en-US" dirty="0"/>
          </a:p>
        </p:txBody>
      </p:sp>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1450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B4E09-50A7-49E1-87D7-4AEF990FCBC4}" type="datetime1">
              <a:rPr lang="en-US" smtClean="0"/>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10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04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EE62710-F8B2-4316-90F5-99BEFDC5761E}" type="datetime1">
              <a:rPr lang="en-US" smtClean="0"/>
              <a:t>5/8/2017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sz="1000">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298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6D870-E43F-4222-8B6A-11CDB138E513}" type="datetime1">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36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6C9EE3B2-C6E3-440B-8CE3-9AC7B851EEAE}" type="datetime1">
              <a:rPr lang="en-US" smtClean="0"/>
              <a:t>5/8/2017</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10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514202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317" y="657825"/>
            <a:ext cx="7134446" cy="1790700"/>
          </a:xfrm>
        </p:spPr>
        <p:txBody>
          <a:bodyPr>
            <a:noAutofit/>
          </a:bodyPr>
          <a:lstStyle/>
          <a:p>
            <a:pPr algn="ctr"/>
            <a:r>
              <a:rPr lang="en-US" sz="3600" b="1" cap="none" dirty="0" smtClean="0"/>
              <a:t>Anonymization of Network Trace Using Differential Privacy</a:t>
            </a:r>
            <a:br>
              <a:rPr lang="en-US" sz="3600" b="1" cap="none" dirty="0" smtClean="0"/>
            </a:br>
            <a:endParaRPr lang="en-US" sz="3600" b="1" cap="none" dirty="0"/>
          </a:p>
        </p:txBody>
      </p:sp>
      <p:sp>
        <p:nvSpPr>
          <p:cNvPr id="5" name="Slide Number Placeholder 4"/>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1</a:t>
            </a:fld>
            <a:endParaRPr lang="en-US"/>
          </a:p>
        </p:txBody>
      </p:sp>
      <p:sp>
        <p:nvSpPr>
          <p:cNvPr id="4" name="Rectangle 3"/>
          <p:cNvSpPr/>
          <p:nvPr/>
        </p:nvSpPr>
        <p:spPr>
          <a:xfrm>
            <a:off x="1019937" y="3267232"/>
            <a:ext cx="6926770" cy="2400657"/>
          </a:xfrm>
          <a:prstGeom prst="rect">
            <a:avLst/>
          </a:prstGeom>
        </p:spPr>
        <p:txBody>
          <a:bodyPr wrap="square">
            <a:spAutoFit/>
          </a:bodyPr>
          <a:lstStyle/>
          <a:p>
            <a:pPr algn="ctr"/>
            <a:r>
              <a:rPr lang="en-US" sz="2800" dirty="0" smtClean="0">
                <a:solidFill>
                  <a:schemeClr val="bg1"/>
                </a:solidFill>
              </a:rPr>
              <a:t>By Ahmed AlEroud</a:t>
            </a:r>
          </a:p>
          <a:p>
            <a:pPr algn="ctr"/>
            <a:endParaRPr lang="en-US" sz="2100" dirty="0">
              <a:solidFill>
                <a:schemeClr val="bg1"/>
              </a:solidFill>
            </a:endParaRPr>
          </a:p>
          <a:p>
            <a:pPr algn="ctr"/>
            <a:r>
              <a:rPr lang="en-US" sz="2100" dirty="0">
                <a:solidFill>
                  <a:schemeClr val="bg1"/>
                </a:solidFill>
              </a:rPr>
              <a:t> </a:t>
            </a:r>
            <a:r>
              <a:rPr lang="en-US" sz="2000" dirty="0">
                <a:solidFill>
                  <a:schemeClr val="bg1"/>
                </a:solidFill>
              </a:rPr>
              <a:t>Assistant Professor of Computer Information </a:t>
            </a:r>
            <a:r>
              <a:rPr lang="en-US" sz="2000" dirty="0" smtClean="0">
                <a:solidFill>
                  <a:schemeClr val="bg1"/>
                </a:solidFill>
              </a:rPr>
              <a:t>Systems</a:t>
            </a:r>
          </a:p>
          <a:p>
            <a:pPr algn="ctr"/>
            <a:r>
              <a:rPr lang="en-US" sz="2000" dirty="0" smtClean="0">
                <a:solidFill>
                  <a:schemeClr val="bg1"/>
                </a:solidFill>
              </a:rPr>
              <a:t>Yarmouk </a:t>
            </a:r>
            <a:r>
              <a:rPr lang="en-US" sz="2000" dirty="0">
                <a:solidFill>
                  <a:schemeClr val="bg1"/>
                </a:solidFill>
              </a:rPr>
              <a:t>University, </a:t>
            </a:r>
            <a:r>
              <a:rPr lang="en-US" sz="2000" dirty="0" smtClean="0">
                <a:solidFill>
                  <a:schemeClr val="bg1"/>
                </a:solidFill>
              </a:rPr>
              <a:t>Jordan</a:t>
            </a:r>
          </a:p>
          <a:p>
            <a:pPr algn="ctr"/>
            <a:endParaRPr lang="en-US" sz="2000" dirty="0">
              <a:solidFill>
                <a:schemeClr val="bg1"/>
              </a:solidFill>
            </a:endParaRPr>
          </a:p>
          <a:p>
            <a:pPr algn="ctr"/>
            <a:r>
              <a:rPr lang="en-US" sz="2000" dirty="0" smtClean="0">
                <a:solidFill>
                  <a:schemeClr val="bg1"/>
                </a:solidFill>
              </a:rPr>
              <a:t>Post-doctoral Fellow, </a:t>
            </a:r>
            <a:r>
              <a:rPr lang="en-US" sz="2000" dirty="0">
                <a:solidFill>
                  <a:schemeClr val="bg1"/>
                </a:solidFill>
              </a:rPr>
              <a:t>Department of Information Systems, University of Maryland </a:t>
            </a:r>
          </a:p>
        </p:txBody>
      </p:sp>
      <p:pic>
        <p:nvPicPr>
          <p:cNvPr id="6" name="Picture 5"/>
          <p:cNvPicPr>
            <a:picLocks noChangeAspect="1"/>
          </p:cNvPicPr>
          <p:nvPr/>
        </p:nvPicPr>
        <p:blipFill>
          <a:blip r:embed="rId3"/>
          <a:stretch>
            <a:fillRect/>
          </a:stretch>
        </p:blipFill>
        <p:spPr>
          <a:xfrm>
            <a:off x="3891515" y="1926117"/>
            <a:ext cx="1509824" cy="1044815"/>
          </a:xfrm>
          <a:prstGeom prst="rect">
            <a:avLst/>
          </a:prstGeom>
        </p:spPr>
      </p:pic>
    </p:spTree>
    <p:extLst>
      <p:ext uri="{BB962C8B-B14F-4D97-AF65-F5344CB8AC3E}">
        <p14:creationId xmlns:p14="http://schemas.microsoft.com/office/powerpoint/2010/main" val="360922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4"/>
          <p:cNvSpPr>
            <a:spLocks noGrp="1"/>
          </p:cNvSpPr>
          <p:nvPr>
            <p:ph type="title"/>
          </p:nvPr>
        </p:nvSpPr>
        <p:spPr>
          <a:xfrm>
            <a:off x="1018655" y="906538"/>
            <a:ext cx="6698776" cy="685800"/>
          </a:xfrm>
        </p:spPr>
        <p:txBody>
          <a:bodyPr>
            <a:noAutofit/>
          </a:bodyPr>
          <a:lstStyle/>
          <a:p>
            <a:pPr algn="ctr" fontAlgn="base">
              <a:spcAft>
                <a:spcPct val="0"/>
              </a:spcAft>
            </a:pPr>
            <a:r>
              <a:rPr lang="en-US" altLang="en-US" sz="2400" b="1" cap="none" dirty="0">
                <a:ea typeface="宋体" panose="02010600030101010101" pitchFamily="2" charset="-122"/>
              </a:rPr>
              <a:t>One Primitive to Satisfy Differential Privacy: Add Noise to Output</a:t>
            </a:r>
          </a:p>
        </p:txBody>
      </p:sp>
      <p:sp>
        <p:nvSpPr>
          <p:cNvPr id="37891" name="Content Placeholder 34"/>
          <p:cNvSpPr>
            <a:spLocks noGrp="1"/>
          </p:cNvSpPr>
          <p:nvPr>
            <p:ph idx="1"/>
          </p:nvPr>
        </p:nvSpPr>
        <p:spPr>
          <a:xfrm>
            <a:off x="1379574" y="3959299"/>
            <a:ext cx="6134100" cy="2171700"/>
          </a:xfrm>
        </p:spPr>
        <p:txBody>
          <a:bodyPr/>
          <a:lstStyle/>
          <a:p>
            <a:r>
              <a:rPr lang="en-US" altLang="en-US" sz="1600" dirty="0"/>
              <a:t>Intuition: f(D) can be released accurately when f is insensitive to individual entries x1, … xn</a:t>
            </a:r>
          </a:p>
          <a:p>
            <a:pPr marL="229500" lvl="1"/>
            <a:r>
              <a:rPr lang="en-US" altLang="en-US" sz="1600" dirty="0"/>
              <a:t>Noise generated from Laplace distribution</a:t>
            </a:r>
          </a:p>
        </p:txBody>
      </p:sp>
      <p:grpSp>
        <p:nvGrpSpPr>
          <p:cNvPr id="37893" name="Group 22"/>
          <p:cNvGrpSpPr>
            <a:grpSpLocks/>
          </p:cNvGrpSpPr>
          <p:nvPr/>
        </p:nvGrpSpPr>
        <p:grpSpPr bwMode="auto">
          <a:xfrm>
            <a:off x="3025018" y="2669852"/>
            <a:ext cx="2686050" cy="375047"/>
            <a:chOff x="1670" y="2218"/>
            <a:chExt cx="2256" cy="315"/>
          </a:xfrm>
        </p:grpSpPr>
        <p:sp>
          <p:nvSpPr>
            <p:cNvPr id="37900" name="AutoShape 12"/>
            <p:cNvSpPr>
              <a:spLocks noChangeArrowheads="1"/>
            </p:cNvSpPr>
            <p:nvPr/>
          </p:nvSpPr>
          <p:spPr bwMode="auto">
            <a:xfrm>
              <a:off x="1670" y="2266"/>
              <a:ext cx="2256" cy="267"/>
            </a:xfrm>
            <a:prstGeom prst="rightArrow">
              <a:avLst>
                <a:gd name="adj1" fmla="val 31843"/>
                <a:gd name="adj2" fmla="val 65796"/>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2"/>
                </a:buClr>
                <a:buSzPct val="100000"/>
                <a:buFont typeface="Times" panose="02020603050405020304"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solidFill>
                  <a:schemeClr val="bg2"/>
                </a:solidFill>
                <a:latin typeface="Tahoma" panose="020B0604030504040204" pitchFamily="34" charset="0"/>
              </a:endParaRPr>
            </a:p>
          </p:txBody>
        </p:sp>
        <p:sp>
          <p:nvSpPr>
            <p:cNvPr id="37901" name="Text Box 13"/>
            <p:cNvSpPr txBox="1">
              <a:spLocks noChangeArrowheads="1"/>
            </p:cNvSpPr>
            <p:nvPr/>
          </p:nvSpPr>
          <p:spPr bwMode="auto">
            <a:xfrm>
              <a:off x="2218" y="2218"/>
              <a:ext cx="1169" cy="31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2"/>
                </a:buClr>
                <a:buSzPct val="100000"/>
                <a:buFont typeface="Times" panose="02020603050405020304"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latin typeface="Tahoma" panose="020B0604030504040204" pitchFamily="34" charset="0"/>
                </a:rPr>
                <a:t>Tell me f(D)</a:t>
              </a:r>
            </a:p>
          </p:txBody>
        </p:sp>
      </p:grpSp>
      <p:sp>
        <p:nvSpPr>
          <p:cNvPr id="37894" name="AutoShape 5"/>
          <p:cNvSpPr>
            <a:spLocks noChangeArrowheads="1"/>
          </p:cNvSpPr>
          <p:nvPr/>
        </p:nvSpPr>
        <p:spPr bwMode="auto">
          <a:xfrm flipH="1">
            <a:off x="3025018" y="3184202"/>
            <a:ext cx="2686050" cy="317897"/>
          </a:xfrm>
          <a:prstGeom prst="rightArrow">
            <a:avLst>
              <a:gd name="adj1" fmla="val 31843"/>
              <a:gd name="adj2" fmla="val 65796"/>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2"/>
              </a:buClr>
              <a:buSzPct val="100000"/>
              <a:buFont typeface="Times" panose="02020603050405020304"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solidFill>
                <a:schemeClr val="bg2"/>
              </a:solidFill>
              <a:latin typeface="Tahoma" panose="020B0604030504040204" pitchFamily="34" charset="0"/>
            </a:endParaRPr>
          </a:p>
        </p:txBody>
      </p:sp>
      <p:sp>
        <p:nvSpPr>
          <p:cNvPr id="37895" name="Text Box 16"/>
          <p:cNvSpPr txBox="1">
            <a:spLocks noChangeArrowheads="1"/>
          </p:cNvSpPr>
          <p:nvPr/>
        </p:nvSpPr>
        <p:spPr bwMode="auto">
          <a:xfrm>
            <a:off x="3722725" y="3092525"/>
            <a:ext cx="1290738" cy="36933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2"/>
              </a:buClr>
              <a:buSzPct val="100000"/>
              <a:buFont typeface="Times" panose="02020603050405020304"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ahoma" panose="020B0604030504040204" pitchFamily="34" charset="0"/>
                <a:sym typeface="Symbol" panose="05050102010706020507" pitchFamily="18" charset="2"/>
              </a:rPr>
              <a:t>f</a:t>
            </a:r>
            <a:r>
              <a:rPr lang="en-US" altLang="en-US" sz="1800">
                <a:latin typeface="Tahoma" panose="020B0604030504040204" pitchFamily="34" charset="0"/>
              </a:rPr>
              <a:t>(D)+noise</a:t>
            </a:r>
            <a:endParaRPr lang="en-US" altLang="en-US" sz="1800" baseline="-25000">
              <a:solidFill>
                <a:schemeClr val="hlink"/>
              </a:solidFill>
              <a:latin typeface="Tahoma" panose="020B0604030504040204" pitchFamily="34" charset="0"/>
              <a:sym typeface="Symbol" panose="05050102010706020507" pitchFamily="18" charset="2"/>
            </a:endParaRPr>
          </a:p>
        </p:txBody>
      </p:sp>
      <p:sp>
        <p:nvSpPr>
          <p:cNvPr id="37896" name="AutoShape 18"/>
          <p:cNvSpPr>
            <a:spLocks noChangeArrowheads="1"/>
          </p:cNvSpPr>
          <p:nvPr/>
        </p:nvSpPr>
        <p:spPr bwMode="auto">
          <a:xfrm>
            <a:off x="6123024" y="2632943"/>
            <a:ext cx="1123950" cy="1028700"/>
          </a:xfrm>
          <a:prstGeom prst="can">
            <a:avLst>
              <a:gd name="adj" fmla="val 17824"/>
            </a:avLst>
          </a:prstGeom>
          <a:solidFill>
            <a:schemeClr val="accent1"/>
          </a:solidFill>
          <a:ln w="28575">
            <a:solidFill>
              <a:schemeClr val="tx1"/>
            </a:solidFill>
            <a:round/>
            <a:headEnd/>
            <a:tailEnd/>
          </a:ln>
        </p:spPr>
        <p:txBody>
          <a:bodyPr wrap="none" anchor="ctr"/>
          <a:lstStyle>
            <a:lvl1pPr eaLnBrk="0" hangingPunct="0">
              <a:spcBef>
                <a:spcPct val="20000"/>
              </a:spcBef>
              <a:buClr>
                <a:schemeClr val="accent2"/>
              </a:buClr>
              <a:buSzPct val="100000"/>
              <a:buFont typeface="Times" panose="02020603050405020304"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60000"/>
              </a:lnSpc>
              <a:spcBef>
                <a:spcPct val="0"/>
              </a:spcBef>
              <a:buClrTx/>
              <a:buSzTx/>
              <a:buFontTx/>
              <a:buNone/>
            </a:pPr>
            <a:r>
              <a:rPr lang="en-US" altLang="en-US" sz="1800" dirty="0">
                <a:latin typeface="Tahoma" panose="020B0604030504040204" pitchFamily="34" charset="0"/>
              </a:rPr>
              <a:t>x</a:t>
            </a:r>
            <a:r>
              <a:rPr lang="en-US" altLang="en-US" sz="1800" baseline="-25000" dirty="0">
                <a:latin typeface="Tahoma" panose="020B0604030504040204" pitchFamily="34" charset="0"/>
              </a:rPr>
              <a:t>1</a:t>
            </a:r>
          </a:p>
          <a:p>
            <a:pPr algn="ctr" eaLnBrk="1" hangingPunct="1">
              <a:lnSpc>
                <a:spcPct val="60000"/>
              </a:lnSpc>
              <a:spcBef>
                <a:spcPct val="0"/>
              </a:spcBef>
              <a:buClrTx/>
              <a:buSzTx/>
              <a:buFontTx/>
              <a:buNone/>
            </a:pPr>
            <a:r>
              <a:rPr lang="en-US" altLang="en-US" sz="1800" dirty="0">
                <a:latin typeface="Tahoma" panose="020B0604030504040204" pitchFamily="34" charset="0"/>
              </a:rPr>
              <a:t>…</a:t>
            </a:r>
          </a:p>
          <a:p>
            <a:pPr algn="ctr" eaLnBrk="1" hangingPunct="1">
              <a:lnSpc>
                <a:spcPct val="60000"/>
              </a:lnSpc>
              <a:spcBef>
                <a:spcPct val="0"/>
              </a:spcBef>
              <a:buClrTx/>
              <a:buSzTx/>
              <a:buFontTx/>
              <a:buNone/>
            </a:pPr>
            <a:r>
              <a:rPr lang="en-US" altLang="en-US" sz="1800" dirty="0">
                <a:latin typeface="Tahoma" panose="020B0604030504040204" pitchFamily="34" charset="0"/>
              </a:rPr>
              <a:t>x</a:t>
            </a:r>
            <a:r>
              <a:rPr lang="en-US" altLang="en-US" sz="1800" baseline="-25000" dirty="0">
                <a:latin typeface="Tahoma" panose="020B0604030504040204" pitchFamily="34" charset="0"/>
              </a:rPr>
              <a:t>n</a:t>
            </a:r>
          </a:p>
        </p:txBody>
      </p:sp>
      <p:pic>
        <p:nvPicPr>
          <p:cNvPr id="37897" name="Picture 19" descr="j04099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081" y="2394818"/>
            <a:ext cx="1188244"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20"/>
          <p:cNvSpPr>
            <a:spLocks noChangeArrowheads="1"/>
          </p:cNvSpPr>
          <p:nvPr/>
        </p:nvSpPr>
        <p:spPr bwMode="auto">
          <a:xfrm>
            <a:off x="6230181" y="2245991"/>
            <a:ext cx="13468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2"/>
              </a:buClr>
              <a:buSzPct val="100000"/>
              <a:buFont typeface="Times" panose="02020603050405020304"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latin typeface="Tahoma" panose="020B0604030504040204" pitchFamily="34" charset="0"/>
              </a:rPr>
              <a:t>Network Data</a:t>
            </a:r>
          </a:p>
        </p:txBody>
      </p:sp>
      <p:sp>
        <p:nvSpPr>
          <p:cNvPr id="37899" name="Rectangle 21"/>
          <p:cNvSpPr>
            <a:spLocks noChangeArrowheads="1"/>
          </p:cNvSpPr>
          <p:nvPr/>
        </p:nvSpPr>
        <p:spPr bwMode="auto">
          <a:xfrm>
            <a:off x="1772481" y="2163838"/>
            <a:ext cx="5677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lr>
                <a:schemeClr val="accent2"/>
              </a:buClr>
              <a:buSzPct val="100000"/>
              <a:buFont typeface="Times" panose="02020603050405020304" pitchFamily="18" charset="0"/>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a:latin typeface="Tahoma" panose="020B0604030504040204" pitchFamily="34" charset="0"/>
              </a:rPr>
              <a:t>User</a:t>
            </a:r>
          </a:p>
        </p:txBody>
      </p:sp>
    </p:spTree>
    <p:extLst>
      <p:ext uri="{BB962C8B-B14F-4D97-AF65-F5344CB8AC3E}">
        <p14:creationId xmlns:p14="http://schemas.microsoft.com/office/powerpoint/2010/main" val="11429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89" y="415891"/>
            <a:ext cx="8272212" cy="1013800"/>
          </a:xfrm>
        </p:spPr>
        <p:txBody>
          <a:bodyPr>
            <a:normAutofit/>
          </a:bodyPr>
          <a:lstStyle/>
          <a:p>
            <a:pPr algn="ctr" fontAlgn="base">
              <a:spcAft>
                <a:spcPct val="0"/>
              </a:spcAft>
            </a:pPr>
            <a:r>
              <a:rPr lang="en-US" sz="3000" b="1" cap="none" dirty="0">
                <a:ea typeface="宋体" panose="02010600030101010101" pitchFamily="2" charset="-122"/>
              </a:rPr>
              <a:t>Differential Privacy Example</a:t>
            </a:r>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00845650"/>
              </p:ext>
            </p:extLst>
          </p:nvPr>
        </p:nvGraphicFramePr>
        <p:xfrm>
          <a:off x="457200" y="2076307"/>
          <a:ext cx="1333500" cy="1223488"/>
        </p:xfrm>
        <a:graphic>
          <a:graphicData uri="http://schemas.openxmlformats.org/drawingml/2006/table">
            <a:tbl>
              <a:tblPr>
                <a:tableStyleId>{616DA210-FB5B-4158-B5E0-FEB733F419BA}</a:tableStyleId>
              </a:tblPr>
              <a:tblGrid>
                <a:gridCol w="1333500">
                  <a:extLst>
                    <a:ext uri="{9D8B030D-6E8A-4147-A177-3AD203B41FA5}">
                      <a16:colId xmlns="" xmlns:a16="http://schemas.microsoft.com/office/drawing/2014/main" val="20000"/>
                    </a:ext>
                  </a:extLst>
                </a:gridCol>
              </a:tblGrid>
              <a:tr h="167164">
                <a:tc>
                  <a:txBody>
                    <a:bodyPr/>
                    <a:lstStyle/>
                    <a:p>
                      <a:pPr algn="ctr" fontAlgn="b"/>
                      <a:r>
                        <a:rPr lang="en-US" sz="1100" u="none" strike="noStrike" dirty="0">
                          <a:effectLst/>
                          <a:cs typeface="+mn-cs"/>
                        </a:rPr>
                        <a:t>Packet Size</a:t>
                      </a:r>
                      <a:endParaRPr lang="en-US" sz="1100" b="0" i="0" u="none" strike="noStrike" dirty="0">
                        <a:solidFill>
                          <a:srgbClr val="000000"/>
                        </a:solidFill>
                        <a:effectLst/>
                        <a:latin typeface="Arial" panose="020B0604020202020204" pitchFamily="34" charset="0"/>
                        <a:cs typeface="+mn-cs"/>
                      </a:endParaRPr>
                    </a:p>
                  </a:txBody>
                  <a:tcPr marL="7144" marR="7144" marT="7144" marB="0" anchor="b"/>
                </a:tc>
                <a:extLst>
                  <a:ext uri="{0D108BD9-81ED-4DB2-BD59-A6C34878D82A}">
                    <a16:rowId xmlns="" xmlns:a16="http://schemas.microsoft.com/office/drawing/2014/main" val="10000"/>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1024</a:t>
                      </a:r>
                      <a:endParaRPr lang="ar-JO" sz="11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44" marR="7144" marT="7144" marB="0" anchor="b"/>
                </a:tc>
                <a:extLst>
                  <a:ext uri="{0D108BD9-81ED-4DB2-BD59-A6C34878D82A}">
                    <a16:rowId xmlns="" xmlns:a16="http://schemas.microsoft.com/office/drawing/2014/main" val="10001"/>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1234</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2"/>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10240</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3"/>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3333</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4"/>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3456</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5"/>
                  </a:ext>
                </a:extLst>
              </a:tr>
              <a:tr h="1671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12340</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6"/>
                  </a:ext>
                </a:extLst>
              </a:tr>
            </a:tbl>
          </a:graphicData>
        </a:graphic>
      </p:graphicFrame>
      <p:sp>
        <p:nvSpPr>
          <p:cNvPr id="7" name="TextBox 6"/>
          <p:cNvSpPr txBox="1"/>
          <p:nvPr/>
        </p:nvSpPr>
        <p:spPr>
          <a:xfrm>
            <a:off x="457200" y="1796874"/>
            <a:ext cx="1102674" cy="300082"/>
          </a:xfrm>
          <a:prstGeom prst="rect">
            <a:avLst/>
          </a:prstGeom>
          <a:noFill/>
        </p:spPr>
        <p:txBody>
          <a:bodyPr wrap="none" rtlCol="1">
            <a:spAutoFit/>
          </a:bodyPr>
          <a:lstStyle/>
          <a:p>
            <a:r>
              <a:rPr lang="en-US" sz="1350" dirty="0"/>
              <a:t>Original Data</a:t>
            </a:r>
            <a:endParaRPr lang="ar-JO" sz="1350" dirty="0"/>
          </a:p>
        </p:txBody>
      </p:sp>
      <p:sp>
        <p:nvSpPr>
          <p:cNvPr id="35" name="TextBox 34"/>
          <p:cNvSpPr txBox="1"/>
          <p:nvPr/>
        </p:nvSpPr>
        <p:spPr>
          <a:xfrm>
            <a:off x="764382" y="4500563"/>
            <a:ext cx="7922419" cy="1338828"/>
          </a:xfrm>
          <a:prstGeom prst="rect">
            <a:avLst/>
          </a:prstGeom>
          <a:noFill/>
        </p:spPr>
        <p:txBody>
          <a:bodyPr wrap="square" rtlCol="0">
            <a:spAutoFit/>
          </a:bodyPr>
          <a:lstStyle/>
          <a:p>
            <a:pPr marL="285750" indent="-285750">
              <a:buFont typeface="Wingdings" panose="05000000000000000000" pitchFamily="2" charset="2"/>
              <a:buChar char="Ø"/>
            </a:pPr>
            <a:r>
              <a:rPr lang="en-US" sz="1350" dirty="0"/>
              <a:t>Without noise: If the attacker knows the average packet size before the new packet is added,  it is easy to figure out the packet’s size from the new average. </a:t>
            </a:r>
          </a:p>
          <a:p>
            <a:pPr marL="285750" indent="-285750">
              <a:buFont typeface="Wingdings" panose="05000000000000000000" pitchFamily="2" charset="2"/>
              <a:buChar char="Ø"/>
            </a:pPr>
            <a:endParaRPr lang="en-US" sz="1350" dirty="0"/>
          </a:p>
          <a:p>
            <a:pPr marL="285750" indent="-285750">
              <a:buFont typeface="Wingdings" panose="05000000000000000000" pitchFamily="2" charset="2"/>
              <a:buChar char="Ø"/>
            </a:pPr>
            <a:r>
              <a:rPr lang="en-US" sz="1350" dirty="0"/>
              <a:t>With noise:  One cannot infer whether the new packet is there.</a:t>
            </a:r>
          </a:p>
          <a:p>
            <a:endParaRPr lang="en-US" sz="1350" dirty="0"/>
          </a:p>
          <a:p>
            <a:endParaRPr lang="en-US" sz="1350" dirty="0"/>
          </a:p>
        </p:txBody>
      </p:sp>
      <p:sp>
        <p:nvSpPr>
          <p:cNvPr id="61" name="TextBox 60"/>
          <p:cNvSpPr txBox="1"/>
          <p:nvPr/>
        </p:nvSpPr>
        <p:spPr>
          <a:xfrm>
            <a:off x="2200275" y="2067754"/>
            <a:ext cx="2063450" cy="300082"/>
          </a:xfrm>
          <a:prstGeom prst="rect">
            <a:avLst/>
          </a:prstGeom>
          <a:noFill/>
        </p:spPr>
        <p:txBody>
          <a:bodyPr wrap="none" rtlCol="1">
            <a:spAutoFit/>
          </a:bodyPr>
          <a:lstStyle/>
          <a:p>
            <a:r>
              <a:rPr lang="en-US" sz="1350" dirty="0"/>
              <a:t>Average Packet size = 5271</a:t>
            </a:r>
            <a:endParaRPr lang="ar-JO" sz="1350" dirty="0"/>
          </a:p>
        </p:txBody>
      </p:sp>
      <p:graphicFrame>
        <p:nvGraphicFramePr>
          <p:cNvPr id="63" name="Table 62"/>
          <p:cNvGraphicFramePr>
            <a:graphicFrameLocks noGrp="1"/>
          </p:cNvGraphicFramePr>
          <p:nvPr>
            <p:extLst>
              <p:ext uri="{D42A27DB-BD31-4B8C-83A1-F6EECF244321}">
                <p14:modId xmlns:p14="http://schemas.microsoft.com/office/powerpoint/2010/main" val="342103223"/>
              </p:ext>
            </p:extLst>
          </p:nvPr>
        </p:nvGraphicFramePr>
        <p:xfrm>
          <a:off x="4743450" y="2149686"/>
          <a:ext cx="1333500" cy="1398272"/>
        </p:xfrm>
        <a:graphic>
          <a:graphicData uri="http://schemas.openxmlformats.org/drawingml/2006/table">
            <a:tbl>
              <a:tblPr>
                <a:tableStyleId>{616DA210-FB5B-4158-B5E0-FEB733F419BA}</a:tableStyleId>
              </a:tblPr>
              <a:tblGrid>
                <a:gridCol w="1333500">
                  <a:extLst>
                    <a:ext uri="{9D8B030D-6E8A-4147-A177-3AD203B41FA5}">
                      <a16:colId xmlns="" xmlns:a16="http://schemas.microsoft.com/office/drawing/2014/main" val="20000"/>
                    </a:ext>
                  </a:extLst>
                </a:gridCol>
              </a:tblGrid>
              <a:tr h="167164">
                <a:tc>
                  <a:txBody>
                    <a:bodyPr/>
                    <a:lstStyle/>
                    <a:p>
                      <a:pPr algn="ctr" fontAlgn="b"/>
                      <a:r>
                        <a:rPr lang="en-US" sz="1100" u="none" strike="noStrike" dirty="0">
                          <a:effectLst/>
                          <a:cs typeface="+mn-cs"/>
                        </a:rPr>
                        <a:t>Packet Size</a:t>
                      </a:r>
                      <a:endParaRPr lang="en-US" sz="1100" b="0" i="0" u="none" strike="noStrike" dirty="0">
                        <a:solidFill>
                          <a:srgbClr val="000000"/>
                        </a:solidFill>
                        <a:effectLst/>
                        <a:latin typeface="Arial" panose="020B0604020202020204" pitchFamily="34" charset="0"/>
                        <a:cs typeface="+mn-cs"/>
                      </a:endParaRPr>
                    </a:p>
                  </a:txBody>
                  <a:tcPr marL="7144" marR="7144" marT="7144" marB="0" anchor="b"/>
                </a:tc>
                <a:extLst>
                  <a:ext uri="{0D108BD9-81ED-4DB2-BD59-A6C34878D82A}">
                    <a16:rowId xmlns="" xmlns:a16="http://schemas.microsoft.com/office/drawing/2014/main" val="10000"/>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1024</a:t>
                      </a:r>
                      <a:endParaRPr lang="ar-JO" sz="11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44" marR="7144" marT="7144" marB="0" anchor="b"/>
                </a:tc>
                <a:extLst>
                  <a:ext uri="{0D108BD9-81ED-4DB2-BD59-A6C34878D82A}">
                    <a16:rowId xmlns="" xmlns:a16="http://schemas.microsoft.com/office/drawing/2014/main" val="10001"/>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1234</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2"/>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10240</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3"/>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3333</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4"/>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3456</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5"/>
                  </a:ext>
                </a:extLst>
              </a:tr>
              <a:tr h="1671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12340</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6"/>
                  </a:ext>
                </a:extLst>
              </a:tr>
              <a:tr h="1671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dirty="0">
                          <a:solidFill>
                            <a:srgbClr val="FF0000"/>
                          </a:solidFill>
                          <a:effectLst/>
                          <a:latin typeface="+mn-lt"/>
                          <a:ea typeface="+mn-ea"/>
                          <a:cs typeface="+mn-cs"/>
                        </a:rPr>
                        <a:t>15000</a:t>
                      </a:r>
                      <a:endParaRPr lang="ar-JO" sz="1100" u="none" strike="noStrike" kern="1200" dirty="0">
                        <a:solidFill>
                          <a:srgbClr val="FF0000"/>
                        </a:solidFill>
                        <a:effectLst/>
                        <a:latin typeface="+mn-lt"/>
                        <a:ea typeface="+mn-ea"/>
                        <a:cs typeface="+mn-cs"/>
                      </a:endParaRPr>
                    </a:p>
                  </a:txBody>
                  <a:tcPr marL="7144" marR="7144" marT="7144" marB="0" anchor="b"/>
                </a:tc>
                <a:extLst>
                  <a:ext uri="{0D108BD9-81ED-4DB2-BD59-A6C34878D82A}">
                    <a16:rowId xmlns="" xmlns:a16="http://schemas.microsoft.com/office/drawing/2014/main" val="10007"/>
                  </a:ext>
                </a:extLst>
              </a:tr>
            </a:tbl>
          </a:graphicData>
        </a:graphic>
      </p:graphicFrame>
      <p:sp>
        <p:nvSpPr>
          <p:cNvPr id="64" name="TextBox 63"/>
          <p:cNvSpPr txBox="1"/>
          <p:nvPr/>
        </p:nvSpPr>
        <p:spPr>
          <a:xfrm>
            <a:off x="4743450" y="1810579"/>
            <a:ext cx="871008" cy="300082"/>
          </a:xfrm>
          <a:prstGeom prst="rect">
            <a:avLst/>
          </a:prstGeom>
          <a:noFill/>
        </p:spPr>
        <p:txBody>
          <a:bodyPr wrap="none" rtlCol="1">
            <a:spAutoFit/>
          </a:bodyPr>
          <a:lstStyle/>
          <a:p>
            <a:r>
              <a:rPr lang="en-US" sz="1350" dirty="0"/>
              <a:t>New Data</a:t>
            </a:r>
            <a:endParaRPr lang="ar-JO" sz="1350" dirty="0"/>
          </a:p>
        </p:txBody>
      </p:sp>
      <p:sp>
        <p:nvSpPr>
          <p:cNvPr id="65" name="TextBox 64"/>
          <p:cNvSpPr txBox="1"/>
          <p:nvPr/>
        </p:nvSpPr>
        <p:spPr>
          <a:xfrm>
            <a:off x="6324679" y="2073873"/>
            <a:ext cx="2063450" cy="300082"/>
          </a:xfrm>
          <a:prstGeom prst="rect">
            <a:avLst/>
          </a:prstGeom>
          <a:noFill/>
        </p:spPr>
        <p:txBody>
          <a:bodyPr wrap="none" rtlCol="1">
            <a:spAutoFit/>
          </a:bodyPr>
          <a:lstStyle/>
          <a:p>
            <a:r>
              <a:rPr lang="en-US" sz="1350" dirty="0"/>
              <a:t>Average Packet size = 6661</a:t>
            </a:r>
            <a:endParaRPr lang="ar-JO" sz="1350" dirty="0"/>
          </a:p>
        </p:txBody>
      </p:sp>
      <p:sp>
        <p:nvSpPr>
          <p:cNvPr id="66" name="TextBox 65"/>
          <p:cNvSpPr txBox="1"/>
          <p:nvPr/>
        </p:nvSpPr>
        <p:spPr>
          <a:xfrm>
            <a:off x="2065374" y="3455243"/>
            <a:ext cx="2286268" cy="715581"/>
          </a:xfrm>
          <a:prstGeom prst="rect">
            <a:avLst/>
          </a:prstGeom>
          <a:noFill/>
        </p:spPr>
        <p:txBody>
          <a:bodyPr wrap="square" rtlCol="1">
            <a:spAutoFit/>
          </a:bodyPr>
          <a:lstStyle/>
          <a:p>
            <a:r>
              <a:rPr lang="en-US" sz="1350" dirty="0"/>
              <a:t>Average Packet size = 5271+noise</a:t>
            </a:r>
          </a:p>
          <a:p>
            <a:r>
              <a:rPr lang="en-US" sz="1350" dirty="0"/>
              <a:t>= 6373</a:t>
            </a:r>
            <a:endParaRPr lang="ar-JO" sz="1350" dirty="0"/>
          </a:p>
        </p:txBody>
      </p:sp>
      <p:sp>
        <p:nvSpPr>
          <p:cNvPr id="67" name="TextBox 66"/>
          <p:cNvSpPr txBox="1"/>
          <p:nvPr/>
        </p:nvSpPr>
        <p:spPr>
          <a:xfrm>
            <a:off x="335756" y="3455243"/>
            <a:ext cx="1869486" cy="507831"/>
          </a:xfrm>
          <a:prstGeom prst="rect">
            <a:avLst/>
          </a:prstGeom>
          <a:noFill/>
        </p:spPr>
        <p:txBody>
          <a:bodyPr wrap="none" rtlCol="1">
            <a:spAutoFit/>
          </a:bodyPr>
          <a:lstStyle/>
          <a:p>
            <a:r>
              <a:rPr lang="en-US" sz="1350" dirty="0"/>
              <a:t>Differential Privacy</a:t>
            </a:r>
            <a:br>
              <a:rPr lang="en-US" sz="1350" dirty="0"/>
            </a:br>
            <a:r>
              <a:rPr lang="en-US" sz="1350" dirty="0"/>
              <a:t>(add a noise to average)</a:t>
            </a:r>
            <a:endParaRPr lang="ar-JO" sz="1350" dirty="0"/>
          </a:p>
        </p:txBody>
      </p:sp>
      <p:sp>
        <p:nvSpPr>
          <p:cNvPr id="68" name="TextBox 67"/>
          <p:cNvSpPr txBox="1"/>
          <p:nvPr/>
        </p:nvSpPr>
        <p:spPr>
          <a:xfrm>
            <a:off x="6207468" y="3489868"/>
            <a:ext cx="1977887" cy="715581"/>
          </a:xfrm>
          <a:prstGeom prst="rect">
            <a:avLst/>
          </a:prstGeom>
          <a:noFill/>
        </p:spPr>
        <p:txBody>
          <a:bodyPr wrap="square" rtlCol="1">
            <a:spAutoFit/>
          </a:bodyPr>
          <a:lstStyle/>
          <a:p>
            <a:r>
              <a:rPr lang="en-US" sz="1350" dirty="0"/>
              <a:t>Average Packet size = 6661+noise</a:t>
            </a:r>
          </a:p>
          <a:p>
            <a:r>
              <a:rPr lang="en-US" sz="1350" dirty="0"/>
              <a:t>= 6175</a:t>
            </a:r>
            <a:endParaRPr lang="ar-JO" sz="1350" dirty="0"/>
          </a:p>
        </p:txBody>
      </p:sp>
    </p:spTree>
    <p:extLst>
      <p:ext uri="{BB962C8B-B14F-4D97-AF65-F5344CB8AC3E}">
        <p14:creationId xmlns:p14="http://schemas.microsoft.com/office/powerpoint/2010/main" val="47517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spcAft>
                <a:spcPct val="0"/>
              </a:spcAft>
            </a:pPr>
            <a:r>
              <a:rPr lang="en-US" sz="3000" b="1" cap="none" dirty="0">
                <a:ea typeface="宋体" panose="02010600030101010101" pitchFamily="2" charset="-122"/>
              </a:rPr>
              <a:t>Differential-Private Anonymization</a:t>
            </a:r>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26861265"/>
              </p:ext>
            </p:extLst>
          </p:nvPr>
        </p:nvGraphicFramePr>
        <p:xfrm>
          <a:off x="457200" y="2914651"/>
          <a:ext cx="1333500" cy="1223488"/>
        </p:xfrm>
        <a:graphic>
          <a:graphicData uri="http://schemas.openxmlformats.org/drawingml/2006/table">
            <a:tbl>
              <a:tblPr>
                <a:tableStyleId>{616DA210-FB5B-4158-B5E0-FEB733F419BA}</a:tableStyleId>
              </a:tblPr>
              <a:tblGrid>
                <a:gridCol w="1333500">
                  <a:extLst>
                    <a:ext uri="{9D8B030D-6E8A-4147-A177-3AD203B41FA5}">
                      <a16:colId xmlns="" xmlns:a16="http://schemas.microsoft.com/office/drawing/2014/main" val="20000"/>
                    </a:ext>
                  </a:extLst>
                </a:gridCol>
              </a:tblGrid>
              <a:tr h="167164">
                <a:tc>
                  <a:txBody>
                    <a:bodyPr/>
                    <a:lstStyle/>
                    <a:p>
                      <a:pPr algn="ctr" fontAlgn="b"/>
                      <a:r>
                        <a:rPr lang="en-US" sz="1100" u="none" strike="noStrike" dirty="0">
                          <a:effectLst/>
                          <a:cs typeface="+mn-cs"/>
                        </a:rPr>
                        <a:t>Packet Size</a:t>
                      </a:r>
                      <a:endParaRPr lang="en-US" sz="1100" b="0" i="0" u="none" strike="noStrike" dirty="0">
                        <a:solidFill>
                          <a:srgbClr val="000000"/>
                        </a:solidFill>
                        <a:effectLst/>
                        <a:latin typeface="Arial" panose="020B0604020202020204" pitchFamily="34" charset="0"/>
                        <a:cs typeface="+mn-cs"/>
                      </a:endParaRPr>
                    </a:p>
                  </a:txBody>
                  <a:tcPr marL="7144" marR="7144" marT="7144" marB="0" anchor="b"/>
                </a:tc>
                <a:extLst>
                  <a:ext uri="{0D108BD9-81ED-4DB2-BD59-A6C34878D82A}">
                    <a16:rowId xmlns="" xmlns:a16="http://schemas.microsoft.com/office/drawing/2014/main" val="10000"/>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1024</a:t>
                      </a:r>
                      <a:endParaRPr lang="ar-JO" sz="11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44" marR="7144" marT="7144" marB="0" anchor="b"/>
                </a:tc>
                <a:extLst>
                  <a:ext uri="{0D108BD9-81ED-4DB2-BD59-A6C34878D82A}">
                    <a16:rowId xmlns="" xmlns:a16="http://schemas.microsoft.com/office/drawing/2014/main" val="10001"/>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1234</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2"/>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10240</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3"/>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3333</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4"/>
                  </a:ext>
                </a:extLst>
              </a:tr>
              <a:tr h="167164">
                <a:tc>
                  <a:txBody>
                    <a:bodyPr/>
                    <a:lstStyle/>
                    <a:p>
                      <a:pPr marL="0" algn="l" defTabSz="914400" rtl="0" eaLnBrk="1" fontAlgn="b" latinLnBrk="0" hangingPunct="1"/>
                      <a:r>
                        <a:rPr lang="en-US" sz="1100" u="none" strike="noStrike" kern="1200" dirty="0">
                          <a:solidFill>
                            <a:schemeClr val="tx1"/>
                          </a:solidFill>
                          <a:effectLst/>
                          <a:latin typeface="+mn-lt"/>
                          <a:ea typeface="+mn-ea"/>
                          <a:cs typeface="+mn-cs"/>
                        </a:rPr>
                        <a:t>3456</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5"/>
                  </a:ext>
                </a:extLst>
              </a:tr>
              <a:tr h="1671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12340</a:t>
                      </a:r>
                      <a:endParaRPr lang="ar-JO" sz="1100" u="none" strike="noStrike" kern="1200" dirty="0">
                        <a:solidFill>
                          <a:schemeClr val="tx1"/>
                        </a:solidFill>
                        <a:effectLst/>
                        <a:latin typeface="+mn-lt"/>
                        <a:ea typeface="+mn-ea"/>
                        <a:cs typeface="+mn-cs"/>
                      </a:endParaRPr>
                    </a:p>
                  </a:txBody>
                  <a:tcPr marL="7144" marR="7144" marT="7144" marB="0" anchor="b"/>
                </a:tc>
                <a:extLst>
                  <a:ext uri="{0D108BD9-81ED-4DB2-BD59-A6C34878D82A}">
                    <a16:rowId xmlns="" xmlns:a16="http://schemas.microsoft.com/office/drawing/2014/main" val="10006"/>
                  </a:ext>
                </a:extLst>
              </a:tr>
            </a:tbl>
          </a:graphicData>
        </a:graphic>
      </p:graphicFrame>
      <p:sp>
        <p:nvSpPr>
          <p:cNvPr id="7" name="TextBox 6"/>
          <p:cNvSpPr txBox="1"/>
          <p:nvPr/>
        </p:nvSpPr>
        <p:spPr>
          <a:xfrm>
            <a:off x="457200" y="2575543"/>
            <a:ext cx="1102674" cy="300082"/>
          </a:xfrm>
          <a:prstGeom prst="rect">
            <a:avLst/>
          </a:prstGeom>
          <a:noFill/>
        </p:spPr>
        <p:txBody>
          <a:bodyPr wrap="none" rtlCol="1">
            <a:spAutoFit/>
          </a:bodyPr>
          <a:lstStyle/>
          <a:p>
            <a:r>
              <a:rPr lang="en-US" sz="1350" dirty="0"/>
              <a:t>Original Data</a:t>
            </a:r>
            <a:endParaRPr lang="ar-JO" sz="1350" dirty="0"/>
          </a:p>
        </p:txBody>
      </p:sp>
      <p:sp>
        <p:nvSpPr>
          <p:cNvPr id="8" name="TextBox 7"/>
          <p:cNvSpPr txBox="1"/>
          <p:nvPr/>
        </p:nvSpPr>
        <p:spPr>
          <a:xfrm>
            <a:off x="2246664" y="2538735"/>
            <a:ext cx="2752677" cy="300082"/>
          </a:xfrm>
          <a:prstGeom prst="rect">
            <a:avLst/>
          </a:prstGeom>
          <a:noFill/>
        </p:spPr>
        <p:txBody>
          <a:bodyPr wrap="none" rtlCol="1">
            <a:spAutoFit/>
          </a:bodyPr>
          <a:lstStyle/>
          <a:p>
            <a:r>
              <a:rPr lang="en-US" sz="1350" dirty="0"/>
              <a:t>Partitioning into equal-sized Clusters</a:t>
            </a:r>
            <a:endParaRPr lang="ar-JO" sz="1350" dirty="0"/>
          </a:p>
        </p:txBody>
      </p:sp>
      <p:cxnSp>
        <p:nvCxnSpPr>
          <p:cNvPr id="11" name="Straight Arrow Connector 10"/>
          <p:cNvCxnSpPr/>
          <p:nvPr/>
        </p:nvCxnSpPr>
        <p:spPr>
          <a:xfrm>
            <a:off x="1790700" y="3147609"/>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Rectangle 23"/>
          <p:cNvSpPr/>
          <p:nvPr/>
        </p:nvSpPr>
        <p:spPr>
          <a:xfrm>
            <a:off x="5238858" y="1894385"/>
            <a:ext cx="3398559" cy="1131079"/>
          </a:xfrm>
          <a:prstGeom prst="rect">
            <a:avLst/>
          </a:prstGeom>
        </p:spPr>
        <p:txBody>
          <a:bodyPr wrap="none">
            <a:spAutoFit/>
          </a:bodyPr>
          <a:lstStyle/>
          <a:p>
            <a:r>
              <a:rPr lang="en-US" sz="1350" dirty="0"/>
              <a:t>Compute mean of each column </a:t>
            </a:r>
            <a:br>
              <a:rPr lang="en-US" sz="1350" dirty="0"/>
            </a:br>
            <a:r>
              <a:rPr lang="en-US" sz="1350" dirty="0"/>
              <a:t>within each cluster, then </a:t>
            </a:r>
          </a:p>
          <a:p>
            <a:r>
              <a:rPr lang="en-US" sz="1350" dirty="0"/>
              <a:t>add Laplace noise to the mean </a:t>
            </a:r>
            <a:br>
              <a:rPr lang="en-US" sz="1350" dirty="0"/>
            </a:br>
            <a:r>
              <a:rPr lang="en-US" sz="1350" dirty="0"/>
              <a:t>and replace every value with perturbed mean</a:t>
            </a:r>
          </a:p>
          <a:p>
            <a:endParaRPr lang="ar-JO" sz="1350" dirty="0"/>
          </a:p>
        </p:txBody>
      </p:sp>
      <p:graphicFrame>
        <p:nvGraphicFramePr>
          <p:cNvPr id="33" name="Table 32"/>
          <p:cNvGraphicFramePr>
            <a:graphicFrameLocks noGrp="1"/>
          </p:cNvGraphicFramePr>
          <p:nvPr>
            <p:extLst>
              <p:ext uri="{D42A27DB-BD31-4B8C-83A1-F6EECF244321}">
                <p14:modId xmlns:p14="http://schemas.microsoft.com/office/powerpoint/2010/main" val="1856068576"/>
              </p:ext>
            </p:extLst>
          </p:nvPr>
        </p:nvGraphicFramePr>
        <p:xfrm>
          <a:off x="3061145" y="2914651"/>
          <a:ext cx="1333500" cy="1223488"/>
        </p:xfrm>
        <a:graphic>
          <a:graphicData uri="http://schemas.openxmlformats.org/drawingml/2006/table">
            <a:tbl>
              <a:tblPr>
                <a:tableStyleId>{616DA210-FB5B-4158-B5E0-FEB733F419BA}</a:tableStyleId>
              </a:tblPr>
              <a:tblGrid>
                <a:gridCol w="1333500">
                  <a:extLst>
                    <a:ext uri="{9D8B030D-6E8A-4147-A177-3AD203B41FA5}">
                      <a16:colId xmlns="" xmlns:a16="http://schemas.microsoft.com/office/drawing/2014/main" val="20000"/>
                    </a:ext>
                  </a:extLst>
                </a:gridCol>
              </a:tblGrid>
              <a:tr h="167164">
                <a:tc>
                  <a:txBody>
                    <a:bodyPr/>
                    <a:lstStyle/>
                    <a:p>
                      <a:pPr algn="ctr" fontAlgn="b"/>
                      <a:r>
                        <a:rPr lang="en-US" sz="1100" u="none" strike="noStrike" dirty="0">
                          <a:effectLst/>
                          <a:cs typeface="+mn-cs"/>
                        </a:rPr>
                        <a:t>Packet Size</a:t>
                      </a:r>
                      <a:endParaRPr lang="en-US" sz="1100" b="0" i="0" u="none" strike="noStrike" dirty="0">
                        <a:solidFill>
                          <a:srgbClr val="000000"/>
                        </a:solidFill>
                        <a:effectLst/>
                        <a:latin typeface="Arial" panose="020B0604020202020204" pitchFamily="34" charset="0"/>
                        <a:cs typeface="+mn-cs"/>
                      </a:endParaRPr>
                    </a:p>
                  </a:txBody>
                  <a:tcPr marL="7144" marR="7144" marT="7144" marB="0" anchor="b"/>
                </a:tc>
                <a:extLst>
                  <a:ext uri="{0D108BD9-81ED-4DB2-BD59-A6C34878D82A}">
                    <a16:rowId xmlns="" xmlns:a16="http://schemas.microsoft.com/office/drawing/2014/main" val="10000"/>
                  </a:ext>
                </a:extLst>
              </a:tr>
              <a:tr h="167164">
                <a:tc>
                  <a:txBody>
                    <a:bodyPr/>
                    <a:lstStyle/>
                    <a:p>
                      <a:pPr marL="0" algn="l" defTabSz="914400" rtl="0" eaLnBrk="1" fontAlgn="b" latinLnBrk="0" hangingPunct="1"/>
                      <a:r>
                        <a:rPr lang="en-US" sz="1100" u="none" strike="noStrike" kern="1200" dirty="0">
                          <a:solidFill>
                            <a:srgbClr val="00B050"/>
                          </a:solidFill>
                          <a:effectLst/>
                          <a:latin typeface="+mn-lt"/>
                          <a:ea typeface="+mn-ea"/>
                          <a:cs typeface="+mn-cs"/>
                        </a:rPr>
                        <a:t>1024</a:t>
                      </a:r>
                      <a:endParaRPr lang="ar-JO" sz="1100" u="none" strike="noStrike" kern="1200" dirty="0">
                        <a:solidFill>
                          <a:srgbClr val="00B050"/>
                        </a:solidFill>
                        <a:effectLst/>
                        <a:latin typeface="Arial" panose="020B0604020202020204" pitchFamily="34" charset="0"/>
                        <a:ea typeface="+mn-ea"/>
                        <a:cs typeface="Arial" panose="020B0604020202020204" pitchFamily="34" charset="0"/>
                      </a:endParaRPr>
                    </a:p>
                  </a:txBody>
                  <a:tcPr marL="7144" marR="7144" marT="7144" marB="0" anchor="b"/>
                </a:tc>
                <a:extLst>
                  <a:ext uri="{0D108BD9-81ED-4DB2-BD59-A6C34878D82A}">
                    <a16:rowId xmlns="" xmlns:a16="http://schemas.microsoft.com/office/drawing/2014/main" val="10001"/>
                  </a:ext>
                </a:extLst>
              </a:tr>
              <a:tr h="167164">
                <a:tc>
                  <a:txBody>
                    <a:bodyPr/>
                    <a:lstStyle/>
                    <a:p>
                      <a:pPr marL="0" algn="l" defTabSz="914400" rtl="0" eaLnBrk="1" fontAlgn="b" latinLnBrk="0" hangingPunct="1"/>
                      <a:r>
                        <a:rPr lang="en-US" sz="1100" u="none" strike="noStrike" kern="1200" dirty="0">
                          <a:solidFill>
                            <a:srgbClr val="00B050"/>
                          </a:solidFill>
                          <a:effectLst/>
                          <a:latin typeface="+mn-lt"/>
                          <a:ea typeface="+mn-ea"/>
                          <a:cs typeface="+mn-cs"/>
                        </a:rPr>
                        <a:t>1234</a:t>
                      </a:r>
                      <a:endParaRPr lang="ar-JO" sz="1100" u="none" strike="noStrike" kern="1200" dirty="0">
                        <a:solidFill>
                          <a:srgbClr val="00B050"/>
                        </a:solidFill>
                        <a:effectLst/>
                        <a:latin typeface="+mn-lt"/>
                        <a:ea typeface="+mn-ea"/>
                        <a:cs typeface="+mn-cs"/>
                      </a:endParaRPr>
                    </a:p>
                  </a:txBody>
                  <a:tcPr marL="7144" marR="7144" marT="7144" marB="0" anchor="b"/>
                </a:tc>
                <a:extLst>
                  <a:ext uri="{0D108BD9-81ED-4DB2-BD59-A6C34878D82A}">
                    <a16:rowId xmlns="" xmlns:a16="http://schemas.microsoft.com/office/drawing/2014/main" val="10002"/>
                  </a:ext>
                </a:extLst>
              </a:tr>
              <a:tr h="167164">
                <a:tc>
                  <a:txBody>
                    <a:bodyPr/>
                    <a:lstStyle/>
                    <a:p>
                      <a:pPr marL="0" algn="l" defTabSz="914400" rtl="0" eaLnBrk="1" fontAlgn="b" latinLnBrk="0" hangingPunct="1"/>
                      <a:r>
                        <a:rPr lang="en-US" sz="1100" u="none" strike="noStrike" kern="1200" dirty="0">
                          <a:solidFill>
                            <a:srgbClr val="FF0000"/>
                          </a:solidFill>
                          <a:effectLst/>
                          <a:latin typeface="+mn-lt"/>
                          <a:ea typeface="+mn-ea"/>
                          <a:cs typeface="+mn-cs"/>
                        </a:rPr>
                        <a:t>10240</a:t>
                      </a:r>
                      <a:endParaRPr lang="ar-JO" sz="1100" u="none" strike="noStrike" kern="1200" dirty="0">
                        <a:solidFill>
                          <a:srgbClr val="FF0000"/>
                        </a:solidFill>
                        <a:effectLst/>
                        <a:latin typeface="+mn-lt"/>
                        <a:ea typeface="+mn-ea"/>
                        <a:cs typeface="+mn-cs"/>
                      </a:endParaRPr>
                    </a:p>
                  </a:txBody>
                  <a:tcPr marL="7144" marR="7144" marT="7144" marB="0" anchor="b"/>
                </a:tc>
                <a:extLst>
                  <a:ext uri="{0D108BD9-81ED-4DB2-BD59-A6C34878D82A}">
                    <a16:rowId xmlns="" xmlns:a16="http://schemas.microsoft.com/office/drawing/2014/main" val="10003"/>
                  </a:ext>
                </a:extLst>
              </a:tr>
              <a:tr h="167164">
                <a:tc>
                  <a:txBody>
                    <a:bodyPr/>
                    <a:lstStyle/>
                    <a:p>
                      <a:pPr marL="0" algn="l" defTabSz="914400" rtl="0" eaLnBrk="1" fontAlgn="b" latinLnBrk="0" hangingPunct="1"/>
                      <a:r>
                        <a:rPr lang="en-US" sz="1100" u="none" strike="noStrike" kern="1200" dirty="0">
                          <a:solidFill>
                            <a:srgbClr val="00B0F0"/>
                          </a:solidFill>
                          <a:effectLst/>
                          <a:latin typeface="+mn-lt"/>
                          <a:ea typeface="+mn-ea"/>
                          <a:cs typeface="+mn-cs"/>
                        </a:rPr>
                        <a:t>3333</a:t>
                      </a:r>
                      <a:endParaRPr lang="ar-JO" sz="1100" u="none" strike="noStrike" kern="1200" dirty="0">
                        <a:solidFill>
                          <a:srgbClr val="00B0F0"/>
                        </a:solidFill>
                        <a:effectLst/>
                        <a:latin typeface="+mn-lt"/>
                        <a:ea typeface="+mn-ea"/>
                        <a:cs typeface="+mn-cs"/>
                      </a:endParaRPr>
                    </a:p>
                  </a:txBody>
                  <a:tcPr marL="7144" marR="7144" marT="7144" marB="0" anchor="b"/>
                </a:tc>
                <a:extLst>
                  <a:ext uri="{0D108BD9-81ED-4DB2-BD59-A6C34878D82A}">
                    <a16:rowId xmlns="" xmlns:a16="http://schemas.microsoft.com/office/drawing/2014/main" val="10004"/>
                  </a:ext>
                </a:extLst>
              </a:tr>
              <a:tr h="167164">
                <a:tc>
                  <a:txBody>
                    <a:bodyPr/>
                    <a:lstStyle/>
                    <a:p>
                      <a:pPr marL="0" algn="l" defTabSz="914400" rtl="0" eaLnBrk="1" fontAlgn="b" latinLnBrk="0" hangingPunct="1"/>
                      <a:r>
                        <a:rPr lang="en-US" sz="1100" u="none" strike="noStrike" kern="1200" dirty="0">
                          <a:solidFill>
                            <a:srgbClr val="00B0F0"/>
                          </a:solidFill>
                          <a:effectLst/>
                          <a:latin typeface="+mn-lt"/>
                          <a:ea typeface="+mn-ea"/>
                          <a:cs typeface="+mn-cs"/>
                        </a:rPr>
                        <a:t>3456</a:t>
                      </a:r>
                      <a:endParaRPr lang="ar-JO" sz="1100" u="none" strike="noStrike" kern="1200" dirty="0">
                        <a:solidFill>
                          <a:srgbClr val="00B0F0"/>
                        </a:solidFill>
                        <a:effectLst/>
                        <a:latin typeface="+mn-lt"/>
                        <a:ea typeface="+mn-ea"/>
                        <a:cs typeface="+mn-cs"/>
                      </a:endParaRPr>
                    </a:p>
                  </a:txBody>
                  <a:tcPr marL="7144" marR="7144" marT="7144" marB="0" anchor="b"/>
                </a:tc>
                <a:extLst>
                  <a:ext uri="{0D108BD9-81ED-4DB2-BD59-A6C34878D82A}">
                    <a16:rowId xmlns="" xmlns:a16="http://schemas.microsoft.com/office/drawing/2014/main" val="10005"/>
                  </a:ext>
                </a:extLst>
              </a:tr>
              <a:tr h="1671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dirty="0">
                          <a:solidFill>
                            <a:srgbClr val="FF0000"/>
                          </a:solidFill>
                          <a:effectLst/>
                          <a:latin typeface="+mn-lt"/>
                          <a:ea typeface="+mn-ea"/>
                          <a:cs typeface="+mn-cs"/>
                        </a:rPr>
                        <a:t>12340</a:t>
                      </a:r>
                      <a:endParaRPr lang="ar-JO" sz="1100" u="none" strike="noStrike" kern="1200" dirty="0">
                        <a:solidFill>
                          <a:srgbClr val="FF0000"/>
                        </a:solidFill>
                        <a:effectLst/>
                        <a:latin typeface="+mn-lt"/>
                        <a:ea typeface="+mn-ea"/>
                        <a:cs typeface="+mn-cs"/>
                      </a:endParaRPr>
                    </a:p>
                  </a:txBody>
                  <a:tcPr marL="7144" marR="7144" marT="7144" marB="0" anchor="b"/>
                </a:tc>
                <a:extLst>
                  <a:ext uri="{0D108BD9-81ED-4DB2-BD59-A6C34878D82A}">
                    <a16:rowId xmlns="" xmlns:a16="http://schemas.microsoft.com/office/drawing/2014/main" val="10006"/>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553434610"/>
              </p:ext>
            </p:extLst>
          </p:nvPr>
        </p:nvGraphicFramePr>
        <p:xfrm>
          <a:off x="5795306" y="2959165"/>
          <a:ext cx="1333500" cy="1223488"/>
        </p:xfrm>
        <a:graphic>
          <a:graphicData uri="http://schemas.openxmlformats.org/drawingml/2006/table">
            <a:tbl>
              <a:tblPr>
                <a:tableStyleId>{616DA210-FB5B-4158-B5E0-FEB733F419BA}</a:tableStyleId>
              </a:tblPr>
              <a:tblGrid>
                <a:gridCol w="1333500">
                  <a:extLst>
                    <a:ext uri="{9D8B030D-6E8A-4147-A177-3AD203B41FA5}">
                      <a16:colId xmlns="" xmlns:a16="http://schemas.microsoft.com/office/drawing/2014/main" val="20000"/>
                    </a:ext>
                  </a:extLst>
                </a:gridCol>
              </a:tblGrid>
              <a:tr h="167164">
                <a:tc>
                  <a:txBody>
                    <a:bodyPr/>
                    <a:lstStyle/>
                    <a:p>
                      <a:pPr algn="ctr" fontAlgn="b"/>
                      <a:r>
                        <a:rPr lang="en-US" sz="1100" u="none" strike="noStrike" dirty="0">
                          <a:effectLst/>
                          <a:cs typeface="+mn-cs"/>
                        </a:rPr>
                        <a:t>Packet Size</a:t>
                      </a:r>
                      <a:endParaRPr lang="en-US" sz="1100" b="0" i="0" u="none" strike="noStrike" dirty="0">
                        <a:solidFill>
                          <a:srgbClr val="000000"/>
                        </a:solidFill>
                        <a:effectLst/>
                        <a:latin typeface="Arial" panose="020B0604020202020204" pitchFamily="34" charset="0"/>
                        <a:cs typeface="+mn-cs"/>
                      </a:endParaRPr>
                    </a:p>
                  </a:txBody>
                  <a:tcPr marL="7144" marR="7144" marT="7144" marB="0" anchor="b"/>
                </a:tc>
                <a:extLst>
                  <a:ext uri="{0D108BD9-81ED-4DB2-BD59-A6C34878D82A}">
                    <a16:rowId xmlns="" xmlns:a16="http://schemas.microsoft.com/office/drawing/2014/main" val="10000"/>
                  </a:ext>
                </a:extLst>
              </a:tr>
              <a:tr h="167164">
                <a:tc>
                  <a:txBody>
                    <a:bodyPr/>
                    <a:lstStyle/>
                    <a:p>
                      <a:pPr marL="0" algn="l" defTabSz="914400" rtl="0" eaLnBrk="1" fontAlgn="b" latinLnBrk="0" hangingPunct="1"/>
                      <a:r>
                        <a:rPr lang="en-US" sz="1100" u="none" strike="noStrike" kern="1200" dirty="0">
                          <a:solidFill>
                            <a:srgbClr val="00B050"/>
                          </a:solidFill>
                          <a:effectLst/>
                          <a:latin typeface="+mn-lt"/>
                          <a:ea typeface="+mn-ea"/>
                          <a:cs typeface="+mn-cs"/>
                        </a:rPr>
                        <a:t>1099</a:t>
                      </a:r>
                      <a:endParaRPr lang="ar-JO" sz="1100" u="none" strike="noStrike" kern="1200" dirty="0">
                        <a:solidFill>
                          <a:srgbClr val="00B050"/>
                        </a:solidFill>
                        <a:effectLst/>
                        <a:latin typeface="Arial" panose="020B0604020202020204" pitchFamily="34" charset="0"/>
                        <a:ea typeface="+mn-ea"/>
                        <a:cs typeface="Arial" panose="020B0604020202020204" pitchFamily="34" charset="0"/>
                      </a:endParaRPr>
                    </a:p>
                  </a:txBody>
                  <a:tcPr marL="7144" marR="7144" marT="7144" marB="0" anchor="b"/>
                </a:tc>
                <a:extLst>
                  <a:ext uri="{0D108BD9-81ED-4DB2-BD59-A6C34878D82A}">
                    <a16:rowId xmlns="" xmlns:a16="http://schemas.microsoft.com/office/drawing/2014/main" val="10001"/>
                  </a:ext>
                </a:extLst>
              </a:tr>
              <a:tr h="167164">
                <a:tc>
                  <a:txBody>
                    <a:bodyPr/>
                    <a:lstStyle/>
                    <a:p>
                      <a:pPr marL="0" algn="l" defTabSz="914400" rtl="0" eaLnBrk="1" fontAlgn="b" latinLnBrk="0" hangingPunct="1"/>
                      <a:r>
                        <a:rPr lang="en-US" sz="1100" u="none" strike="noStrike" kern="1200" dirty="0">
                          <a:solidFill>
                            <a:srgbClr val="00B050"/>
                          </a:solidFill>
                          <a:effectLst/>
                          <a:latin typeface="+mn-lt"/>
                          <a:ea typeface="+mn-ea"/>
                          <a:cs typeface="+mn-cs"/>
                        </a:rPr>
                        <a:t>1099</a:t>
                      </a:r>
                      <a:endParaRPr lang="ar-JO" sz="1100" u="none" strike="noStrike" kern="1200" dirty="0">
                        <a:solidFill>
                          <a:srgbClr val="00B050"/>
                        </a:solidFill>
                        <a:effectLst/>
                        <a:latin typeface="+mn-lt"/>
                        <a:ea typeface="+mn-ea"/>
                        <a:cs typeface="+mn-cs"/>
                      </a:endParaRPr>
                    </a:p>
                  </a:txBody>
                  <a:tcPr marL="7144" marR="7144" marT="7144" marB="0" anchor="b"/>
                </a:tc>
                <a:extLst>
                  <a:ext uri="{0D108BD9-81ED-4DB2-BD59-A6C34878D82A}">
                    <a16:rowId xmlns="" xmlns:a16="http://schemas.microsoft.com/office/drawing/2014/main" val="10002"/>
                  </a:ext>
                </a:extLst>
              </a:tr>
              <a:tr h="167164">
                <a:tc>
                  <a:txBody>
                    <a:bodyPr/>
                    <a:lstStyle/>
                    <a:p>
                      <a:pPr marL="0" algn="l" defTabSz="914400" rtl="0" eaLnBrk="1" fontAlgn="b" latinLnBrk="0" hangingPunct="1"/>
                      <a:r>
                        <a:rPr lang="en-US" sz="1100" u="none" strike="noStrike" kern="1200" dirty="0">
                          <a:solidFill>
                            <a:srgbClr val="FF0000"/>
                          </a:solidFill>
                          <a:effectLst/>
                          <a:latin typeface="+mn-lt"/>
                          <a:ea typeface="+mn-ea"/>
                          <a:cs typeface="+mn-cs"/>
                        </a:rPr>
                        <a:t>12221</a:t>
                      </a:r>
                      <a:endParaRPr lang="ar-JO" sz="1100" u="none" strike="noStrike" kern="1200" dirty="0">
                        <a:solidFill>
                          <a:srgbClr val="FF0000"/>
                        </a:solidFill>
                        <a:effectLst/>
                        <a:latin typeface="+mn-lt"/>
                        <a:ea typeface="+mn-ea"/>
                        <a:cs typeface="+mn-cs"/>
                      </a:endParaRPr>
                    </a:p>
                  </a:txBody>
                  <a:tcPr marL="7144" marR="7144" marT="7144" marB="0" anchor="b"/>
                </a:tc>
                <a:extLst>
                  <a:ext uri="{0D108BD9-81ED-4DB2-BD59-A6C34878D82A}">
                    <a16:rowId xmlns="" xmlns:a16="http://schemas.microsoft.com/office/drawing/2014/main" val="10003"/>
                  </a:ext>
                </a:extLst>
              </a:tr>
              <a:tr h="167164">
                <a:tc>
                  <a:txBody>
                    <a:bodyPr/>
                    <a:lstStyle/>
                    <a:p>
                      <a:pPr marL="0" algn="l" defTabSz="914400" rtl="0" eaLnBrk="1" fontAlgn="b" latinLnBrk="0" hangingPunct="1"/>
                      <a:r>
                        <a:rPr lang="en-US" sz="1100" u="none" strike="noStrike" kern="1200" dirty="0">
                          <a:solidFill>
                            <a:srgbClr val="00B0F0"/>
                          </a:solidFill>
                          <a:effectLst/>
                          <a:latin typeface="+mn-lt"/>
                          <a:ea typeface="+mn-ea"/>
                          <a:cs typeface="+mn-cs"/>
                        </a:rPr>
                        <a:t>3217</a:t>
                      </a:r>
                      <a:endParaRPr lang="ar-JO" sz="1100" u="none" strike="noStrike" kern="1200" dirty="0">
                        <a:solidFill>
                          <a:srgbClr val="00B0F0"/>
                        </a:solidFill>
                        <a:effectLst/>
                        <a:latin typeface="+mn-lt"/>
                        <a:ea typeface="+mn-ea"/>
                        <a:cs typeface="+mn-cs"/>
                      </a:endParaRPr>
                    </a:p>
                  </a:txBody>
                  <a:tcPr marL="7144" marR="7144" marT="7144" marB="0" anchor="b"/>
                </a:tc>
                <a:extLst>
                  <a:ext uri="{0D108BD9-81ED-4DB2-BD59-A6C34878D82A}">
                    <a16:rowId xmlns="" xmlns:a16="http://schemas.microsoft.com/office/drawing/2014/main" val="10004"/>
                  </a:ext>
                </a:extLst>
              </a:tr>
              <a:tr h="167164">
                <a:tc>
                  <a:txBody>
                    <a:bodyPr/>
                    <a:lstStyle/>
                    <a:p>
                      <a:pPr marL="0" algn="l" defTabSz="914400" rtl="0" eaLnBrk="1" fontAlgn="b" latinLnBrk="0" hangingPunct="1"/>
                      <a:r>
                        <a:rPr lang="en-US" sz="1100" u="none" strike="noStrike" kern="1200" dirty="0">
                          <a:solidFill>
                            <a:srgbClr val="00B0F0"/>
                          </a:solidFill>
                          <a:effectLst/>
                          <a:latin typeface="+mn-lt"/>
                          <a:ea typeface="+mn-ea"/>
                          <a:cs typeface="+mn-cs"/>
                        </a:rPr>
                        <a:t>3217</a:t>
                      </a:r>
                      <a:endParaRPr lang="ar-JO" sz="1100" u="none" strike="noStrike" kern="1200" dirty="0">
                        <a:solidFill>
                          <a:srgbClr val="00B0F0"/>
                        </a:solidFill>
                        <a:effectLst/>
                        <a:latin typeface="+mn-lt"/>
                        <a:ea typeface="+mn-ea"/>
                        <a:cs typeface="+mn-cs"/>
                      </a:endParaRPr>
                    </a:p>
                  </a:txBody>
                  <a:tcPr marL="7144" marR="7144" marT="7144" marB="0" anchor="b"/>
                </a:tc>
                <a:extLst>
                  <a:ext uri="{0D108BD9-81ED-4DB2-BD59-A6C34878D82A}">
                    <a16:rowId xmlns="" xmlns:a16="http://schemas.microsoft.com/office/drawing/2014/main" val="10005"/>
                  </a:ext>
                </a:extLst>
              </a:tr>
              <a:tr h="1671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dirty="0">
                          <a:solidFill>
                            <a:srgbClr val="FF0000"/>
                          </a:solidFill>
                          <a:effectLst/>
                          <a:latin typeface="+mn-lt"/>
                          <a:ea typeface="+mn-ea"/>
                          <a:cs typeface="+mn-cs"/>
                        </a:rPr>
                        <a:t>12221</a:t>
                      </a:r>
                      <a:endParaRPr lang="ar-JO" sz="1100" u="none" strike="noStrike" kern="1200" dirty="0">
                        <a:solidFill>
                          <a:srgbClr val="FF0000"/>
                        </a:solidFill>
                        <a:effectLst/>
                        <a:latin typeface="+mn-lt"/>
                        <a:ea typeface="+mn-ea"/>
                        <a:cs typeface="+mn-cs"/>
                      </a:endParaRPr>
                    </a:p>
                  </a:txBody>
                  <a:tcPr marL="7144" marR="7144" marT="7144" marB="0" anchor="b"/>
                </a:tc>
                <a:extLst>
                  <a:ext uri="{0D108BD9-81ED-4DB2-BD59-A6C34878D82A}">
                    <a16:rowId xmlns="" xmlns:a16="http://schemas.microsoft.com/office/drawing/2014/main" val="10006"/>
                  </a:ext>
                </a:extLst>
              </a:tr>
            </a:tbl>
          </a:graphicData>
        </a:graphic>
      </p:graphicFrame>
      <p:sp>
        <p:nvSpPr>
          <p:cNvPr id="35" name="TextBox 34"/>
          <p:cNvSpPr txBox="1"/>
          <p:nvPr/>
        </p:nvSpPr>
        <p:spPr>
          <a:xfrm>
            <a:off x="610790" y="4579263"/>
            <a:ext cx="7922419" cy="923330"/>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en-US" sz="1350" dirty="0"/>
              <a:t>The noise added follows Laplace distribution with mean zero and standard deviation = sensitivity / </a:t>
            </a:r>
            <a:r>
              <a:rPr lang="en-US" altLang="en-US" sz="1350" dirty="0">
                <a:sym typeface="Symbol" panose="05050102010706020507" pitchFamily="18" charset="2"/>
              </a:rPr>
              <a:t>. </a:t>
            </a:r>
          </a:p>
          <a:p>
            <a:pPr marL="285750" indent="-285750">
              <a:buClr>
                <a:srgbClr val="0070C0"/>
              </a:buClr>
              <a:buFont typeface="Wingdings" panose="05000000000000000000" pitchFamily="2" charset="2"/>
              <a:buChar char="§"/>
            </a:pPr>
            <a:r>
              <a:rPr lang="en-US" altLang="en-US" sz="1350" dirty="0">
                <a:sym typeface="Symbol" panose="05050102010706020507" pitchFamily="18" charset="2"/>
              </a:rPr>
              <a:t>Sensitivity = (max value in cluster – min value in cluster) / cluster size</a:t>
            </a:r>
          </a:p>
          <a:p>
            <a:pPr marL="285750" indent="-285750">
              <a:buClr>
                <a:srgbClr val="0070C0"/>
              </a:buClr>
              <a:buFont typeface="Wingdings" panose="05000000000000000000" pitchFamily="2" charset="2"/>
              <a:buChar char="§"/>
            </a:pPr>
            <a:r>
              <a:rPr lang="en-US" sz="1350" dirty="0">
                <a:sym typeface="Symbol" panose="05050102010706020507" pitchFamily="18" charset="2"/>
              </a:rPr>
              <a:t>The larger the cluster size,  the smaller the noise</a:t>
            </a:r>
          </a:p>
          <a:p>
            <a:pPr marL="285750" indent="-285750">
              <a:buClr>
                <a:srgbClr val="0070C0"/>
              </a:buClr>
              <a:buFont typeface="Wingdings" panose="05000000000000000000" pitchFamily="2" charset="2"/>
              <a:buChar char="§"/>
            </a:pPr>
            <a:r>
              <a:rPr lang="en-US" sz="1350" dirty="0">
                <a:sym typeface="Symbol" panose="05050102010706020507" pitchFamily="18" charset="2"/>
              </a:rPr>
              <a:t>This method works better for large volume of data</a:t>
            </a:r>
            <a:endParaRPr lang="en-US" sz="1350" dirty="0"/>
          </a:p>
        </p:txBody>
      </p:sp>
      <p:cxnSp>
        <p:nvCxnSpPr>
          <p:cNvPr id="31" name="Straight Arrow Connector 30"/>
          <p:cNvCxnSpPr/>
          <p:nvPr/>
        </p:nvCxnSpPr>
        <p:spPr>
          <a:xfrm>
            <a:off x="1790700" y="3361922"/>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1790700" y="3519084"/>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1790700" y="3654815"/>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a:off x="1790700" y="3833409"/>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1790700" y="3997715"/>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a:off x="4468939" y="3147609"/>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p:cNvCxnSpPr/>
          <p:nvPr/>
        </p:nvCxnSpPr>
        <p:spPr>
          <a:xfrm>
            <a:off x="4468939" y="3361922"/>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a:off x="4468939" y="3519084"/>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4468939" y="3654815"/>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4468939" y="3833409"/>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p:nvPr/>
        </p:nvCxnSpPr>
        <p:spPr>
          <a:xfrm>
            <a:off x="4468939" y="3997715"/>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79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55" y="1399470"/>
            <a:ext cx="8361045" cy="732234"/>
          </a:xfrm>
        </p:spPr>
        <p:txBody>
          <a:bodyPr>
            <a:noAutofit/>
          </a:bodyPr>
          <a:lstStyle/>
          <a:p>
            <a:pPr algn="ctr" fontAlgn="base">
              <a:spcAft>
                <a:spcPct val="0"/>
              </a:spcAft>
            </a:pPr>
            <a:r>
              <a:rPr lang="en-US" sz="3000" b="1" cap="none" dirty="0">
                <a:ea typeface="宋体" panose="02010600030101010101" pitchFamily="2" charset="-122"/>
              </a:rPr>
              <a:t>Condensation-based Anonymization of Network Data</a:t>
            </a:r>
            <a:br>
              <a:rPr lang="en-US" sz="3000" b="1" cap="none" dirty="0">
                <a:ea typeface="宋体" panose="02010600030101010101" pitchFamily="2" charset="-122"/>
              </a:rPr>
            </a:br>
            <a:endParaRPr lang="en-US" sz="3000" b="1" cap="none" dirty="0">
              <a:ea typeface="宋体" panose="02010600030101010101" pitchFamily="2" charset="-122"/>
            </a:endParaRPr>
          </a:p>
        </p:txBody>
      </p:sp>
      <p:sp>
        <p:nvSpPr>
          <p:cNvPr id="3" name="Content Placeholder 2"/>
          <p:cNvSpPr>
            <a:spLocks noGrp="1"/>
          </p:cNvSpPr>
          <p:nvPr>
            <p:ph idx="1"/>
          </p:nvPr>
        </p:nvSpPr>
        <p:spPr>
          <a:xfrm>
            <a:off x="547008" y="2365619"/>
            <a:ext cx="8596992" cy="1647465"/>
          </a:xfrm>
        </p:spPr>
        <p:txBody>
          <a:bodyPr>
            <a:noAutofit/>
          </a:bodyPr>
          <a:lstStyle/>
          <a:p>
            <a:r>
              <a:rPr lang="en-US" sz="1600" dirty="0">
                <a:solidFill>
                  <a:schemeClr val="tx1"/>
                </a:solidFill>
              </a:rPr>
              <a:t>Implemented an algorithm with better utility-privacy tradeoff than existing methods*</a:t>
            </a:r>
          </a:p>
          <a:p>
            <a:r>
              <a:rPr lang="en-US" sz="1600" dirty="0">
                <a:solidFill>
                  <a:schemeClr val="tx1"/>
                </a:solidFill>
              </a:rPr>
              <a:t>The algorithm consists of two steps:</a:t>
            </a:r>
          </a:p>
          <a:p>
            <a:pPr lvl="1"/>
            <a:r>
              <a:rPr lang="en-US" sz="1600" dirty="0">
                <a:solidFill>
                  <a:schemeClr val="tx1"/>
                </a:solidFill>
              </a:rPr>
              <a:t>Prefix-preserving clustering and permutation of IP addresses</a:t>
            </a:r>
          </a:p>
          <a:p>
            <a:pPr lvl="1"/>
            <a:r>
              <a:rPr lang="en-US" sz="1600" dirty="0">
                <a:solidFill>
                  <a:schemeClr val="tx1"/>
                </a:solidFill>
              </a:rPr>
              <a:t>Condensation based anonymization of all other attributes (to prevent injection attacks)</a:t>
            </a:r>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13</a:t>
            </a:fld>
            <a:endParaRPr lang="en-US"/>
          </a:p>
        </p:txBody>
      </p:sp>
      <p:sp>
        <p:nvSpPr>
          <p:cNvPr id="5" name="Rectangle 4"/>
          <p:cNvSpPr/>
          <p:nvPr/>
        </p:nvSpPr>
        <p:spPr>
          <a:xfrm>
            <a:off x="644776" y="5527438"/>
            <a:ext cx="8042024" cy="646331"/>
          </a:xfrm>
          <a:prstGeom prst="rect">
            <a:avLst/>
          </a:prstGeom>
        </p:spPr>
        <p:txBody>
          <a:bodyPr wrap="square">
            <a:spAutoFit/>
          </a:bodyPr>
          <a:lstStyle/>
          <a:p>
            <a:pPr algn="just"/>
            <a:r>
              <a:rPr lang="da-DK" sz="1200" dirty="0"/>
              <a:t>* Ahmed Aleroud,  Zhiyuan Chen and George Karabatis. ”</a:t>
            </a:r>
            <a:r>
              <a:rPr lang="en-US" sz="1200" dirty="0"/>
              <a:t>Network Trace Anonymization Using a Prefix- Preserving Condensation-based Technique”. </a:t>
            </a:r>
            <a:r>
              <a:rPr lang="en-US" sz="1100" b="1" i="1" dirty="0">
                <a:solidFill>
                  <a:srgbClr val="343434"/>
                </a:solidFill>
                <a:latin typeface="Dotum" panose="020B0600000101010101" pitchFamily="34" charset="-127"/>
                <a:ea typeface="Dotum" panose="020B0600000101010101" pitchFamily="34" charset="-127"/>
              </a:rPr>
              <a:t>International Symposium on Secure Virtual Infrastructures: Cloud and Trusted Computing 2016</a:t>
            </a:r>
            <a:r>
              <a:rPr lang="en-US" sz="1100" i="1" dirty="0">
                <a:solidFill>
                  <a:srgbClr val="343434"/>
                </a:solidFill>
                <a:latin typeface="Dotum" panose="020B0600000101010101" pitchFamily="34" charset="-127"/>
                <a:ea typeface="Dotum" panose="020B0600000101010101" pitchFamily="34" charset="-127"/>
              </a:rPr>
              <a:t> </a:t>
            </a:r>
            <a:endParaRPr lang="en-US" sz="1200" i="1" dirty="0">
              <a:solidFill>
                <a:srgbClr val="343434"/>
              </a:solidFill>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392474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spcAft>
                <a:spcPct val="0"/>
              </a:spcAft>
            </a:pPr>
            <a:r>
              <a:rPr lang="en-US" sz="3000" b="1" cap="none" dirty="0">
                <a:ea typeface="宋体" panose="02010600030101010101" pitchFamily="2" charset="-122"/>
              </a:rPr>
              <a:t>IP Anonymization Example </a:t>
            </a:r>
          </a:p>
        </p:txBody>
      </p:sp>
      <p:sp>
        <p:nvSpPr>
          <p:cNvPr id="4" name="Slide Number Placeholder 3"/>
          <p:cNvSpPr>
            <a:spLocks noGrp="1"/>
          </p:cNvSpPr>
          <p:nvPr>
            <p:ph type="sldNum" sz="quarter" idx="12"/>
          </p:nvPr>
        </p:nvSpPr>
        <p:spPr>
          <a:xfrm>
            <a:off x="8125924" y="6296379"/>
            <a:ext cx="789381" cy="365125"/>
          </a:xfrm>
        </p:spPr>
        <p:txBody>
          <a:bodyPr/>
          <a:lstStyle/>
          <a:p>
            <a:fld id="{ADB6A267-B60E-4B71-A764-FA8857C652C5}" type="slidenum">
              <a:rPr lang="en-US" smtClean="0"/>
              <a:t>14</a:t>
            </a:fld>
            <a:endParaRPr lang="en-US" dirty="0"/>
          </a:p>
        </p:txBody>
      </p:sp>
      <p:graphicFrame>
        <p:nvGraphicFramePr>
          <p:cNvPr id="9" name="Table 8"/>
          <p:cNvGraphicFramePr>
            <a:graphicFrameLocks noGrp="1"/>
          </p:cNvGraphicFramePr>
          <p:nvPr>
            <p:extLst/>
          </p:nvPr>
        </p:nvGraphicFramePr>
        <p:xfrm>
          <a:off x="457200" y="2920033"/>
          <a:ext cx="1333500" cy="950117"/>
        </p:xfrm>
        <a:graphic>
          <a:graphicData uri="http://schemas.openxmlformats.org/drawingml/2006/table">
            <a:tbl>
              <a:tblPr>
                <a:tableStyleId>{616DA210-FB5B-4158-B5E0-FEB733F419BA}</a:tableStyleId>
              </a:tblPr>
              <a:tblGrid>
                <a:gridCol w="1333500"/>
              </a:tblGrid>
              <a:tr h="135731">
                <a:tc>
                  <a:txBody>
                    <a:bodyPr/>
                    <a:lstStyle/>
                    <a:p>
                      <a:pPr algn="ctr" fontAlgn="b"/>
                      <a:r>
                        <a:rPr lang="en-US" sz="800" u="none" strike="noStrike" dirty="0">
                          <a:effectLst/>
                          <a:cs typeface="+mn-cs"/>
                        </a:rPr>
                        <a:t>SRC_IP</a:t>
                      </a:r>
                      <a:endParaRPr lang="en-US" sz="800" b="0" i="0" u="none" strike="noStrike" dirty="0">
                        <a:solidFill>
                          <a:srgbClr val="000000"/>
                        </a:solidFill>
                        <a:effectLst/>
                        <a:latin typeface="Arial" panose="020B0604020202020204" pitchFamily="34" charset="0"/>
                        <a:cs typeface="+mn-cs"/>
                      </a:endParaRPr>
                    </a:p>
                  </a:txBody>
                  <a:tcPr marL="7144" marR="7144" marT="7144" marB="0" anchor="b"/>
                </a:tc>
              </a:tr>
              <a:tr h="135731">
                <a:tc>
                  <a:txBody>
                    <a:bodyPr/>
                    <a:lstStyle/>
                    <a:p>
                      <a:pPr marL="0" algn="l" defTabSz="914400" rtl="0" eaLnBrk="1" fontAlgn="b" latinLnBrk="0" hangingPunct="1"/>
                      <a:r>
                        <a:rPr lang="ar-JO" sz="800" u="none" strike="noStrike" kern="1200" dirty="0" smtClean="0">
                          <a:solidFill>
                            <a:schemeClr val="tx1"/>
                          </a:solidFill>
                          <a:effectLst/>
                          <a:latin typeface="+mn-lt"/>
                          <a:ea typeface="+mn-ea"/>
                          <a:cs typeface="+mn-cs"/>
                        </a:rPr>
                        <a:t>10.50.50.</a:t>
                      </a:r>
                      <a:r>
                        <a:rPr lang="en-US" sz="800" u="none" strike="noStrike" kern="1200" dirty="0" smtClean="0">
                          <a:solidFill>
                            <a:schemeClr val="tx1"/>
                          </a:solidFill>
                          <a:effectLst/>
                          <a:latin typeface="Arial" panose="020B0604020202020204" pitchFamily="34" charset="0"/>
                          <a:ea typeface="+mn-ea"/>
                          <a:cs typeface="Arial" panose="020B0604020202020204" pitchFamily="34" charset="0"/>
                        </a:rPr>
                        <a:t>12</a:t>
                      </a:r>
                      <a:endParaRPr lang="ar-JO" sz="8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44" marR="7144" marT="7144" marB="0" anchor="b"/>
                </a:tc>
              </a:tr>
              <a:tr h="135731">
                <a:tc>
                  <a:txBody>
                    <a:bodyPr/>
                    <a:lstStyle/>
                    <a:p>
                      <a:pPr marL="0" algn="l" defTabSz="914400" rtl="0" eaLnBrk="1" fontAlgn="b" latinLnBrk="0" hangingPunct="1"/>
                      <a:r>
                        <a:rPr lang="ar-JO" sz="800" u="none" strike="noStrike" kern="1200" dirty="0" smtClean="0">
                          <a:solidFill>
                            <a:schemeClr val="tx1"/>
                          </a:solidFill>
                          <a:effectLst/>
                          <a:latin typeface="+mn-lt"/>
                          <a:ea typeface="+mn-ea"/>
                          <a:cs typeface="+mn-cs"/>
                        </a:rPr>
                        <a:t>10.200.21.122</a:t>
                      </a:r>
                      <a:endParaRPr lang="ar-JO" sz="800" u="none" strike="noStrike" kern="1200" dirty="0">
                        <a:solidFill>
                          <a:schemeClr val="tx1"/>
                        </a:solidFill>
                        <a:effectLst/>
                        <a:latin typeface="+mn-lt"/>
                        <a:ea typeface="+mn-ea"/>
                        <a:cs typeface="+mn-cs"/>
                      </a:endParaRPr>
                    </a:p>
                  </a:txBody>
                  <a:tcPr marL="7144" marR="7144" marT="7144" marB="0" anchor="b"/>
                </a:tc>
              </a:tr>
              <a:tr h="135731">
                <a:tc>
                  <a:txBody>
                    <a:bodyPr/>
                    <a:lstStyle/>
                    <a:p>
                      <a:pPr marL="0" algn="l" defTabSz="914400" rtl="0" eaLnBrk="1" fontAlgn="b" latinLnBrk="0" hangingPunct="1"/>
                      <a:r>
                        <a:rPr lang="ar-JO" sz="800" u="none" strike="noStrike" kern="1200" dirty="0">
                          <a:solidFill>
                            <a:schemeClr val="tx1"/>
                          </a:solidFill>
                          <a:effectLst/>
                          <a:latin typeface="+mn-lt"/>
                          <a:ea typeface="+mn-ea"/>
                          <a:cs typeface="+mn-cs"/>
                        </a:rPr>
                        <a:t>10.200.21.174</a:t>
                      </a:r>
                    </a:p>
                  </a:txBody>
                  <a:tcPr marL="7144" marR="7144" marT="7144" marB="0" anchor="b"/>
                </a:tc>
              </a:tr>
              <a:tr h="135731">
                <a:tc>
                  <a:txBody>
                    <a:bodyPr/>
                    <a:lstStyle/>
                    <a:p>
                      <a:pPr marL="0" algn="l" defTabSz="914400" rtl="0" eaLnBrk="1" fontAlgn="b" latinLnBrk="0" hangingPunct="1"/>
                      <a:r>
                        <a:rPr lang="ar-JO" sz="800" u="none" strike="noStrike" kern="1200" dirty="0">
                          <a:solidFill>
                            <a:schemeClr val="tx1"/>
                          </a:solidFill>
                          <a:effectLst/>
                          <a:latin typeface="+mn-lt"/>
                          <a:ea typeface="+mn-ea"/>
                          <a:cs typeface="+mn-cs"/>
                        </a:rPr>
                        <a:t>10.60.60.20</a:t>
                      </a:r>
                    </a:p>
                  </a:txBody>
                  <a:tcPr marL="7144" marR="7144" marT="7144" marB="0" anchor="b"/>
                </a:tc>
              </a:tr>
              <a:tr h="135731">
                <a:tc>
                  <a:txBody>
                    <a:bodyPr/>
                    <a:lstStyle/>
                    <a:p>
                      <a:pPr marL="0" algn="l" defTabSz="914400" rtl="0" eaLnBrk="1" fontAlgn="b" latinLnBrk="0" hangingPunct="1"/>
                      <a:r>
                        <a:rPr lang="ar-JO" sz="800" u="none" strike="noStrike" kern="1200" dirty="0" smtClean="0">
                          <a:solidFill>
                            <a:schemeClr val="tx1"/>
                          </a:solidFill>
                          <a:effectLst/>
                          <a:latin typeface="+mn-lt"/>
                          <a:ea typeface="+mn-ea"/>
                          <a:cs typeface="+mn-cs"/>
                        </a:rPr>
                        <a:t>10.200.21.133</a:t>
                      </a:r>
                      <a:endParaRPr lang="ar-JO" sz="800" u="none" strike="noStrike" kern="1200" dirty="0">
                        <a:solidFill>
                          <a:schemeClr val="tx1"/>
                        </a:solidFill>
                        <a:effectLst/>
                        <a:latin typeface="+mn-lt"/>
                        <a:ea typeface="+mn-ea"/>
                        <a:cs typeface="+mn-cs"/>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kern="1200" dirty="0" smtClean="0">
                          <a:solidFill>
                            <a:schemeClr val="tx1"/>
                          </a:solidFill>
                          <a:effectLst/>
                          <a:latin typeface="+mn-lt"/>
                          <a:ea typeface="+mn-ea"/>
                          <a:cs typeface="+mn-cs"/>
                        </a:rPr>
                        <a:t>10.60.50.20</a:t>
                      </a:r>
                    </a:p>
                  </a:txBody>
                  <a:tcPr marL="7144" marR="7144" marT="7144" marB="0" anchor="b"/>
                </a:tc>
              </a:tr>
            </a:tbl>
          </a:graphicData>
        </a:graphic>
      </p:graphicFrame>
      <p:graphicFrame>
        <p:nvGraphicFramePr>
          <p:cNvPr id="13" name="Table 12"/>
          <p:cNvGraphicFramePr>
            <a:graphicFrameLocks noGrp="1"/>
          </p:cNvGraphicFramePr>
          <p:nvPr>
            <p:extLst/>
          </p:nvPr>
        </p:nvGraphicFramePr>
        <p:xfrm>
          <a:off x="2886266" y="2910888"/>
          <a:ext cx="1333500" cy="950117"/>
        </p:xfrm>
        <a:graphic>
          <a:graphicData uri="http://schemas.openxmlformats.org/drawingml/2006/table">
            <a:tbl>
              <a:tblPr>
                <a:tableStyleId>{616DA210-FB5B-4158-B5E0-FEB733F419BA}</a:tableStyleId>
              </a:tblPr>
              <a:tblGrid>
                <a:gridCol w="1333500"/>
              </a:tblGrid>
              <a:tr h="135731">
                <a:tc>
                  <a:txBody>
                    <a:bodyPr/>
                    <a:lstStyle/>
                    <a:p>
                      <a:pPr algn="ctr" fontAlgn="b"/>
                      <a:r>
                        <a:rPr lang="en-US" sz="800" u="none" strike="noStrike" dirty="0">
                          <a:effectLst/>
                        </a:rPr>
                        <a:t>SRC_IP</a:t>
                      </a:r>
                      <a:endParaRPr lang="en-US" sz="800" b="0" i="0" u="none" strike="noStrike" dirty="0">
                        <a:solidFill>
                          <a:srgbClr val="000000"/>
                        </a:solidFill>
                        <a:effectLst/>
                        <a:latin typeface="Arial" panose="020B0604020202020204" pitchFamily="34" charset="0"/>
                      </a:endParaRPr>
                    </a:p>
                  </a:txBody>
                  <a:tcPr marL="7144" marR="7144" marT="7144" marB="0" anchor="b"/>
                </a:tc>
              </a:tr>
              <a:tr h="135731">
                <a:tc>
                  <a:txBody>
                    <a:bodyPr/>
                    <a:lstStyle/>
                    <a:p>
                      <a:pPr algn="l" fontAlgn="b"/>
                      <a:r>
                        <a:rPr lang="ar-JO" sz="800" u="none" strike="noStrike" dirty="0" smtClean="0">
                          <a:effectLst/>
                          <a:latin typeface="Arial" panose="020B0604020202020204" pitchFamily="34" charset="0"/>
                          <a:cs typeface="Arial" panose="020B0604020202020204" pitchFamily="34" charset="0"/>
                        </a:rPr>
                        <a:t>210.70.70.12</a:t>
                      </a:r>
                      <a:endParaRPr lang="ar-JO" sz="8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r>
              <a:tr h="135731">
                <a:tc>
                  <a:txBody>
                    <a:bodyPr/>
                    <a:lstStyle/>
                    <a:p>
                      <a:pPr algn="l" fontAlgn="b"/>
                      <a:r>
                        <a:rPr lang="ar-JO" sz="800" u="none" strike="noStrike" dirty="0" smtClean="0">
                          <a:effectLst/>
                          <a:latin typeface="Arial" panose="020B0604020202020204" pitchFamily="34" charset="0"/>
                          <a:cs typeface="Arial" panose="020B0604020202020204" pitchFamily="34" charset="0"/>
                        </a:rPr>
                        <a:t>210.160.71.122</a:t>
                      </a:r>
                      <a:endParaRPr lang="ar-JO" sz="8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r>
              <a:tr h="135731">
                <a:tc>
                  <a:txBody>
                    <a:bodyPr/>
                    <a:lstStyle/>
                    <a:p>
                      <a:pPr algn="l" fontAlgn="b"/>
                      <a:r>
                        <a:rPr lang="ar-JO" sz="800" u="none" strike="noStrike" dirty="0" smtClean="0">
                          <a:effectLst/>
                          <a:latin typeface="Arial" panose="020B0604020202020204" pitchFamily="34" charset="0"/>
                          <a:cs typeface="Arial" panose="020B0604020202020204" pitchFamily="34" charset="0"/>
                        </a:rPr>
                        <a:t>210.160.71.174</a:t>
                      </a:r>
                      <a:endParaRPr lang="ar-JO" sz="8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r>
              <a:tr h="135731">
                <a:tc>
                  <a:txBody>
                    <a:bodyPr/>
                    <a:lstStyle/>
                    <a:p>
                      <a:pPr algn="l" fontAlgn="b"/>
                      <a:r>
                        <a:rPr lang="ar-JO" sz="800" u="none" strike="noStrike" dirty="0" smtClean="0">
                          <a:effectLst/>
                          <a:latin typeface="Arial" panose="020B0604020202020204" pitchFamily="34" charset="0"/>
                          <a:cs typeface="Arial" panose="020B0604020202020204" pitchFamily="34" charset="0"/>
                        </a:rPr>
                        <a:t>210.46.46.20</a:t>
                      </a:r>
                      <a:endParaRPr lang="ar-JO" sz="8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r>
              <a:tr h="135731">
                <a:tc>
                  <a:txBody>
                    <a:bodyPr/>
                    <a:lstStyle/>
                    <a:p>
                      <a:pPr algn="l" fontAlgn="b"/>
                      <a:r>
                        <a:rPr lang="ar-JO" sz="800" u="none" strike="noStrike" dirty="0" smtClean="0">
                          <a:effectLst/>
                          <a:latin typeface="Arial" panose="020B0604020202020204" pitchFamily="34" charset="0"/>
                          <a:cs typeface="Arial" panose="020B0604020202020204" pitchFamily="34" charset="0"/>
                        </a:rPr>
                        <a:t>210.160.71.133</a:t>
                      </a:r>
                      <a:endParaRPr lang="ar-JO" sz="8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r>
              <a:tr h="135731">
                <a:tc>
                  <a:txBody>
                    <a:bodyPr/>
                    <a:lstStyle/>
                    <a:p>
                      <a:pPr algn="l" fontAlgn="b"/>
                      <a:r>
                        <a:rPr lang="ar-JO" sz="800" u="none" strike="noStrike" dirty="0" smtClean="0">
                          <a:effectLst/>
                          <a:latin typeface="Arial" panose="020B0604020202020204" pitchFamily="34" charset="0"/>
                          <a:cs typeface="Arial" panose="020B0604020202020204" pitchFamily="34" charset="0"/>
                        </a:rPr>
                        <a:t>210.46.70.20</a:t>
                      </a:r>
                      <a:endParaRPr lang="ar-JO" sz="8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r>
            </a:tbl>
          </a:graphicData>
        </a:graphic>
      </p:graphicFrame>
      <p:sp>
        <p:nvSpPr>
          <p:cNvPr id="14" name="TextBox 13"/>
          <p:cNvSpPr txBox="1"/>
          <p:nvPr/>
        </p:nvSpPr>
        <p:spPr>
          <a:xfrm>
            <a:off x="457200" y="2575543"/>
            <a:ext cx="925253" cy="300082"/>
          </a:xfrm>
          <a:prstGeom prst="rect">
            <a:avLst/>
          </a:prstGeom>
          <a:noFill/>
        </p:spPr>
        <p:txBody>
          <a:bodyPr wrap="none" rtlCol="1">
            <a:spAutoFit/>
          </a:bodyPr>
          <a:lstStyle/>
          <a:p>
            <a:r>
              <a:rPr lang="en-US" sz="1350" dirty="0"/>
              <a:t>Original IP</a:t>
            </a:r>
            <a:endParaRPr lang="ar-JO" sz="1350" dirty="0"/>
          </a:p>
        </p:txBody>
      </p:sp>
      <p:sp>
        <p:nvSpPr>
          <p:cNvPr id="15" name="TextBox 14"/>
          <p:cNvSpPr txBox="1"/>
          <p:nvPr/>
        </p:nvSpPr>
        <p:spPr>
          <a:xfrm>
            <a:off x="2886266" y="2575543"/>
            <a:ext cx="1049133" cy="300082"/>
          </a:xfrm>
          <a:prstGeom prst="rect">
            <a:avLst/>
          </a:prstGeom>
          <a:noFill/>
        </p:spPr>
        <p:txBody>
          <a:bodyPr wrap="none" rtlCol="1">
            <a:spAutoFit/>
          </a:bodyPr>
          <a:lstStyle/>
          <a:p>
            <a:r>
              <a:rPr lang="en-US" sz="1350" dirty="0"/>
              <a:t>Permutation</a:t>
            </a:r>
            <a:endParaRPr lang="ar-JO" sz="1350" dirty="0"/>
          </a:p>
        </p:txBody>
      </p:sp>
      <p:cxnSp>
        <p:nvCxnSpPr>
          <p:cNvPr id="17" name="Straight Arrow Connector 16"/>
          <p:cNvCxnSpPr/>
          <p:nvPr/>
        </p:nvCxnSpPr>
        <p:spPr>
          <a:xfrm>
            <a:off x="1790700" y="3127321"/>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1790700" y="3241621"/>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1813560" y="3383353"/>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808988" y="3515941"/>
            <a:ext cx="1077278" cy="45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1795272" y="3648529"/>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1790700" y="3781117"/>
            <a:ext cx="109556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aphicFrame>
        <p:nvGraphicFramePr>
          <p:cNvPr id="27" name="Table 26"/>
          <p:cNvGraphicFramePr>
            <a:graphicFrameLocks noGrp="1"/>
          </p:cNvGraphicFramePr>
          <p:nvPr>
            <p:extLst/>
          </p:nvPr>
        </p:nvGraphicFramePr>
        <p:xfrm>
          <a:off x="4975670" y="2904768"/>
          <a:ext cx="1333500" cy="950117"/>
        </p:xfrm>
        <a:graphic>
          <a:graphicData uri="http://schemas.openxmlformats.org/drawingml/2006/table">
            <a:tbl>
              <a:tblPr>
                <a:tableStyleId>{616DA210-FB5B-4158-B5E0-FEB733F419BA}</a:tableStyleId>
              </a:tblPr>
              <a:tblGrid>
                <a:gridCol w="1333500"/>
              </a:tblGrid>
              <a:tr h="135731">
                <a:tc>
                  <a:txBody>
                    <a:bodyPr/>
                    <a:lstStyle/>
                    <a:p>
                      <a:pPr algn="ctr" fontAlgn="b"/>
                      <a:r>
                        <a:rPr lang="en-US" sz="800" u="none" strike="noStrike" dirty="0">
                          <a:effectLst/>
                        </a:rPr>
                        <a:t>SRC_IP</a:t>
                      </a:r>
                      <a:endParaRPr lang="en-US" sz="800" b="0" i="0" u="none" strike="noStrike" dirty="0">
                        <a:solidFill>
                          <a:srgbClr val="000000"/>
                        </a:solidFill>
                        <a:effectLst/>
                        <a:latin typeface="Arial" panose="020B0604020202020204" pitchFamily="34" charset="0"/>
                      </a:endParaRPr>
                    </a:p>
                  </a:txBody>
                  <a:tcPr marL="7144" marR="7144" marT="7144" marB="0" anchor="b"/>
                </a:tc>
              </a:tr>
              <a:tr h="135731">
                <a:tc>
                  <a:txBody>
                    <a:bodyPr/>
                    <a:lstStyle/>
                    <a:p>
                      <a:pPr algn="l" fontAlgn="b"/>
                      <a:r>
                        <a:rPr lang="ar-JO" sz="800" u="none" strike="noStrike" dirty="0" smtClean="0">
                          <a:effectLst/>
                        </a:rPr>
                        <a:t>210.70.70.12</a:t>
                      </a:r>
                      <a:endParaRPr lang="ar-JO" sz="800" b="0" i="0" u="none" strike="noStrike" dirty="0">
                        <a:solidFill>
                          <a:srgbClr val="000000"/>
                        </a:solidFill>
                        <a:effectLst/>
                        <a:latin typeface="Arial" panose="020B0604020202020204" pitchFamily="34" charset="0"/>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rPr>
                        <a:t>210.46.46.20</a:t>
                      </a:r>
                      <a:endParaRPr lang="ar-JO" sz="800" b="0" i="0" u="none" strike="noStrike" dirty="0" smtClean="0">
                        <a:solidFill>
                          <a:srgbClr val="000000"/>
                        </a:solidFill>
                        <a:effectLst/>
                        <a:latin typeface="Arial" panose="020B0604020202020204" pitchFamily="34" charset="0"/>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latin typeface="Arial" panose="020B0604020202020204" pitchFamily="34" charset="0"/>
                          <a:cs typeface="+mn-cs"/>
                        </a:rPr>
                        <a:t>210.46.70.20</a:t>
                      </a:r>
                      <a:endParaRPr lang="ar-JO" sz="800" b="0" i="0" u="none" strike="noStrike" dirty="0" smtClean="0">
                        <a:solidFill>
                          <a:srgbClr val="000000"/>
                        </a:solidFill>
                        <a:effectLst/>
                        <a:latin typeface="Arial" panose="020B0604020202020204" pitchFamily="34" charset="0"/>
                        <a:cs typeface="+mn-cs"/>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latin typeface="Arial" panose="020B0604020202020204" pitchFamily="34" charset="0"/>
                          <a:cs typeface="+mn-cs"/>
                        </a:rPr>
                        <a:t>210.160.71.122</a:t>
                      </a:r>
                      <a:endParaRPr lang="ar-JO" sz="800" b="0" i="0" u="none" strike="noStrike" dirty="0" smtClean="0">
                        <a:solidFill>
                          <a:srgbClr val="000000"/>
                        </a:solidFill>
                        <a:effectLst/>
                        <a:latin typeface="Arial" panose="020B0604020202020204" pitchFamily="34" charset="0"/>
                        <a:cs typeface="+mn-cs"/>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latin typeface="Arial" panose="020B0604020202020204" pitchFamily="34" charset="0"/>
                          <a:cs typeface="+mn-cs"/>
                        </a:rPr>
                        <a:t>210.160.71.174</a:t>
                      </a:r>
                      <a:endParaRPr lang="ar-JO" sz="800" b="0" i="0" u="none" strike="noStrike" dirty="0" smtClean="0">
                        <a:solidFill>
                          <a:srgbClr val="000000"/>
                        </a:solidFill>
                        <a:effectLst/>
                        <a:latin typeface="Arial" panose="020B0604020202020204" pitchFamily="34" charset="0"/>
                        <a:cs typeface="+mn-cs"/>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latin typeface="Arial" panose="020B0604020202020204" pitchFamily="34" charset="0"/>
                          <a:cs typeface="+mn-cs"/>
                        </a:rPr>
                        <a:t>210.160.71.133</a:t>
                      </a:r>
                      <a:endParaRPr lang="ar-JO" sz="800" b="0" i="0" u="none" strike="noStrike" dirty="0" smtClean="0">
                        <a:solidFill>
                          <a:srgbClr val="000000"/>
                        </a:solidFill>
                        <a:effectLst/>
                        <a:latin typeface="Arial" panose="020B0604020202020204" pitchFamily="34" charset="0"/>
                        <a:cs typeface="+mn-cs"/>
                      </a:endParaRPr>
                    </a:p>
                  </a:txBody>
                  <a:tcPr marL="7144" marR="7144" marT="7144" marB="0" anchor="b"/>
                </a:tc>
              </a:tr>
            </a:tbl>
          </a:graphicData>
        </a:graphic>
      </p:graphicFrame>
      <p:cxnSp>
        <p:nvCxnSpPr>
          <p:cNvPr id="29" name="Straight Arrow Connector 28"/>
          <p:cNvCxnSpPr/>
          <p:nvPr/>
        </p:nvCxnSpPr>
        <p:spPr>
          <a:xfrm>
            <a:off x="4219766" y="3127321"/>
            <a:ext cx="7559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4219766" y="3241621"/>
            <a:ext cx="7559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4194048" y="3395092"/>
            <a:ext cx="7559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4219766" y="3513964"/>
            <a:ext cx="7559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4219766" y="3648529"/>
            <a:ext cx="7559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4194048" y="3781117"/>
            <a:ext cx="7559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4975670" y="2580115"/>
            <a:ext cx="907621" cy="300082"/>
          </a:xfrm>
          <a:prstGeom prst="rect">
            <a:avLst/>
          </a:prstGeom>
          <a:noFill/>
        </p:spPr>
        <p:txBody>
          <a:bodyPr wrap="none" rtlCol="1">
            <a:spAutoFit/>
          </a:bodyPr>
          <a:lstStyle/>
          <a:p>
            <a:r>
              <a:rPr lang="en-US" sz="1350" dirty="0"/>
              <a:t>Clustering</a:t>
            </a:r>
            <a:endParaRPr lang="ar-JO" sz="1350" dirty="0"/>
          </a:p>
        </p:txBody>
      </p:sp>
      <p:graphicFrame>
        <p:nvGraphicFramePr>
          <p:cNvPr id="38" name="Table 37"/>
          <p:cNvGraphicFramePr>
            <a:graphicFrameLocks noGrp="1"/>
          </p:cNvGraphicFramePr>
          <p:nvPr>
            <p:extLst/>
          </p:nvPr>
        </p:nvGraphicFramePr>
        <p:xfrm>
          <a:off x="6953250" y="2904768"/>
          <a:ext cx="1333500" cy="950117"/>
        </p:xfrm>
        <a:graphic>
          <a:graphicData uri="http://schemas.openxmlformats.org/drawingml/2006/table">
            <a:tbl>
              <a:tblPr>
                <a:tableStyleId>{616DA210-FB5B-4158-B5E0-FEB733F419BA}</a:tableStyleId>
              </a:tblPr>
              <a:tblGrid>
                <a:gridCol w="1333500"/>
              </a:tblGrid>
              <a:tr h="135731">
                <a:tc>
                  <a:txBody>
                    <a:bodyPr/>
                    <a:lstStyle/>
                    <a:p>
                      <a:pPr algn="ctr" fontAlgn="b"/>
                      <a:r>
                        <a:rPr lang="en-US" sz="800" u="none" strike="noStrike" dirty="0">
                          <a:effectLst/>
                        </a:rPr>
                        <a:t>SRC_IP</a:t>
                      </a:r>
                      <a:endParaRPr lang="en-US" sz="800" b="0" i="0" u="none" strike="noStrike" dirty="0">
                        <a:solidFill>
                          <a:srgbClr val="000000"/>
                        </a:solidFill>
                        <a:effectLst/>
                        <a:latin typeface="Arial" panose="020B0604020202020204" pitchFamily="34" charset="0"/>
                      </a:endParaRPr>
                    </a:p>
                  </a:txBody>
                  <a:tcPr marL="7144" marR="7144" marT="7144" marB="0" anchor="b"/>
                </a:tc>
              </a:tr>
              <a:tr h="135731">
                <a:tc>
                  <a:txBody>
                    <a:bodyPr/>
                    <a:lstStyle/>
                    <a:p>
                      <a:pPr algn="l" fontAlgn="b"/>
                      <a:r>
                        <a:rPr lang="ar-JO" sz="800" u="none" strike="noStrike" dirty="0" smtClean="0">
                          <a:effectLst/>
                        </a:rPr>
                        <a:t>210.70.70.</a:t>
                      </a:r>
                      <a:r>
                        <a:rPr lang="ar-JO" sz="800" u="none" strike="noStrike" dirty="0" smtClean="0">
                          <a:solidFill>
                            <a:srgbClr val="FF0000"/>
                          </a:solidFill>
                          <a:effectLst/>
                        </a:rPr>
                        <a:t>17</a:t>
                      </a:r>
                      <a:endParaRPr lang="ar-JO" sz="800" b="0" i="0" u="none" strike="noStrike" dirty="0">
                        <a:solidFill>
                          <a:srgbClr val="FF0000"/>
                        </a:solidFill>
                        <a:effectLst/>
                        <a:latin typeface="Arial" panose="020B0604020202020204" pitchFamily="34" charset="0"/>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rPr>
                        <a:t>210.46.46.</a:t>
                      </a:r>
                      <a:r>
                        <a:rPr lang="ar-JO" sz="800" u="none" strike="noStrike" dirty="0" smtClean="0">
                          <a:solidFill>
                            <a:srgbClr val="FF0000"/>
                          </a:solidFill>
                          <a:effectLst/>
                        </a:rPr>
                        <a:t>17</a:t>
                      </a:r>
                      <a:endParaRPr lang="ar-JO" sz="800" b="0" i="0" u="none" strike="noStrike" dirty="0" smtClean="0">
                        <a:solidFill>
                          <a:srgbClr val="FF0000"/>
                        </a:solidFill>
                        <a:effectLst/>
                        <a:latin typeface="Arial" panose="020B0604020202020204" pitchFamily="34" charset="0"/>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latin typeface="Arial" panose="020B0604020202020204" pitchFamily="34" charset="0"/>
                          <a:cs typeface="+mn-cs"/>
                        </a:rPr>
                        <a:t>210.46.70.</a:t>
                      </a:r>
                      <a:r>
                        <a:rPr lang="ar-JO" sz="800" u="none" strike="noStrike" dirty="0" smtClean="0">
                          <a:solidFill>
                            <a:srgbClr val="FF0000"/>
                          </a:solidFill>
                          <a:effectLst/>
                          <a:latin typeface="Arial" panose="020B0604020202020204" pitchFamily="34" charset="0"/>
                          <a:cs typeface="+mn-cs"/>
                        </a:rPr>
                        <a:t>17</a:t>
                      </a:r>
                      <a:endParaRPr lang="ar-JO" sz="800" b="0" i="0" u="none" strike="noStrike" dirty="0" smtClean="0">
                        <a:solidFill>
                          <a:srgbClr val="FF0000"/>
                        </a:solidFill>
                        <a:effectLst/>
                        <a:latin typeface="Arial" panose="020B0604020202020204" pitchFamily="34" charset="0"/>
                        <a:cs typeface="+mn-cs"/>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latin typeface="Arial" panose="020B0604020202020204" pitchFamily="34" charset="0"/>
                          <a:cs typeface="+mn-cs"/>
                        </a:rPr>
                        <a:t>210.160.71.</a:t>
                      </a:r>
                      <a:r>
                        <a:rPr lang="ar-JO" sz="800" u="none" strike="noStrike" dirty="0" smtClean="0">
                          <a:solidFill>
                            <a:srgbClr val="00B050"/>
                          </a:solidFill>
                          <a:effectLst/>
                          <a:latin typeface="Arial" panose="020B0604020202020204" pitchFamily="34" charset="0"/>
                          <a:cs typeface="+mn-cs"/>
                        </a:rPr>
                        <a:t>143</a:t>
                      </a:r>
                      <a:endParaRPr lang="ar-JO" sz="800" b="0" i="0" u="none" strike="noStrike" dirty="0" smtClean="0">
                        <a:solidFill>
                          <a:srgbClr val="00B050"/>
                        </a:solidFill>
                        <a:effectLst/>
                        <a:latin typeface="Arial" panose="020B0604020202020204" pitchFamily="34" charset="0"/>
                        <a:cs typeface="+mn-cs"/>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latin typeface="Arial" panose="020B0604020202020204" pitchFamily="34" charset="0"/>
                          <a:cs typeface="+mn-cs"/>
                        </a:rPr>
                        <a:t>210.160.71.</a:t>
                      </a:r>
                      <a:r>
                        <a:rPr lang="ar-JO" sz="800" u="none" strike="noStrike" dirty="0" smtClean="0">
                          <a:solidFill>
                            <a:srgbClr val="00B050"/>
                          </a:solidFill>
                          <a:effectLst/>
                          <a:latin typeface="Arial" panose="020B0604020202020204" pitchFamily="34" charset="0"/>
                          <a:cs typeface="+mn-cs"/>
                        </a:rPr>
                        <a:t>143</a:t>
                      </a:r>
                      <a:endParaRPr lang="ar-JO" sz="800" b="0" i="0" u="none" strike="noStrike" dirty="0" smtClean="0">
                        <a:solidFill>
                          <a:srgbClr val="00B050"/>
                        </a:solidFill>
                        <a:effectLst/>
                        <a:latin typeface="Arial" panose="020B0604020202020204" pitchFamily="34" charset="0"/>
                        <a:cs typeface="+mn-cs"/>
                      </a:endParaRPr>
                    </a:p>
                  </a:txBody>
                  <a:tcPr marL="7144" marR="7144" marT="7144" marB="0" anchor="b"/>
                </a:tc>
              </a:tr>
              <a:tr h="135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ar-JO" sz="800" u="none" strike="noStrike" dirty="0" smtClean="0">
                          <a:effectLst/>
                          <a:latin typeface="Arial" panose="020B0604020202020204" pitchFamily="34" charset="0"/>
                          <a:cs typeface="+mn-cs"/>
                        </a:rPr>
                        <a:t>210.160.71.</a:t>
                      </a:r>
                      <a:r>
                        <a:rPr lang="ar-JO" sz="800" u="none" strike="noStrike" dirty="0" smtClean="0">
                          <a:solidFill>
                            <a:srgbClr val="00B050"/>
                          </a:solidFill>
                          <a:effectLst/>
                          <a:latin typeface="Arial" panose="020B0604020202020204" pitchFamily="34" charset="0"/>
                          <a:cs typeface="+mn-cs"/>
                        </a:rPr>
                        <a:t>143</a:t>
                      </a:r>
                      <a:endParaRPr lang="ar-JO" sz="800" b="0" i="0" u="none" strike="noStrike" dirty="0" smtClean="0">
                        <a:solidFill>
                          <a:srgbClr val="00B050"/>
                        </a:solidFill>
                        <a:effectLst/>
                        <a:latin typeface="Arial" panose="020B0604020202020204" pitchFamily="34" charset="0"/>
                        <a:cs typeface="+mn-cs"/>
                      </a:endParaRPr>
                    </a:p>
                  </a:txBody>
                  <a:tcPr marL="7144" marR="7144" marT="7144" marB="0" anchor="b"/>
                </a:tc>
              </a:tr>
            </a:tbl>
          </a:graphicData>
        </a:graphic>
      </p:graphicFrame>
      <p:sp>
        <p:nvSpPr>
          <p:cNvPr id="39" name="Rectangle 38"/>
          <p:cNvSpPr/>
          <p:nvPr/>
        </p:nvSpPr>
        <p:spPr>
          <a:xfrm>
            <a:off x="6953251" y="2572483"/>
            <a:ext cx="1235979" cy="300082"/>
          </a:xfrm>
          <a:prstGeom prst="rect">
            <a:avLst/>
          </a:prstGeom>
        </p:spPr>
        <p:txBody>
          <a:bodyPr wrap="none">
            <a:spAutoFit/>
          </a:bodyPr>
          <a:lstStyle/>
          <a:p>
            <a:r>
              <a:rPr lang="en-US" sz="1350" dirty="0"/>
              <a:t>Anonymized IP</a:t>
            </a:r>
            <a:endParaRPr lang="ar-JO" sz="1350" dirty="0"/>
          </a:p>
        </p:txBody>
      </p:sp>
      <p:cxnSp>
        <p:nvCxnSpPr>
          <p:cNvPr id="40" name="Straight Arrow Connector 39"/>
          <p:cNvCxnSpPr/>
          <p:nvPr/>
        </p:nvCxnSpPr>
        <p:spPr>
          <a:xfrm>
            <a:off x="6309169" y="3127321"/>
            <a:ext cx="644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6309169" y="3241621"/>
            <a:ext cx="644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p:nvPr/>
        </p:nvCxnSpPr>
        <p:spPr>
          <a:xfrm>
            <a:off x="6324695" y="3379826"/>
            <a:ext cx="644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p:cNvCxnSpPr/>
          <p:nvPr/>
        </p:nvCxnSpPr>
        <p:spPr>
          <a:xfrm>
            <a:off x="6324695" y="3513964"/>
            <a:ext cx="644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p:nvPr/>
        </p:nvCxnSpPr>
        <p:spPr>
          <a:xfrm>
            <a:off x="6324695" y="3648529"/>
            <a:ext cx="644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p:nvPr/>
        </p:nvCxnSpPr>
        <p:spPr>
          <a:xfrm>
            <a:off x="6309169" y="3781117"/>
            <a:ext cx="644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9" name="Right Brace 48"/>
          <p:cNvSpPr/>
          <p:nvPr/>
        </p:nvSpPr>
        <p:spPr>
          <a:xfrm>
            <a:off x="8286750" y="3045025"/>
            <a:ext cx="644081" cy="350067"/>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r>
              <a:rPr lang="en-US" sz="750" dirty="0"/>
              <a:t>c1</a:t>
            </a:r>
            <a:endParaRPr lang="ar-JO" sz="750" dirty="0"/>
          </a:p>
        </p:txBody>
      </p:sp>
      <p:sp>
        <p:nvSpPr>
          <p:cNvPr id="50" name="Right Brace 49"/>
          <p:cNvSpPr/>
          <p:nvPr/>
        </p:nvSpPr>
        <p:spPr>
          <a:xfrm>
            <a:off x="8286750" y="3495675"/>
            <a:ext cx="628555" cy="365333"/>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r>
              <a:rPr lang="en-US" sz="675" dirty="0"/>
              <a:t>c2</a:t>
            </a:r>
            <a:endParaRPr lang="ar-JO" sz="675" dirty="0"/>
          </a:p>
        </p:txBody>
      </p:sp>
    </p:spTree>
    <p:extLst>
      <p:ext uri="{BB962C8B-B14F-4D97-AF65-F5344CB8AC3E}">
        <p14:creationId xmlns:p14="http://schemas.microsoft.com/office/powerpoint/2010/main" val="14875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spcAft>
                <a:spcPct val="0"/>
              </a:spcAft>
            </a:pPr>
            <a:r>
              <a:rPr lang="en-US" sz="3000" b="1" cap="none" dirty="0">
                <a:ea typeface="宋体" panose="02010600030101010101" pitchFamily="2" charset="-122"/>
              </a:rPr>
              <a:t>Attributes </a:t>
            </a:r>
            <a:r>
              <a:rPr lang="en-US" sz="3000" b="1" cap="none" dirty="0" smtClean="0">
                <a:ea typeface="宋体" panose="02010600030101010101" pitchFamily="2" charset="-122"/>
              </a:rPr>
              <a:t>Anonymized</a:t>
            </a:r>
            <a:endParaRPr lang="en-US" sz="3000" b="1" cap="none" dirty="0">
              <a:ea typeface="宋体" panose="02010600030101010101" pitchFamily="2" charset="-122"/>
            </a:endParaRPr>
          </a:p>
        </p:txBody>
      </p:sp>
      <p:sp>
        <p:nvSpPr>
          <p:cNvPr id="3" name="Content Placeholder 2"/>
          <p:cNvSpPr>
            <a:spLocks noGrp="1"/>
          </p:cNvSpPr>
          <p:nvPr>
            <p:ph idx="1"/>
          </p:nvPr>
        </p:nvSpPr>
        <p:spPr>
          <a:xfrm>
            <a:off x="435894" y="1978478"/>
            <a:ext cx="8272211" cy="2965661"/>
          </a:xfrm>
        </p:spPr>
        <p:txBody>
          <a:bodyPr>
            <a:normAutofit/>
          </a:bodyPr>
          <a:lstStyle/>
          <a:p>
            <a:r>
              <a:rPr lang="en-US" sz="1600" dirty="0"/>
              <a:t>The features (attributes) used in network trace data that need to be anonymized and those that are important for intrusion detection are:</a:t>
            </a:r>
          </a:p>
          <a:p>
            <a:pPr marL="740569" indent="-207169"/>
            <a:r>
              <a:rPr lang="en-US" sz="1600" dirty="0"/>
              <a:t>IP addresses</a:t>
            </a:r>
          </a:p>
          <a:p>
            <a:pPr marL="740569" indent="-207169"/>
            <a:r>
              <a:rPr lang="en-US" sz="1600" dirty="0"/>
              <a:t>Time-stamps</a:t>
            </a:r>
          </a:p>
          <a:p>
            <a:pPr marL="740569" indent="-207169"/>
            <a:r>
              <a:rPr lang="en-US" sz="1600" dirty="0"/>
              <a:t>Port Numbers</a:t>
            </a:r>
          </a:p>
          <a:p>
            <a:pPr marL="740569" indent="-207169"/>
            <a:r>
              <a:rPr lang="en-US" sz="1600" dirty="0"/>
              <a:t>Trace Counters</a:t>
            </a:r>
          </a:p>
          <a:p>
            <a:pPr marL="0" indent="0">
              <a:buNone/>
            </a:pPr>
            <a:endParaRPr lang="en-US" dirty="0"/>
          </a:p>
          <a:p>
            <a:endParaRPr lang="en-US"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15</a:t>
            </a:fld>
            <a:endParaRPr lang="en-US"/>
          </a:p>
        </p:txBody>
      </p:sp>
    </p:spTree>
    <p:extLst>
      <p:ext uri="{BB962C8B-B14F-4D97-AF65-F5344CB8AC3E}">
        <p14:creationId xmlns:p14="http://schemas.microsoft.com/office/powerpoint/2010/main" val="236675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27" y="560742"/>
            <a:ext cx="8272212" cy="988332"/>
          </a:xfrm>
        </p:spPr>
        <p:txBody>
          <a:bodyPr>
            <a:normAutofit/>
          </a:bodyPr>
          <a:lstStyle/>
          <a:p>
            <a:pPr algn="ctr" fontAlgn="base">
              <a:spcAft>
                <a:spcPct val="0"/>
              </a:spcAft>
            </a:pPr>
            <a:r>
              <a:rPr lang="en-US" sz="3000" b="1" cap="none" dirty="0">
                <a:ea typeface="宋体" panose="02010600030101010101" pitchFamily="2" charset="-122"/>
              </a:rPr>
              <a:t>Experimental Datasets of Network data</a:t>
            </a:r>
          </a:p>
        </p:txBody>
      </p:sp>
      <p:sp>
        <p:nvSpPr>
          <p:cNvPr id="3" name="Text Placeholder 2"/>
          <p:cNvSpPr>
            <a:spLocks noGrp="1"/>
          </p:cNvSpPr>
          <p:nvPr>
            <p:ph type="body" idx="1"/>
          </p:nvPr>
        </p:nvSpPr>
        <p:spPr>
          <a:xfrm>
            <a:off x="629842" y="1914992"/>
            <a:ext cx="3868340" cy="617934"/>
          </a:xfrm>
        </p:spPr>
        <p:txBody>
          <a:bodyPr>
            <a:normAutofit/>
          </a:bodyPr>
          <a:lstStyle/>
          <a:p>
            <a:r>
              <a:rPr lang="en-US" dirty="0"/>
              <a:t>Experiments are conducted on</a:t>
            </a:r>
          </a:p>
        </p:txBody>
      </p:sp>
      <p:sp>
        <p:nvSpPr>
          <p:cNvPr id="4" name="Content Placeholder 3"/>
          <p:cNvSpPr>
            <a:spLocks noGrp="1"/>
          </p:cNvSpPr>
          <p:nvPr>
            <p:ph sz="half" idx="2"/>
          </p:nvPr>
        </p:nvSpPr>
        <p:spPr>
          <a:xfrm>
            <a:off x="473927" y="2661047"/>
            <a:ext cx="7295950" cy="2963466"/>
          </a:xfrm>
        </p:spPr>
        <p:txBody>
          <a:bodyPr>
            <a:normAutofit/>
          </a:bodyPr>
          <a:lstStyle/>
          <a:p>
            <a:r>
              <a:rPr lang="en-US" dirty="0"/>
              <a:t>PREDICT dataset: Protected Repository for the Defense of Infrastructure Against Cyber Threats</a:t>
            </a:r>
          </a:p>
          <a:p>
            <a:r>
              <a:rPr lang="en-US" dirty="0"/>
              <a:t>University of </a:t>
            </a:r>
            <a:r>
              <a:rPr lang="en-US" dirty="0" smtClean="0"/>
              <a:t>Twente dataset: A </a:t>
            </a:r>
            <a:r>
              <a:rPr lang="en-US" dirty="0"/>
              <a:t>flow-based </a:t>
            </a:r>
            <a:r>
              <a:rPr lang="en-US" dirty="0" smtClean="0"/>
              <a:t>dataset containing only attacks</a:t>
            </a:r>
          </a:p>
          <a:p>
            <a:r>
              <a:rPr lang="en-US" dirty="0"/>
              <a:t>S</a:t>
            </a:r>
            <a:r>
              <a:rPr lang="en-US" dirty="0" smtClean="0"/>
              <a:t>ince </a:t>
            </a:r>
            <a:r>
              <a:rPr lang="en-US" dirty="0"/>
              <a:t>PREDICT mostly has normal flow and Twente mostly has attack flows, we draw a random sample from each and combine them</a:t>
            </a:r>
          </a:p>
          <a:p>
            <a:r>
              <a:rPr lang="en-US" dirty="0"/>
              <a:t>The combined data sets:</a:t>
            </a:r>
          </a:p>
          <a:p>
            <a:pPr lvl="1"/>
            <a:r>
              <a:rPr lang="en-US" altLang="zh-CN" dirty="0" smtClean="0"/>
              <a:t>Dataset</a:t>
            </a:r>
            <a:r>
              <a:rPr lang="zh-CN" altLang="en-US" dirty="0" smtClean="0"/>
              <a:t> </a:t>
            </a:r>
            <a:r>
              <a:rPr lang="en-US" altLang="zh-CN" dirty="0" smtClean="0"/>
              <a:t>1:</a:t>
            </a:r>
            <a:r>
              <a:rPr lang="zh-CN" altLang="en-US" dirty="0" smtClean="0"/>
              <a:t> </a:t>
            </a:r>
            <a:r>
              <a:rPr lang="en-US" altLang="zh-CN" dirty="0" smtClean="0"/>
              <a:t>70%</a:t>
            </a:r>
            <a:r>
              <a:rPr lang="zh-CN" altLang="en-US" dirty="0" smtClean="0"/>
              <a:t> </a:t>
            </a:r>
            <a:r>
              <a:rPr lang="en-US" altLang="zh-CN" dirty="0" smtClean="0"/>
              <a:t>PREDICT</a:t>
            </a:r>
            <a:r>
              <a:rPr lang="zh-CN" altLang="en-US" dirty="0" smtClean="0"/>
              <a:t> </a:t>
            </a:r>
            <a:r>
              <a:rPr lang="en-US" altLang="zh-CN" dirty="0" smtClean="0"/>
              <a:t>dataset</a:t>
            </a:r>
            <a:r>
              <a:rPr lang="zh-CN" altLang="en-US" dirty="0" smtClean="0"/>
              <a:t> </a:t>
            </a:r>
            <a:r>
              <a:rPr lang="en-US" altLang="zh-CN" dirty="0" smtClean="0"/>
              <a:t>+</a:t>
            </a:r>
            <a:r>
              <a:rPr lang="zh-CN" altLang="en-US" dirty="0" smtClean="0"/>
              <a:t> </a:t>
            </a:r>
            <a:r>
              <a:rPr lang="en-US" altLang="zh-CN" dirty="0" smtClean="0"/>
              <a:t>30%</a:t>
            </a:r>
            <a:r>
              <a:rPr lang="zh-CN" altLang="en-US" dirty="0" smtClean="0"/>
              <a:t> </a:t>
            </a:r>
            <a:r>
              <a:rPr lang="en-US" altLang="zh-CN" dirty="0" smtClean="0"/>
              <a:t>Twente</a:t>
            </a:r>
            <a:r>
              <a:rPr lang="zh-CN" altLang="en-US" dirty="0" smtClean="0"/>
              <a:t> </a:t>
            </a:r>
            <a:r>
              <a:rPr lang="en-US" altLang="zh-CN" dirty="0" smtClean="0"/>
              <a:t>dataset</a:t>
            </a:r>
          </a:p>
          <a:p>
            <a:pPr lvl="1"/>
            <a:r>
              <a:rPr lang="en-US" altLang="zh-CN" dirty="0" smtClean="0"/>
              <a:t>Dataset</a:t>
            </a:r>
            <a:r>
              <a:rPr lang="zh-CN" altLang="en-US" dirty="0" smtClean="0"/>
              <a:t> </a:t>
            </a:r>
            <a:r>
              <a:rPr lang="en-US" altLang="zh-CN" dirty="0" smtClean="0"/>
              <a:t>2:</a:t>
            </a:r>
            <a:r>
              <a:rPr lang="zh-CN" altLang="en-US" dirty="0" smtClean="0"/>
              <a:t> </a:t>
            </a:r>
            <a:r>
              <a:rPr lang="en-US" altLang="zh-CN" dirty="0" smtClean="0"/>
              <a:t>50%</a:t>
            </a:r>
            <a:r>
              <a:rPr lang="zh-CN" altLang="en-US" dirty="0" smtClean="0"/>
              <a:t> </a:t>
            </a:r>
            <a:r>
              <a:rPr lang="en-US" altLang="zh-CN" dirty="0" smtClean="0"/>
              <a:t>PREDICT</a:t>
            </a:r>
            <a:r>
              <a:rPr lang="zh-CN" altLang="en-US" dirty="0" smtClean="0"/>
              <a:t> </a:t>
            </a:r>
            <a:r>
              <a:rPr lang="en-US" altLang="zh-CN" dirty="0" smtClean="0"/>
              <a:t>dataset</a:t>
            </a:r>
            <a:r>
              <a:rPr lang="zh-CN" altLang="en-US" dirty="0" smtClean="0"/>
              <a:t> </a:t>
            </a:r>
            <a:r>
              <a:rPr lang="en-US" altLang="zh-CN" dirty="0" smtClean="0"/>
              <a:t>+</a:t>
            </a:r>
            <a:r>
              <a:rPr lang="zh-CN" altLang="en-US" dirty="0" smtClean="0"/>
              <a:t> </a:t>
            </a:r>
            <a:r>
              <a:rPr lang="en-US" altLang="zh-CN" dirty="0" smtClean="0"/>
              <a:t>50%</a:t>
            </a:r>
            <a:r>
              <a:rPr lang="zh-CN" altLang="en-US" dirty="0" smtClean="0"/>
              <a:t> </a:t>
            </a:r>
            <a:r>
              <a:rPr lang="en-US" altLang="zh-CN" dirty="0" smtClean="0"/>
              <a:t>Twente</a:t>
            </a:r>
            <a:r>
              <a:rPr lang="zh-CN" altLang="en-US" dirty="0" smtClean="0"/>
              <a:t> </a:t>
            </a:r>
            <a:r>
              <a:rPr lang="en-US" altLang="zh-CN" dirty="0" smtClean="0"/>
              <a:t>dataset</a:t>
            </a:r>
            <a:r>
              <a:rPr lang="zh-CN" altLang="en-US" dirty="0" smtClean="0"/>
              <a:t> </a:t>
            </a:r>
            <a:endParaRPr lang="en-US" dirty="0">
              <a:solidFill>
                <a:srgbClr val="FF0000"/>
              </a:solidFill>
            </a:endParaRPr>
          </a:p>
          <a:p>
            <a:r>
              <a:rPr lang="en-US" dirty="0"/>
              <a:t>Metrics:</a:t>
            </a:r>
          </a:p>
          <a:p>
            <a:pPr lvl="1"/>
            <a:r>
              <a:rPr lang="en-US" dirty="0"/>
              <a:t>Utility: ROC curve, TP, FP, Precision, Recall, </a:t>
            </a:r>
            <a:r>
              <a:rPr lang="en-US" dirty="0" smtClean="0"/>
              <a:t>F-measure</a:t>
            </a:r>
          </a:p>
          <a:p>
            <a:pPr lvl="1"/>
            <a:r>
              <a:rPr lang="en-US" dirty="0" smtClean="0"/>
              <a:t>Average </a:t>
            </a:r>
            <a:r>
              <a:rPr lang="en-US" dirty="0"/>
              <a:t>privacy</a:t>
            </a:r>
            <a:r>
              <a:rPr lang="en-US" dirty="0" smtClean="0"/>
              <a:t>: </a:t>
            </a:r>
            <a:r>
              <a:rPr lang="en-US" dirty="0"/>
              <a:t> </a:t>
            </a:r>
            <a:r>
              <a:rPr lang="en-US" dirty="0" smtClean="0"/>
              <a:t>2</a:t>
            </a:r>
            <a:r>
              <a:rPr lang="en-US" baseline="30000" dirty="0" smtClean="0"/>
              <a:t>h(A|B)</a:t>
            </a:r>
            <a:r>
              <a:rPr lang="en-US" dirty="0" smtClean="0"/>
              <a:t> where A is original data, B is anonymized, h is conditional entropy (higher is better)</a:t>
            </a:r>
          </a:p>
        </p:txBody>
      </p:sp>
      <p:sp>
        <p:nvSpPr>
          <p:cNvPr id="8" name="Slide Number Placeholder 7"/>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16</a:t>
            </a:fld>
            <a:endParaRPr lang="en-US"/>
          </a:p>
        </p:txBody>
      </p:sp>
    </p:spTree>
    <p:extLst>
      <p:ext uri="{BB962C8B-B14F-4D97-AF65-F5344CB8AC3E}">
        <p14:creationId xmlns:p14="http://schemas.microsoft.com/office/powerpoint/2010/main" val="306903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229600" cy="460202"/>
          </a:xfrm>
        </p:spPr>
        <p:txBody>
          <a:bodyPr vert="horz" lIns="91440" tIns="45720" rIns="91440" bIns="45720" rtlCol="0" anchor="b">
            <a:normAutofit fontScale="90000"/>
          </a:bodyPr>
          <a:lstStyle/>
          <a:p>
            <a:pPr algn="ctr" fontAlgn="base">
              <a:spcAft>
                <a:spcPct val="0"/>
              </a:spcAft>
            </a:pPr>
            <a:r>
              <a:rPr lang="en-US" sz="3000" b="1" cap="none" dirty="0">
                <a:ea typeface="宋体" panose="02010600030101010101" pitchFamily="2" charset="-122"/>
              </a:rPr>
              <a:t>Dataset</a:t>
            </a:r>
            <a:r>
              <a:rPr lang="zh-CN" altLang="en-US" sz="3000" b="1" cap="none" dirty="0">
                <a:ea typeface="宋体" panose="02010600030101010101" pitchFamily="2" charset="-122"/>
              </a:rPr>
              <a:t> </a:t>
            </a:r>
            <a:r>
              <a:rPr lang="en-US" altLang="zh-CN" sz="3000" b="1" cap="none" dirty="0">
                <a:ea typeface="宋体" panose="02010600030101010101" pitchFamily="2" charset="-122"/>
              </a:rPr>
              <a:t>1</a:t>
            </a:r>
            <a:r>
              <a:rPr lang="en-US" sz="3000" b="1" cap="none" dirty="0">
                <a:ea typeface="宋体" panose="02010600030101010101" pitchFamily="2" charset="-122"/>
              </a:rPr>
              <a:t> Experiment: </a:t>
            </a:r>
            <a:r>
              <a:rPr lang="en-US" altLang="zh-CN" sz="3000" b="1" cap="none" dirty="0">
                <a:ea typeface="宋体" panose="02010600030101010101" pitchFamily="2" charset="-122"/>
              </a:rPr>
              <a:t>KNN</a:t>
            </a:r>
            <a:r>
              <a:rPr lang="en-US" sz="3000" b="1" cap="none" dirty="0">
                <a:ea typeface="宋体" panose="02010600030101010101" pitchFamily="2" charset="-122"/>
              </a:rPr>
              <a:t> Classification on Anonymized Data</a:t>
            </a:r>
          </a:p>
        </p:txBody>
      </p:sp>
      <p:sp>
        <p:nvSpPr>
          <p:cNvPr id="10" name="Content Placeholder 9"/>
          <p:cNvSpPr>
            <a:spLocks noGrp="1"/>
          </p:cNvSpPr>
          <p:nvPr>
            <p:ph idx="1"/>
          </p:nvPr>
        </p:nvSpPr>
        <p:spPr>
          <a:xfrm>
            <a:off x="457200" y="2088879"/>
            <a:ext cx="2467389" cy="3839249"/>
          </a:xfrm>
        </p:spPr>
        <p:txBody>
          <a:bodyPr/>
          <a:lstStyle/>
          <a:p>
            <a:pPr marL="0" indent="0">
              <a:lnSpc>
                <a:spcPct val="100000"/>
              </a:lnSpc>
              <a:spcBef>
                <a:spcPts val="0"/>
              </a:spcBef>
              <a:buNone/>
              <a:defRPr/>
            </a:pPr>
            <a:r>
              <a:rPr lang="en-US" altLang="zh-CN" sz="1350" b="1" dirty="0"/>
              <a:t>Dataset</a:t>
            </a:r>
            <a:r>
              <a:rPr lang="zh-CN" altLang="en-US" sz="1350" b="1" dirty="0"/>
              <a:t> </a:t>
            </a:r>
            <a:r>
              <a:rPr lang="en-US" altLang="zh-CN" sz="1350" b="1" dirty="0"/>
              <a:t>1 (70%-30%)</a:t>
            </a:r>
          </a:p>
          <a:p>
            <a:pPr marL="0" indent="0">
              <a:lnSpc>
                <a:spcPct val="100000"/>
              </a:lnSpc>
              <a:spcBef>
                <a:spcPts val="0"/>
              </a:spcBef>
              <a:buNone/>
              <a:defRPr/>
            </a:pPr>
            <a:r>
              <a:rPr lang="en-US" altLang="zh-CN" sz="1350" dirty="0"/>
              <a:t>419,666</a:t>
            </a:r>
            <a:r>
              <a:rPr lang="zh-CN" altLang="en-US" sz="1350" dirty="0"/>
              <a:t> </a:t>
            </a:r>
            <a:r>
              <a:rPr lang="en-US" altLang="zh-CN" sz="1350" dirty="0"/>
              <a:t>Total # records</a:t>
            </a:r>
            <a:endParaRPr lang="en-US" sz="1350" dirty="0"/>
          </a:p>
          <a:p>
            <a:pPr marL="0" indent="0">
              <a:lnSpc>
                <a:spcPct val="100000"/>
              </a:lnSpc>
              <a:spcBef>
                <a:spcPts val="0"/>
              </a:spcBef>
              <a:buNone/>
              <a:defRPr/>
            </a:pPr>
            <a:endParaRPr lang="en-US" sz="1350" dirty="0"/>
          </a:p>
          <a:p>
            <a:pPr marL="0" indent="0">
              <a:spcBef>
                <a:spcPts val="0"/>
              </a:spcBef>
              <a:buNone/>
              <a:defRPr/>
            </a:pPr>
            <a:r>
              <a:rPr lang="en-US" altLang="zh-CN" sz="1350" dirty="0"/>
              <a:t>Training</a:t>
            </a:r>
            <a:r>
              <a:rPr lang="zh-CN" altLang="en-US" sz="1350" dirty="0"/>
              <a:t> </a:t>
            </a:r>
            <a:r>
              <a:rPr lang="en-US" altLang="zh-CN" sz="1350" dirty="0"/>
              <a:t>set:</a:t>
            </a:r>
          </a:p>
          <a:p>
            <a:pPr>
              <a:spcBef>
                <a:spcPts val="0"/>
              </a:spcBef>
              <a:defRPr/>
            </a:pPr>
            <a:r>
              <a:rPr lang="en-US" altLang="zh-CN" sz="1350" dirty="0"/>
              <a:t>177,028</a:t>
            </a:r>
            <a:r>
              <a:rPr lang="zh-CN" altLang="en-US" sz="1350" dirty="0"/>
              <a:t> </a:t>
            </a:r>
            <a:r>
              <a:rPr lang="en-US" altLang="zh-CN" sz="1350" dirty="0"/>
              <a:t>Normal records</a:t>
            </a:r>
          </a:p>
          <a:p>
            <a:pPr>
              <a:spcBef>
                <a:spcPts val="0"/>
              </a:spcBef>
              <a:defRPr/>
            </a:pPr>
            <a:r>
              <a:rPr lang="en-US" altLang="zh-CN" sz="1350" dirty="0"/>
              <a:t>116,738</a:t>
            </a:r>
            <a:r>
              <a:rPr lang="zh-CN" altLang="en-US" sz="1350" dirty="0"/>
              <a:t> </a:t>
            </a:r>
            <a:r>
              <a:rPr lang="en-US" altLang="zh-CN" sz="1350" dirty="0"/>
              <a:t>Attack records</a:t>
            </a:r>
          </a:p>
          <a:p>
            <a:pPr>
              <a:spcBef>
                <a:spcPts val="0"/>
              </a:spcBef>
              <a:defRPr/>
            </a:pPr>
            <a:r>
              <a:rPr lang="en-US" altLang="zh-CN" sz="1350" dirty="0"/>
              <a:t>293,766</a:t>
            </a:r>
            <a:r>
              <a:rPr lang="zh-CN" altLang="en-US" sz="1350" dirty="0"/>
              <a:t> </a:t>
            </a:r>
            <a:r>
              <a:rPr lang="en-US" altLang="zh-CN" sz="1350" dirty="0"/>
              <a:t>Total records</a:t>
            </a:r>
          </a:p>
          <a:p>
            <a:pPr>
              <a:spcBef>
                <a:spcPts val="0"/>
              </a:spcBef>
              <a:defRPr/>
            </a:pPr>
            <a:endParaRPr lang="en-US" altLang="zh-CN" sz="1350" dirty="0"/>
          </a:p>
          <a:p>
            <a:pPr marL="0" indent="0">
              <a:spcBef>
                <a:spcPts val="0"/>
              </a:spcBef>
              <a:buNone/>
              <a:defRPr/>
            </a:pPr>
            <a:r>
              <a:rPr lang="en-US" altLang="zh-CN" sz="1350" dirty="0"/>
              <a:t>Test</a:t>
            </a:r>
            <a:r>
              <a:rPr lang="zh-CN" altLang="en-US" sz="1350" dirty="0"/>
              <a:t> </a:t>
            </a:r>
            <a:r>
              <a:rPr lang="en-US" altLang="zh-CN" sz="1350" dirty="0"/>
              <a:t>set:</a:t>
            </a:r>
          </a:p>
          <a:p>
            <a:pPr>
              <a:spcBef>
                <a:spcPts val="0"/>
              </a:spcBef>
              <a:defRPr/>
            </a:pPr>
            <a:r>
              <a:rPr lang="en-US" altLang="zh-CN" sz="1350" dirty="0"/>
              <a:t>75,862</a:t>
            </a:r>
            <a:r>
              <a:rPr lang="zh-CN" altLang="en-US" sz="1350" dirty="0"/>
              <a:t> </a:t>
            </a:r>
            <a:r>
              <a:rPr lang="en-US" altLang="zh-CN" sz="1350" dirty="0"/>
              <a:t>Normal records</a:t>
            </a:r>
          </a:p>
          <a:p>
            <a:pPr>
              <a:spcBef>
                <a:spcPts val="0"/>
              </a:spcBef>
              <a:defRPr/>
            </a:pPr>
            <a:r>
              <a:rPr lang="en-US" altLang="zh-CN" sz="1350" dirty="0"/>
              <a:t>50,038</a:t>
            </a:r>
            <a:r>
              <a:rPr lang="zh-CN" altLang="en-US" sz="1350" dirty="0"/>
              <a:t> </a:t>
            </a:r>
            <a:r>
              <a:rPr lang="en-US" altLang="zh-CN" sz="1350" dirty="0"/>
              <a:t>Attack records</a:t>
            </a:r>
          </a:p>
          <a:p>
            <a:pPr>
              <a:spcBef>
                <a:spcPts val="0"/>
              </a:spcBef>
              <a:defRPr/>
            </a:pPr>
            <a:r>
              <a:rPr lang="en-US" altLang="zh-CN" sz="1350" dirty="0"/>
              <a:t>125,900</a:t>
            </a:r>
            <a:r>
              <a:rPr lang="zh-CN" altLang="en-US" sz="1350" dirty="0"/>
              <a:t> </a:t>
            </a:r>
            <a:r>
              <a:rPr lang="en-US" altLang="zh-CN" sz="1350" dirty="0"/>
              <a:t>Total records</a:t>
            </a:r>
          </a:p>
          <a:p>
            <a:pPr marL="0" indent="0">
              <a:lnSpc>
                <a:spcPct val="100000"/>
              </a:lnSpc>
              <a:spcBef>
                <a:spcPts val="0"/>
              </a:spcBef>
              <a:buNone/>
              <a:defRPr/>
            </a:pPr>
            <a:endParaRPr lang="en-US" altLang="zh-CN" sz="1200" dirty="0"/>
          </a:p>
          <a:p>
            <a:pPr marL="0" indent="0">
              <a:lnSpc>
                <a:spcPct val="100000"/>
              </a:lnSpc>
              <a:spcBef>
                <a:spcPts val="0"/>
              </a:spcBef>
              <a:buNone/>
              <a:defRPr/>
            </a:pPr>
            <a:endParaRPr lang="en-US"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17</a:t>
            </a:fld>
            <a:endParaRPr lang="en-US"/>
          </a:p>
        </p:txBody>
      </p:sp>
      <p:pic>
        <p:nvPicPr>
          <p:cNvPr id="6" name="Picture 5"/>
          <p:cNvPicPr>
            <a:picLocks noChangeAspect="1"/>
          </p:cNvPicPr>
          <p:nvPr/>
        </p:nvPicPr>
        <p:blipFill>
          <a:blip r:embed="rId2"/>
          <a:stretch>
            <a:fillRect/>
          </a:stretch>
        </p:blipFill>
        <p:spPr>
          <a:xfrm>
            <a:off x="2680677" y="1951653"/>
            <a:ext cx="6125233" cy="4587370"/>
          </a:xfrm>
          <a:prstGeom prst="rect">
            <a:avLst/>
          </a:prstGeom>
        </p:spPr>
      </p:pic>
    </p:spTree>
    <p:extLst>
      <p:ext uri="{BB962C8B-B14F-4D97-AF65-F5344CB8AC3E}">
        <p14:creationId xmlns:p14="http://schemas.microsoft.com/office/powerpoint/2010/main" val="40148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5894" y="439463"/>
            <a:ext cx="8272212" cy="1013800"/>
          </a:xfrm>
        </p:spPr>
        <p:txBody>
          <a:bodyPr>
            <a:normAutofit/>
          </a:bodyPr>
          <a:lstStyle/>
          <a:p>
            <a:pPr algn="ctr" fontAlgn="base">
              <a:spcAft>
                <a:spcPct val="0"/>
              </a:spcAft>
            </a:pPr>
            <a:r>
              <a:rPr lang="en-US" altLang="zh-CN" sz="2700" b="1" cap="none" dirty="0">
                <a:ea typeface="宋体" panose="02010600030101010101" pitchFamily="2" charset="-122"/>
              </a:rPr>
              <a:t>Dataset</a:t>
            </a:r>
            <a:r>
              <a:rPr lang="zh-CN" altLang="en-US" sz="2700" b="1" cap="none" dirty="0">
                <a:ea typeface="宋体" panose="02010600030101010101" pitchFamily="2" charset="-122"/>
              </a:rPr>
              <a:t> </a:t>
            </a:r>
            <a:r>
              <a:rPr lang="en-US" altLang="zh-CN" sz="2700" b="1" cap="none" dirty="0">
                <a:ea typeface="宋体" panose="02010600030101010101" pitchFamily="2" charset="-122"/>
              </a:rPr>
              <a:t>1</a:t>
            </a:r>
            <a:r>
              <a:rPr lang="zh-CN" altLang="en-US" sz="2700" b="1" cap="none" dirty="0">
                <a:ea typeface="宋体" panose="02010600030101010101" pitchFamily="2" charset="-122"/>
              </a:rPr>
              <a:t> </a:t>
            </a:r>
            <a:r>
              <a:rPr lang="en-US" sz="2700" b="1" cap="none" dirty="0">
                <a:ea typeface="宋体" panose="02010600030101010101" pitchFamily="2" charset="-122"/>
              </a:rPr>
              <a:t>Privacy Results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683239"/>
              </p:ext>
            </p:extLst>
          </p:nvPr>
        </p:nvGraphicFramePr>
        <p:xfrm>
          <a:off x="431140" y="2105246"/>
          <a:ext cx="8276966" cy="438061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b="1" smtClean="0"/>
              <a:t>18</a:t>
            </a:fld>
            <a:endParaRPr lang="en-US" b="1"/>
          </a:p>
        </p:txBody>
      </p:sp>
    </p:spTree>
    <p:extLst>
      <p:ext uri="{BB962C8B-B14F-4D97-AF65-F5344CB8AC3E}">
        <p14:creationId xmlns:p14="http://schemas.microsoft.com/office/powerpoint/2010/main" val="994051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354"/>
            <a:ext cx="8229600" cy="460202"/>
          </a:xfrm>
        </p:spPr>
        <p:txBody>
          <a:bodyPr>
            <a:noAutofit/>
          </a:bodyPr>
          <a:lstStyle/>
          <a:p>
            <a:pPr algn="ctr" fontAlgn="base">
              <a:spcAft>
                <a:spcPct val="0"/>
              </a:spcAft>
            </a:pPr>
            <a:r>
              <a:rPr lang="en-US" sz="2700" b="1" cap="none" dirty="0">
                <a:ea typeface="宋体" panose="02010600030101010101" pitchFamily="2" charset="-122"/>
              </a:rPr>
              <a:t>Dataset</a:t>
            </a:r>
            <a:r>
              <a:rPr lang="zh-CN" altLang="en-US" sz="2700" b="1" cap="none" dirty="0">
                <a:ea typeface="宋体" panose="02010600030101010101" pitchFamily="2" charset="-122"/>
              </a:rPr>
              <a:t> </a:t>
            </a:r>
            <a:r>
              <a:rPr lang="en-US" altLang="zh-CN" sz="2700" b="1" cap="none" dirty="0">
                <a:ea typeface="宋体" panose="02010600030101010101" pitchFamily="2" charset="-122"/>
              </a:rPr>
              <a:t>2</a:t>
            </a:r>
            <a:r>
              <a:rPr lang="en-US" sz="2700" b="1" cap="none" dirty="0">
                <a:ea typeface="宋体" panose="02010600030101010101" pitchFamily="2" charset="-122"/>
              </a:rPr>
              <a:t> Experiment: </a:t>
            </a:r>
            <a:r>
              <a:rPr lang="en-US" altLang="zh-CN" sz="2700" b="1" cap="none" dirty="0">
                <a:ea typeface="宋体" panose="02010600030101010101" pitchFamily="2" charset="-122"/>
              </a:rPr>
              <a:t>KNN</a:t>
            </a:r>
            <a:r>
              <a:rPr lang="en-US" sz="2700" b="1" cap="none" dirty="0">
                <a:ea typeface="宋体" panose="02010600030101010101" pitchFamily="2" charset="-122"/>
              </a:rPr>
              <a:t> Classification on Anonymized Data</a:t>
            </a:r>
          </a:p>
        </p:txBody>
      </p:sp>
      <p:sp>
        <p:nvSpPr>
          <p:cNvPr id="10" name="Content Placeholder 9"/>
          <p:cNvSpPr>
            <a:spLocks noGrp="1"/>
          </p:cNvSpPr>
          <p:nvPr>
            <p:ph idx="1"/>
          </p:nvPr>
        </p:nvSpPr>
        <p:spPr>
          <a:xfrm>
            <a:off x="558787" y="2155949"/>
            <a:ext cx="2460348" cy="3839249"/>
          </a:xfrm>
        </p:spPr>
        <p:txBody>
          <a:bodyPr>
            <a:normAutofit/>
          </a:bodyPr>
          <a:lstStyle/>
          <a:p>
            <a:pPr marL="0" indent="0">
              <a:spcBef>
                <a:spcPts val="0"/>
              </a:spcBef>
              <a:buNone/>
              <a:defRPr/>
            </a:pPr>
            <a:r>
              <a:rPr lang="en-US" altLang="zh-CN" sz="1500" b="1" dirty="0"/>
              <a:t>Dataset</a:t>
            </a:r>
            <a:r>
              <a:rPr lang="zh-CN" altLang="en-US" sz="1500" b="1" dirty="0"/>
              <a:t> </a:t>
            </a:r>
            <a:r>
              <a:rPr lang="en-US" altLang="zh-CN" sz="1500" b="1" dirty="0"/>
              <a:t>2 (50%-50%)</a:t>
            </a:r>
          </a:p>
          <a:p>
            <a:pPr marL="0" indent="0">
              <a:spcBef>
                <a:spcPts val="0"/>
              </a:spcBef>
              <a:buNone/>
              <a:defRPr/>
            </a:pPr>
            <a:r>
              <a:rPr lang="en-US" altLang="zh-CN" sz="1425" dirty="0"/>
              <a:t>278,067</a:t>
            </a:r>
            <a:r>
              <a:rPr lang="zh-CN" altLang="en-US" sz="1425" dirty="0"/>
              <a:t> </a:t>
            </a:r>
            <a:r>
              <a:rPr lang="en-US" altLang="zh-CN" sz="1425" dirty="0"/>
              <a:t>Total # of records</a:t>
            </a:r>
            <a:endParaRPr lang="en-US" sz="1425" dirty="0"/>
          </a:p>
          <a:p>
            <a:pPr marL="0" indent="0">
              <a:spcBef>
                <a:spcPts val="0"/>
              </a:spcBef>
              <a:buNone/>
              <a:defRPr/>
            </a:pPr>
            <a:endParaRPr lang="en-US" sz="1425" dirty="0"/>
          </a:p>
          <a:p>
            <a:pPr marL="0" indent="0">
              <a:spcBef>
                <a:spcPts val="0"/>
              </a:spcBef>
              <a:buNone/>
              <a:defRPr/>
            </a:pPr>
            <a:r>
              <a:rPr lang="en-US" altLang="zh-CN" sz="1425" dirty="0"/>
              <a:t>Training</a:t>
            </a:r>
            <a:r>
              <a:rPr lang="zh-CN" altLang="en-US" sz="1425" dirty="0"/>
              <a:t> </a:t>
            </a:r>
            <a:r>
              <a:rPr lang="en-US" altLang="zh-CN" sz="1425" dirty="0"/>
              <a:t>set:</a:t>
            </a:r>
          </a:p>
          <a:p>
            <a:pPr>
              <a:spcBef>
                <a:spcPts val="0"/>
              </a:spcBef>
              <a:defRPr/>
            </a:pPr>
            <a:r>
              <a:rPr lang="en-US" altLang="zh-CN" sz="1425" dirty="0"/>
              <a:t>81,386</a:t>
            </a:r>
            <a:r>
              <a:rPr lang="zh-CN" altLang="en-US" sz="1425" dirty="0"/>
              <a:t> </a:t>
            </a:r>
            <a:r>
              <a:rPr lang="en-US" altLang="zh-CN" sz="1425" dirty="0"/>
              <a:t>Normal records</a:t>
            </a:r>
          </a:p>
          <a:p>
            <a:pPr>
              <a:spcBef>
                <a:spcPts val="0"/>
              </a:spcBef>
              <a:defRPr/>
            </a:pPr>
            <a:r>
              <a:rPr lang="en-US" altLang="zh-CN" sz="1425" dirty="0"/>
              <a:t>113,260</a:t>
            </a:r>
            <a:r>
              <a:rPr lang="zh-CN" altLang="en-US" sz="1425" dirty="0"/>
              <a:t> </a:t>
            </a:r>
            <a:r>
              <a:rPr lang="en-US" altLang="zh-CN" sz="1425" dirty="0"/>
              <a:t>Attack records</a:t>
            </a:r>
          </a:p>
          <a:p>
            <a:pPr>
              <a:spcBef>
                <a:spcPts val="0"/>
              </a:spcBef>
              <a:defRPr/>
            </a:pPr>
            <a:r>
              <a:rPr lang="en-US" altLang="zh-CN" sz="1425" dirty="0"/>
              <a:t>194,646</a:t>
            </a:r>
            <a:r>
              <a:rPr lang="zh-CN" altLang="en-US" sz="1425" dirty="0"/>
              <a:t> </a:t>
            </a:r>
            <a:r>
              <a:rPr lang="en-US" altLang="zh-CN" sz="1425" dirty="0"/>
              <a:t>Total records</a:t>
            </a:r>
          </a:p>
          <a:p>
            <a:pPr>
              <a:spcBef>
                <a:spcPts val="0"/>
              </a:spcBef>
              <a:defRPr/>
            </a:pPr>
            <a:endParaRPr lang="en-US" altLang="zh-CN" sz="1425" dirty="0"/>
          </a:p>
          <a:p>
            <a:pPr marL="0" indent="0">
              <a:spcBef>
                <a:spcPts val="0"/>
              </a:spcBef>
              <a:buNone/>
              <a:defRPr/>
            </a:pPr>
            <a:r>
              <a:rPr lang="en-US" altLang="zh-CN" sz="1425" dirty="0"/>
              <a:t>Test</a:t>
            </a:r>
            <a:r>
              <a:rPr lang="zh-CN" altLang="en-US" sz="1425" dirty="0"/>
              <a:t> </a:t>
            </a:r>
            <a:r>
              <a:rPr lang="en-US" altLang="zh-CN" sz="1425" dirty="0"/>
              <a:t>set:</a:t>
            </a:r>
          </a:p>
          <a:p>
            <a:pPr>
              <a:spcBef>
                <a:spcPts val="0"/>
              </a:spcBef>
              <a:defRPr/>
            </a:pPr>
            <a:r>
              <a:rPr lang="en-US" altLang="zh-CN" sz="1425" dirty="0"/>
              <a:t>35,153</a:t>
            </a:r>
            <a:r>
              <a:rPr lang="zh-CN" altLang="en-US" sz="1425" dirty="0"/>
              <a:t> </a:t>
            </a:r>
            <a:r>
              <a:rPr lang="en-US" altLang="zh-CN" sz="1425" dirty="0"/>
              <a:t>Normal records</a:t>
            </a:r>
          </a:p>
          <a:p>
            <a:pPr>
              <a:spcBef>
                <a:spcPts val="0"/>
              </a:spcBef>
              <a:defRPr/>
            </a:pPr>
            <a:r>
              <a:rPr lang="en-US" altLang="zh-CN" sz="1425" dirty="0"/>
              <a:t>48,268</a:t>
            </a:r>
            <a:r>
              <a:rPr lang="zh-CN" altLang="en-US" sz="1425" dirty="0"/>
              <a:t> </a:t>
            </a:r>
            <a:r>
              <a:rPr lang="en-US" altLang="zh-CN" sz="1425" dirty="0"/>
              <a:t>Attack records</a:t>
            </a:r>
          </a:p>
          <a:p>
            <a:pPr>
              <a:spcBef>
                <a:spcPts val="0"/>
              </a:spcBef>
              <a:defRPr/>
            </a:pPr>
            <a:r>
              <a:rPr lang="en-US" altLang="zh-CN" sz="1425" dirty="0"/>
              <a:t>83,421</a:t>
            </a:r>
            <a:r>
              <a:rPr lang="zh-CN" altLang="en-US" sz="1425" dirty="0"/>
              <a:t> </a:t>
            </a:r>
            <a:r>
              <a:rPr lang="en-US" altLang="zh-CN" sz="1425" dirty="0"/>
              <a:t>Total records</a:t>
            </a:r>
          </a:p>
          <a:p>
            <a:pPr marL="0" indent="0">
              <a:lnSpc>
                <a:spcPct val="100000"/>
              </a:lnSpc>
              <a:spcBef>
                <a:spcPts val="0"/>
              </a:spcBef>
              <a:buNone/>
              <a:defRPr/>
            </a:pPr>
            <a:endParaRPr lang="en-US"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19</a:t>
            </a:fld>
            <a:endParaRPr lang="en-US"/>
          </a:p>
        </p:txBody>
      </p:sp>
      <p:pic>
        <p:nvPicPr>
          <p:cNvPr id="5" name="Picture 4"/>
          <p:cNvPicPr>
            <a:picLocks noChangeAspect="1"/>
          </p:cNvPicPr>
          <p:nvPr/>
        </p:nvPicPr>
        <p:blipFill>
          <a:blip r:embed="rId2"/>
          <a:stretch>
            <a:fillRect/>
          </a:stretch>
        </p:blipFill>
        <p:spPr>
          <a:xfrm>
            <a:off x="3205784" y="1983051"/>
            <a:ext cx="5377483" cy="4185047"/>
          </a:xfrm>
          <a:prstGeom prst="rect">
            <a:avLst/>
          </a:prstGeom>
        </p:spPr>
      </p:pic>
    </p:spTree>
    <p:extLst>
      <p:ext uri="{BB962C8B-B14F-4D97-AF65-F5344CB8AC3E}">
        <p14:creationId xmlns:p14="http://schemas.microsoft.com/office/powerpoint/2010/main" val="192318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8" y="659036"/>
            <a:ext cx="7886700" cy="859972"/>
          </a:xfrm>
        </p:spPr>
        <p:txBody>
          <a:bodyPr>
            <a:normAutofit/>
          </a:bodyPr>
          <a:lstStyle/>
          <a:p>
            <a:pPr algn="ctr"/>
            <a:r>
              <a:rPr lang="en-US" sz="3000" b="1" cap="none" dirty="0">
                <a:ea typeface="宋体" panose="02010600030101010101" pitchFamily="2" charset="-122"/>
              </a:rPr>
              <a:t>Agenda</a:t>
            </a:r>
          </a:p>
        </p:txBody>
      </p:sp>
      <p:sp>
        <p:nvSpPr>
          <p:cNvPr id="3" name="Content Placeholder 2"/>
          <p:cNvSpPr>
            <a:spLocks noGrp="1"/>
          </p:cNvSpPr>
          <p:nvPr>
            <p:ph idx="1"/>
          </p:nvPr>
        </p:nvSpPr>
        <p:spPr>
          <a:xfrm>
            <a:off x="1190848" y="2758427"/>
            <a:ext cx="7497814" cy="3004420"/>
          </a:xfrm>
        </p:spPr>
        <p:txBody>
          <a:bodyPr>
            <a:normAutofit fontScale="85000" lnSpcReduction="20000"/>
          </a:bodyPr>
          <a:lstStyle/>
          <a:p>
            <a:pPr marL="300038" indent="-300038"/>
            <a:r>
              <a:rPr lang="en-US" altLang="zh-CN" sz="2300" dirty="0"/>
              <a:t>Data Sharing and Traffic Anonymization</a:t>
            </a:r>
          </a:p>
          <a:p>
            <a:pPr marL="300038" indent="-300038"/>
            <a:r>
              <a:rPr lang="en-US" sz="2300" dirty="0" smtClean="0"/>
              <a:t>The Challenge of Anonymizing Network Data</a:t>
            </a:r>
            <a:endParaRPr lang="en-US" altLang="en-US" sz="2300" dirty="0" smtClean="0"/>
          </a:p>
          <a:p>
            <a:pPr marL="300038" indent="-300038"/>
            <a:r>
              <a:rPr lang="en-US" altLang="en-US" sz="2300" dirty="0" smtClean="0"/>
              <a:t>Objectives</a:t>
            </a:r>
          </a:p>
          <a:p>
            <a:pPr marL="300038" indent="-300038"/>
            <a:r>
              <a:rPr lang="en-US" altLang="en-US" sz="2300" dirty="0" smtClean="0"/>
              <a:t>Sensitive </a:t>
            </a:r>
            <a:r>
              <a:rPr lang="en-US" altLang="en-US" sz="2300" dirty="0"/>
              <a:t>Network Attributes </a:t>
            </a:r>
          </a:p>
          <a:p>
            <a:pPr marL="300038" indent="-300038"/>
            <a:r>
              <a:rPr lang="en-US" sz="2300" dirty="0"/>
              <a:t>Existing Anonymization Techniques</a:t>
            </a:r>
          </a:p>
          <a:p>
            <a:pPr marL="300038" indent="-300038"/>
            <a:r>
              <a:rPr lang="en-US" altLang="zh-TW" sz="2300" dirty="0"/>
              <a:t>Differential </a:t>
            </a:r>
            <a:r>
              <a:rPr lang="en-US" altLang="zh-TW" sz="2300" dirty="0" smtClean="0"/>
              <a:t>Privacy and Condensation</a:t>
            </a:r>
          </a:p>
          <a:p>
            <a:pPr marL="300038" indent="-300038"/>
            <a:r>
              <a:rPr lang="en-US" sz="2300" dirty="0" smtClean="0"/>
              <a:t>Experiments </a:t>
            </a:r>
            <a:r>
              <a:rPr lang="en-US" sz="2300" dirty="0"/>
              <a:t>and Results</a:t>
            </a:r>
          </a:p>
          <a:p>
            <a:pPr marL="300038" indent="-300038"/>
            <a:r>
              <a:rPr lang="en-US" sz="2300" dirty="0"/>
              <a:t>Conclusions and Future work</a:t>
            </a:r>
          </a:p>
          <a:p>
            <a:endParaRPr lang="en-US" sz="3825" dirty="0"/>
          </a:p>
          <a:p>
            <a:pPr marL="196454" indent="-196454"/>
            <a:endParaRPr lang="en-US" b="1" dirty="0">
              <a:ea typeface="宋体" panose="02010600030101010101" pitchFamily="2" charset="-122"/>
            </a:endParaRPr>
          </a:p>
          <a:p>
            <a:pPr marL="196454" indent="-196454"/>
            <a:endParaRPr lang="en-US" dirty="0">
              <a:ea typeface="宋体" panose="02010600030101010101" pitchFamily="2" charset="-122"/>
            </a:endParaRPr>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2</a:t>
            </a:fld>
            <a:endParaRPr lang="en-US" dirty="0"/>
          </a:p>
        </p:txBody>
      </p:sp>
    </p:spTree>
    <p:extLst>
      <p:ext uri="{BB962C8B-B14F-4D97-AF65-F5344CB8AC3E}">
        <p14:creationId xmlns:p14="http://schemas.microsoft.com/office/powerpoint/2010/main" val="348032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spcAft>
                <a:spcPct val="0"/>
              </a:spcAft>
            </a:pPr>
            <a:r>
              <a:rPr lang="en-US" altLang="zh-CN" sz="2700" b="1" cap="none" dirty="0">
                <a:ea typeface="宋体" panose="02010600030101010101" pitchFamily="2" charset="-122"/>
              </a:rPr>
              <a:t>Dataset</a:t>
            </a:r>
            <a:r>
              <a:rPr lang="zh-CN" altLang="en-US" sz="2700" b="1" cap="none" dirty="0">
                <a:ea typeface="宋体" panose="02010600030101010101" pitchFamily="2" charset="-122"/>
              </a:rPr>
              <a:t> </a:t>
            </a:r>
            <a:r>
              <a:rPr lang="en-US" altLang="zh-CN" sz="2700" b="1" cap="none" dirty="0">
                <a:ea typeface="宋体" panose="02010600030101010101" pitchFamily="2" charset="-122"/>
              </a:rPr>
              <a:t>2</a:t>
            </a:r>
            <a:r>
              <a:rPr lang="zh-CN" altLang="en-US" sz="2700" b="1" cap="none" dirty="0">
                <a:ea typeface="宋体" panose="02010600030101010101" pitchFamily="2" charset="-122"/>
              </a:rPr>
              <a:t> </a:t>
            </a:r>
            <a:r>
              <a:rPr lang="en-US" sz="2700" b="1" cap="none" dirty="0">
                <a:ea typeface="宋体" panose="02010600030101010101" pitchFamily="2" charset="-122"/>
              </a:rPr>
              <a:t>Privacy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8667130"/>
              </p:ext>
            </p:extLst>
          </p:nvPr>
        </p:nvGraphicFramePr>
        <p:xfrm>
          <a:off x="628650" y="2226468"/>
          <a:ext cx="7886700" cy="386953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20</a:t>
            </a:fld>
            <a:endParaRPr lang="en-US"/>
          </a:p>
        </p:txBody>
      </p:sp>
    </p:spTree>
    <p:extLst>
      <p:ext uri="{BB962C8B-B14F-4D97-AF65-F5344CB8AC3E}">
        <p14:creationId xmlns:p14="http://schemas.microsoft.com/office/powerpoint/2010/main" val="99713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spcAft>
                <a:spcPct val="0"/>
              </a:spcAft>
            </a:pPr>
            <a:r>
              <a:rPr lang="en-US" sz="2700" b="1" cap="none" dirty="0">
                <a:ea typeface="宋体" panose="02010600030101010101" pitchFamily="2" charset="-122"/>
              </a:rPr>
              <a:t>Anonymization under Injection Attacks</a:t>
            </a:r>
          </a:p>
        </p:txBody>
      </p:sp>
      <p:sp>
        <p:nvSpPr>
          <p:cNvPr id="3" name="Content Placeholder 2"/>
          <p:cNvSpPr>
            <a:spLocks noGrp="1"/>
          </p:cNvSpPr>
          <p:nvPr>
            <p:ph idx="1"/>
          </p:nvPr>
        </p:nvSpPr>
        <p:spPr>
          <a:xfrm>
            <a:off x="297753" y="1908159"/>
            <a:ext cx="8229600" cy="2199032"/>
          </a:xfrm>
        </p:spPr>
        <p:txBody>
          <a:bodyPr>
            <a:normAutofit/>
          </a:bodyPr>
          <a:lstStyle/>
          <a:p>
            <a:pPr lvl="0"/>
            <a:r>
              <a:rPr lang="en-US" dirty="0"/>
              <a:t>Test injection attacks on data anonymized by our algorithms</a:t>
            </a:r>
          </a:p>
          <a:p>
            <a:pPr lvl="1"/>
            <a:r>
              <a:rPr lang="en-US" dirty="0" smtClean="0"/>
              <a:t>Are the datasets </a:t>
            </a:r>
            <a:r>
              <a:rPr lang="en-US" dirty="0"/>
              <a:t>anonymized </a:t>
            </a:r>
            <a:r>
              <a:rPr lang="en-US" dirty="0" smtClean="0"/>
              <a:t>with differential </a:t>
            </a:r>
            <a:r>
              <a:rPr lang="en-US" dirty="0"/>
              <a:t>p</a:t>
            </a:r>
            <a:r>
              <a:rPr lang="en-US" dirty="0" smtClean="0"/>
              <a:t>rivacy </a:t>
            </a:r>
            <a:r>
              <a:rPr lang="en-US" dirty="0"/>
              <a:t>robust </a:t>
            </a:r>
            <a:r>
              <a:rPr lang="en-US" dirty="0" smtClean="0"/>
              <a:t>enough against  Injection Attacks?</a:t>
            </a:r>
            <a:endParaRPr lang="en-US" dirty="0"/>
          </a:p>
          <a:p>
            <a:pPr marL="385763" indent="-342900"/>
            <a:r>
              <a:rPr lang="en-US" dirty="0"/>
              <a:t>Flows with specific and unique characteristics are prepared by possible intruders and injected in traces before anonymization</a:t>
            </a:r>
          </a:p>
          <a:p>
            <a:pPr marL="385763" indent="-342900"/>
            <a:r>
              <a:rPr lang="en-US" dirty="0"/>
              <a:t>Can one identify injected patterns from anonymized data?   </a:t>
            </a:r>
          </a:p>
          <a:p>
            <a:pPr marL="42863" indent="0">
              <a:buNone/>
            </a:pPr>
            <a:endParaRPr lang="en-US" dirty="0"/>
          </a:p>
          <a:p>
            <a:pPr lvl="1"/>
            <a:endParaRPr lang="en-US" dirty="0"/>
          </a:p>
          <a:p>
            <a:pPr marL="342900" lvl="1" indent="0">
              <a:buNone/>
            </a:pPr>
            <a:endParaRPr lang="en-US"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21</a:t>
            </a:fld>
            <a:endParaRPr lang="en-US"/>
          </a:p>
        </p:txBody>
      </p:sp>
      <p:sp>
        <p:nvSpPr>
          <p:cNvPr id="5" name="Rectangle 4"/>
          <p:cNvSpPr/>
          <p:nvPr/>
        </p:nvSpPr>
        <p:spPr>
          <a:xfrm>
            <a:off x="895833" y="3781790"/>
            <a:ext cx="1162251" cy="762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ln w="0"/>
                <a:solidFill>
                  <a:schemeClr val="tx1"/>
                </a:solidFill>
                <a:effectLst>
                  <a:outerShdw blurRad="38100" dist="19050" dir="2700000" algn="tl" rotWithShape="0">
                    <a:schemeClr val="dk1">
                      <a:alpha val="40000"/>
                    </a:schemeClr>
                  </a:outerShdw>
                </a:effectLst>
              </a:rPr>
              <a:t>Attack patterns</a:t>
            </a:r>
          </a:p>
          <a:p>
            <a:pPr algn="ctr"/>
            <a:r>
              <a:rPr lang="en-US" sz="1350" dirty="0">
                <a:ln w="0"/>
                <a:solidFill>
                  <a:schemeClr val="tx1"/>
                </a:solidFill>
                <a:effectLst>
                  <a:outerShdw blurRad="38100" dist="19050" dir="2700000" algn="tl" rotWithShape="0">
                    <a:schemeClr val="dk1">
                      <a:alpha val="40000"/>
                    </a:schemeClr>
                  </a:outerShdw>
                </a:effectLst>
              </a:rPr>
              <a:t>(p</a:t>
            </a:r>
            <a:r>
              <a:rPr lang="en-US" sz="1350" baseline="-25000" dirty="0">
                <a:ln w="0"/>
                <a:solidFill>
                  <a:schemeClr val="tx1"/>
                </a:solidFill>
                <a:effectLst>
                  <a:outerShdw blurRad="38100" dist="19050" dir="2700000" algn="tl" rotWithShape="0">
                    <a:schemeClr val="dk1">
                      <a:alpha val="40000"/>
                    </a:schemeClr>
                  </a:outerShdw>
                </a:effectLst>
              </a:rPr>
              <a:t>1</a:t>
            </a:r>
            <a:r>
              <a:rPr lang="en-US" sz="1350" dirty="0">
                <a:ln w="0"/>
                <a:solidFill>
                  <a:schemeClr val="tx1"/>
                </a:solidFill>
                <a:effectLst>
                  <a:outerShdw blurRad="38100" dist="19050" dir="2700000" algn="tl" rotWithShape="0">
                    <a:schemeClr val="dk1">
                      <a:alpha val="40000"/>
                    </a:schemeClr>
                  </a:outerShdw>
                </a:effectLst>
              </a:rPr>
              <a:t>, p</a:t>
            </a:r>
            <a:r>
              <a:rPr lang="en-US" sz="1350" baseline="-25000" dirty="0">
                <a:ln w="0"/>
                <a:solidFill>
                  <a:schemeClr val="tx1"/>
                </a:solidFill>
                <a:effectLst>
                  <a:outerShdw blurRad="38100" dist="19050" dir="2700000" algn="tl" rotWithShape="0">
                    <a:schemeClr val="dk1">
                      <a:alpha val="40000"/>
                    </a:schemeClr>
                  </a:outerShdw>
                </a:effectLst>
              </a:rPr>
              <a:t>2</a:t>
            </a:r>
            <a:r>
              <a:rPr lang="en-US" sz="1350" dirty="0">
                <a:ln w="0"/>
                <a:solidFill>
                  <a:schemeClr val="tx1"/>
                </a:solidFill>
                <a:effectLst>
                  <a:outerShdw blurRad="38100" dist="19050" dir="2700000" algn="tl" rotWithShape="0">
                    <a:schemeClr val="dk1">
                      <a:alpha val="40000"/>
                    </a:schemeClr>
                  </a:outerShdw>
                </a:effectLst>
              </a:rPr>
              <a:t>, p</a:t>
            </a:r>
            <a:r>
              <a:rPr lang="en-US" sz="1350" baseline="-25000" dirty="0">
                <a:ln w="0"/>
                <a:solidFill>
                  <a:schemeClr val="tx1"/>
                </a:solidFill>
                <a:effectLst>
                  <a:outerShdw blurRad="38100" dist="19050" dir="2700000" algn="tl" rotWithShape="0">
                    <a:schemeClr val="dk1">
                      <a:alpha val="40000"/>
                    </a:schemeClr>
                  </a:outerShdw>
                </a:effectLst>
              </a:rPr>
              <a:t>n</a:t>
            </a:r>
            <a:r>
              <a:rPr lang="en-US" sz="1350" dirty="0">
                <a:ln w="0"/>
                <a:solidFill>
                  <a:schemeClr val="tx1"/>
                </a:solidFill>
                <a:effectLst>
                  <a:outerShdw blurRad="38100" dist="19050" dir="2700000" algn="tl" rotWithShape="0">
                    <a:schemeClr val="dk1">
                      <a:alpha val="40000"/>
                    </a:schemeClr>
                  </a:outerShdw>
                </a:effectLst>
              </a:rPr>
              <a:t>) </a:t>
            </a:r>
          </a:p>
        </p:txBody>
      </p:sp>
      <p:sp>
        <p:nvSpPr>
          <p:cNvPr id="6" name="Can 5"/>
          <p:cNvSpPr/>
          <p:nvPr/>
        </p:nvSpPr>
        <p:spPr>
          <a:xfrm>
            <a:off x="2539561" y="3583605"/>
            <a:ext cx="1075624" cy="1133375"/>
          </a:xfrm>
          <a:prstGeom prst="ca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ln w="0"/>
                <a:solidFill>
                  <a:schemeClr val="tx1"/>
                </a:solidFill>
                <a:effectLst>
                  <a:outerShdw blurRad="38100" dist="19050" dir="2700000" algn="tl" rotWithShape="0">
                    <a:schemeClr val="dk1">
                      <a:alpha val="40000"/>
                    </a:schemeClr>
                  </a:outerShdw>
                </a:effectLst>
              </a:rPr>
              <a:t>Logged flows</a:t>
            </a:r>
          </a:p>
        </p:txBody>
      </p:sp>
      <p:cxnSp>
        <p:nvCxnSpPr>
          <p:cNvPr id="7" name="Straight Arrow Connector 6"/>
          <p:cNvCxnSpPr>
            <a:stCxn id="5" idx="3"/>
          </p:cNvCxnSpPr>
          <p:nvPr/>
        </p:nvCxnSpPr>
        <p:spPr>
          <a:xfrm>
            <a:off x="2058084" y="4162878"/>
            <a:ext cx="4517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42831" y="3833401"/>
            <a:ext cx="1250345" cy="8279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ln w="0"/>
                <a:solidFill>
                  <a:schemeClr val="tx1"/>
                </a:solidFill>
                <a:effectLst>
                  <a:outerShdw blurRad="38100" dist="19050" dir="2700000" algn="tl" rotWithShape="0">
                    <a:schemeClr val="dk1">
                      <a:alpha val="40000"/>
                    </a:schemeClr>
                  </a:outerShdw>
                </a:effectLst>
              </a:rPr>
              <a:t>Anonymization</a:t>
            </a:r>
          </a:p>
        </p:txBody>
      </p:sp>
      <p:cxnSp>
        <p:nvCxnSpPr>
          <p:cNvPr id="9" name="Straight Arrow Connector 8"/>
          <p:cNvCxnSpPr>
            <a:endCxn id="8" idx="1"/>
          </p:cNvCxnSpPr>
          <p:nvPr/>
        </p:nvCxnSpPr>
        <p:spPr>
          <a:xfrm>
            <a:off x="3615184" y="4247360"/>
            <a:ext cx="7276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p:cNvCxnSpPr>
          <p:nvPr/>
        </p:nvCxnSpPr>
        <p:spPr>
          <a:xfrm>
            <a:off x="5593176" y="4247360"/>
            <a:ext cx="450351" cy="3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44964" y="3811745"/>
            <a:ext cx="1323401" cy="8495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ln w="0"/>
                <a:solidFill>
                  <a:schemeClr val="tx1"/>
                </a:solidFill>
                <a:effectLst>
                  <a:outerShdw blurRad="38100" dist="19050" dir="2700000" algn="tl" rotWithShape="0">
                    <a:schemeClr val="dk1">
                      <a:alpha val="40000"/>
                    </a:schemeClr>
                  </a:outerShdw>
                </a:effectLst>
              </a:rPr>
              <a:t>Identify injected flows</a:t>
            </a:r>
          </a:p>
        </p:txBody>
      </p:sp>
    </p:spTree>
    <p:extLst>
      <p:ext uri="{BB962C8B-B14F-4D97-AF65-F5344CB8AC3E}">
        <p14:creationId xmlns:p14="http://schemas.microsoft.com/office/powerpoint/2010/main" val="28780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3" y="587713"/>
            <a:ext cx="8272212" cy="1013800"/>
          </a:xfrm>
        </p:spPr>
        <p:txBody>
          <a:bodyPr>
            <a:normAutofit/>
          </a:bodyPr>
          <a:lstStyle/>
          <a:p>
            <a:pPr algn="ctr" fontAlgn="base">
              <a:spcAft>
                <a:spcPct val="0"/>
              </a:spcAft>
            </a:pPr>
            <a:r>
              <a:rPr lang="en-US" sz="2700" b="1" cap="none" dirty="0">
                <a:ea typeface="宋体" panose="02010600030101010101" pitchFamily="2" charset="-122"/>
              </a:rPr>
              <a:t>Injected Patterns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0426476"/>
              </p:ext>
            </p:extLst>
          </p:nvPr>
        </p:nvGraphicFramePr>
        <p:xfrm>
          <a:off x="1716095" y="2125497"/>
          <a:ext cx="5711811" cy="2118360"/>
        </p:xfrm>
        <a:graphic>
          <a:graphicData uri="http://schemas.openxmlformats.org/drawingml/2006/table">
            <a:tbl>
              <a:tblPr firstRow="1" bandRow="1">
                <a:tableStyleId>{5C22544A-7EE6-4342-B048-85BDC9FD1C3A}</a:tableStyleId>
              </a:tblPr>
              <a:tblGrid>
                <a:gridCol w="309801">
                  <a:extLst>
                    <a:ext uri="{9D8B030D-6E8A-4147-A177-3AD203B41FA5}">
                      <a16:colId xmlns="" xmlns:a16="http://schemas.microsoft.com/office/drawing/2014/main" val="20000"/>
                    </a:ext>
                  </a:extLst>
                </a:gridCol>
                <a:gridCol w="710184">
                  <a:extLst>
                    <a:ext uri="{9D8B030D-6E8A-4147-A177-3AD203B41FA5}">
                      <a16:colId xmlns="" xmlns:a16="http://schemas.microsoft.com/office/drawing/2014/main" val="20001"/>
                    </a:ext>
                  </a:extLst>
                </a:gridCol>
                <a:gridCol w="999125">
                  <a:extLst>
                    <a:ext uri="{9D8B030D-6E8A-4147-A177-3AD203B41FA5}">
                      <a16:colId xmlns="" xmlns:a16="http://schemas.microsoft.com/office/drawing/2014/main" val="20002"/>
                    </a:ext>
                  </a:extLst>
                </a:gridCol>
                <a:gridCol w="1339787">
                  <a:extLst>
                    <a:ext uri="{9D8B030D-6E8A-4147-A177-3AD203B41FA5}">
                      <a16:colId xmlns="" xmlns:a16="http://schemas.microsoft.com/office/drawing/2014/main" val="20003"/>
                    </a:ext>
                  </a:extLst>
                </a:gridCol>
                <a:gridCol w="981314">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tblGrid>
              <a:tr h="274320">
                <a:tc>
                  <a:txBody>
                    <a:bodyPr/>
                    <a:lstStyle/>
                    <a:p>
                      <a:pPr algn="ctr"/>
                      <a:endParaRPr lang="en-US" sz="1400" dirty="0"/>
                    </a:p>
                  </a:txBody>
                  <a:tcPr marL="68580" marR="68580" marT="34290" marB="34290"/>
                </a:tc>
                <a:tc>
                  <a:txBody>
                    <a:bodyPr/>
                    <a:lstStyle/>
                    <a:p>
                      <a:pPr algn="ctr"/>
                      <a:r>
                        <a:rPr lang="en-US" sz="1400" dirty="0"/>
                        <a:t>Packets</a:t>
                      </a:r>
                    </a:p>
                  </a:txBody>
                  <a:tcPr marL="68580" marR="68580" marT="34290" marB="34290"/>
                </a:tc>
                <a:tc>
                  <a:txBody>
                    <a:bodyPr/>
                    <a:lstStyle/>
                    <a:p>
                      <a:pPr algn="ctr"/>
                      <a:r>
                        <a:rPr lang="en-US" sz="1400" dirty="0"/>
                        <a:t>Source</a:t>
                      </a:r>
                      <a:r>
                        <a:rPr lang="en-US" sz="1400" baseline="0" dirty="0"/>
                        <a:t> port</a:t>
                      </a:r>
                      <a:endParaRPr lang="en-US" sz="1400" dirty="0"/>
                    </a:p>
                  </a:txBody>
                  <a:tcPr marL="68580" marR="68580" marT="34290" marB="34290"/>
                </a:tc>
                <a:tc>
                  <a:txBody>
                    <a:bodyPr/>
                    <a:lstStyle/>
                    <a:p>
                      <a:pPr algn="ctr"/>
                      <a:r>
                        <a:rPr lang="en-US" sz="1400" dirty="0"/>
                        <a:t>Destination port</a:t>
                      </a:r>
                    </a:p>
                  </a:txBody>
                  <a:tcPr marL="68580" marR="68580" marT="34290" marB="34290"/>
                </a:tc>
                <a:tc>
                  <a:txBody>
                    <a:bodyPr/>
                    <a:lstStyle/>
                    <a:p>
                      <a:pPr algn="ctr"/>
                      <a:r>
                        <a:rPr lang="en-US" sz="1400" dirty="0"/>
                        <a:t>Duration</a:t>
                      </a:r>
                    </a:p>
                  </a:txBody>
                  <a:tcPr marL="68580" marR="68580" marT="34290" marB="34290"/>
                </a:tc>
                <a:tc>
                  <a:txBody>
                    <a:bodyPr/>
                    <a:lstStyle/>
                    <a:p>
                      <a:pPr algn="ctr"/>
                      <a:r>
                        <a:rPr lang="en-US" sz="1400" dirty="0"/>
                        <a:t>Octets</a:t>
                      </a:r>
                    </a:p>
                  </a:txBody>
                  <a:tcPr marL="68580" marR="68580" marT="34290" marB="34290"/>
                </a:tc>
                <a:extLst>
                  <a:ext uri="{0D108BD9-81ED-4DB2-BD59-A6C34878D82A}">
                    <a16:rowId xmlns="" xmlns:a16="http://schemas.microsoft.com/office/drawing/2014/main" val="10000"/>
                  </a:ext>
                </a:extLst>
              </a:tr>
              <a:tr h="278130">
                <a:tc>
                  <a:txBody>
                    <a:bodyPr/>
                    <a:lstStyle/>
                    <a:p>
                      <a:pPr algn="ctr"/>
                      <a:r>
                        <a:rPr lang="en-US" sz="1400" dirty="0"/>
                        <a:t>P</a:t>
                      </a:r>
                      <a:r>
                        <a:rPr lang="en-US" sz="1400" baseline="-25000" dirty="0"/>
                        <a:t>1</a:t>
                      </a:r>
                    </a:p>
                  </a:txBody>
                  <a:tcPr marL="68580" marR="68580" marT="34290" marB="34290"/>
                </a:tc>
                <a:tc>
                  <a:txBody>
                    <a:bodyPr/>
                    <a:lstStyle/>
                    <a:p>
                      <a:pPr algn="ctr"/>
                      <a:r>
                        <a:rPr lang="en-US" sz="1400" dirty="0"/>
                        <a:t>1</a:t>
                      </a:r>
                    </a:p>
                  </a:txBody>
                  <a:tcPr marL="68580" marR="68580" marT="34290" marB="34290"/>
                </a:tc>
                <a:tc>
                  <a:txBody>
                    <a:bodyPr/>
                    <a:lstStyle/>
                    <a:p>
                      <a:pPr algn="ctr"/>
                      <a:r>
                        <a:rPr lang="en-US" sz="1400" dirty="0"/>
                        <a:t>Fixed</a:t>
                      </a:r>
                    </a:p>
                  </a:txBody>
                  <a:tcPr marL="68580" marR="68580" marT="34290" marB="34290"/>
                </a:tc>
                <a:tc>
                  <a:txBody>
                    <a:bodyPr/>
                    <a:lstStyle/>
                    <a:p>
                      <a:pPr algn="ctr"/>
                      <a:r>
                        <a:rPr lang="en-US" sz="1400" dirty="0"/>
                        <a:t>80</a:t>
                      </a:r>
                    </a:p>
                  </a:txBody>
                  <a:tcPr marL="68580" marR="68580" marT="34290" marB="34290"/>
                </a:tc>
                <a:tc>
                  <a:txBody>
                    <a:bodyPr/>
                    <a:lstStyle/>
                    <a:p>
                      <a:pPr algn="ctr"/>
                      <a:r>
                        <a:rPr lang="en-US" sz="1400" dirty="0"/>
                        <a:t>-</a:t>
                      </a:r>
                    </a:p>
                  </a:txBody>
                  <a:tcPr marL="68580" marR="68580" marT="34290" marB="34290"/>
                </a:tc>
                <a:tc>
                  <a:txBody>
                    <a:bodyPr/>
                    <a:lstStyle/>
                    <a:p>
                      <a:pPr algn="ctr"/>
                      <a:r>
                        <a:rPr lang="en-US" sz="1400" dirty="0"/>
                        <a:t>160</a:t>
                      </a:r>
                    </a:p>
                  </a:txBody>
                  <a:tcPr marL="68580" marR="68580" marT="34290" marB="34290"/>
                </a:tc>
                <a:extLst>
                  <a:ext uri="{0D108BD9-81ED-4DB2-BD59-A6C34878D82A}">
                    <a16:rowId xmlns="" xmlns:a16="http://schemas.microsoft.com/office/drawing/2014/main" val="10001"/>
                  </a:ext>
                </a:extLst>
              </a:tr>
              <a:tr h="278130">
                <a:tc>
                  <a:txBody>
                    <a:bodyPr/>
                    <a:lstStyle/>
                    <a:p>
                      <a:pPr algn="ctr"/>
                      <a:r>
                        <a:rPr lang="en-US" sz="1400" dirty="0"/>
                        <a:t>P</a:t>
                      </a:r>
                      <a:r>
                        <a:rPr lang="en-US" sz="1400" baseline="-25000" dirty="0"/>
                        <a:t>2</a:t>
                      </a:r>
                    </a:p>
                  </a:txBody>
                  <a:tcPr marL="68580" marR="68580" marT="34290" marB="34290"/>
                </a:tc>
                <a:tc>
                  <a:txBody>
                    <a:bodyPr/>
                    <a:lstStyle/>
                    <a:p>
                      <a:pPr algn="ctr"/>
                      <a:r>
                        <a:rPr lang="en-US" sz="1400" dirty="0"/>
                        <a:t>5</a:t>
                      </a:r>
                    </a:p>
                  </a:txBody>
                  <a:tcPr marL="68580" marR="68580" marT="34290" marB="34290"/>
                </a:tc>
                <a:tc>
                  <a:txBody>
                    <a:bodyPr/>
                    <a:lstStyle/>
                    <a:p>
                      <a:pPr algn="ctr"/>
                      <a:r>
                        <a:rPr lang="en-US" sz="1400" dirty="0"/>
                        <a:t>R(65k)</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R(65k)</a:t>
                      </a:r>
                    </a:p>
                  </a:txBody>
                  <a:tcPr marL="68580" marR="68580" marT="34290" marB="34290"/>
                </a:tc>
                <a:tc>
                  <a:txBody>
                    <a:bodyPr/>
                    <a:lstStyle/>
                    <a:p>
                      <a:pPr algn="ctr"/>
                      <a:r>
                        <a:rPr lang="en-US" sz="1400" dirty="0"/>
                        <a:t>200</a:t>
                      </a:r>
                    </a:p>
                  </a:txBody>
                  <a:tcPr marL="68580" marR="68580" marT="34290" marB="34290"/>
                </a:tc>
                <a:tc>
                  <a:txBody>
                    <a:bodyPr/>
                    <a:lstStyle/>
                    <a:p>
                      <a:pPr algn="ctr"/>
                      <a:r>
                        <a:rPr lang="en-US" sz="1400" dirty="0"/>
                        <a:t>256</a:t>
                      </a:r>
                    </a:p>
                  </a:txBody>
                  <a:tcPr marL="68580" marR="68580" marT="34290" marB="34290"/>
                </a:tc>
                <a:extLst>
                  <a:ext uri="{0D108BD9-81ED-4DB2-BD59-A6C34878D82A}">
                    <a16:rowId xmlns="" xmlns:a16="http://schemas.microsoft.com/office/drawing/2014/main" val="10002"/>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a:t>
                      </a:r>
                      <a:r>
                        <a:rPr lang="en-US" sz="1400" baseline="-25000" dirty="0"/>
                        <a:t>3</a:t>
                      </a:r>
                    </a:p>
                  </a:txBody>
                  <a:tcPr marL="68580" marR="68580" marT="34290" marB="34290"/>
                </a:tc>
                <a:tc>
                  <a:txBody>
                    <a:bodyPr/>
                    <a:lstStyle/>
                    <a:p>
                      <a:pPr algn="ctr"/>
                      <a:r>
                        <a:rPr lang="en-US" sz="1400" dirty="0"/>
                        <a:t>110</a:t>
                      </a:r>
                    </a:p>
                  </a:txBody>
                  <a:tcPr marL="68580" marR="68580" marT="34290" marB="34290"/>
                </a:tc>
                <a:tc>
                  <a:txBody>
                    <a:bodyPr/>
                    <a:lstStyle/>
                    <a:p>
                      <a:pPr algn="ctr"/>
                      <a:r>
                        <a:rPr lang="en-US" sz="1400" dirty="0"/>
                        <a:t>Fixed</a:t>
                      </a:r>
                    </a:p>
                  </a:txBody>
                  <a:tcPr marL="68580" marR="68580" marT="34290" marB="34290"/>
                </a:tc>
                <a:tc>
                  <a:txBody>
                    <a:bodyPr/>
                    <a:lstStyle/>
                    <a:p>
                      <a:pPr algn="ctr"/>
                      <a:r>
                        <a:rPr lang="en-US" sz="1400" dirty="0"/>
                        <a:t>80</a:t>
                      </a:r>
                    </a:p>
                  </a:txBody>
                  <a:tcPr marL="68580" marR="68580" marT="34290" marB="34290"/>
                </a:tc>
                <a:tc>
                  <a:txBody>
                    <a:bodyPr/>
                    <a:lstStyle/>
                    <a:p>
                      <a:pPr algn="ctr"/>
                      <a:r>
                        <a:rPr lang="en-US" sz="1400" dirty="0"/>
                        <a:t>200</a:t>
                      </a:r>
                    </a:p>
                  </a:txBody>
                  <a:tcPr marL="68580" marR="68580" marT="34290" marB="34290"/>
                </a:tc>
                <a:tc>
                  <a:txBody>
                    <a:bodyPr/>
                    <a:lstStyle/>
                    <a:p>
                      <a:pPr algn="ctr"/>
                      <a:r>
                        <a:rPr lang="en-US" sz="1400" dirty="0"/>
                        <a:t>480[+32]</a:t>
                      </a:r>
                    </a:p>
                  </a:txBody>
                  <a:tcPr marL="68580" marR="68580" marT="34290" marB="34290"/>
                </a:tc>
                <a:extLst>
                  <a:ext uri="{0D108BD9-81ED-4DB2-BD59-A6C34878D82A}">
                    <a16:rowId xmlns="" xmlns:a16="http://schemas.microsoft.com/office/drawing/2014/main" val="10003"/>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a:t>
                      </a:r>
                      <a:r>
                        <a:rPr lang="en-US" sz="1400" baseline="-25000" dirty="0"/>
                        <a:t>4</a:t>
                      </a:r>
                    </a:p>
                  </a:txBody>
                  <a:tcPr marL="68580" marR="68580" marT="34290" marB="34290"/>
                </a:tc>
                <a:tc>
                  <a:txBody>
                    <a:bodyPr/>
                    <a:lstStyle/>
                    <a:p>
                      <a:pPr algn="ctr"/>
                      <a:r>
                        <a:rPr lang="en-US" sz="1400" dirty="0"/>
                        <a:t>10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R(65k)</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R(65k)</a:t>
                      </a:r>
                    </a:p>
                  </a:txBody>
                  <a:tcPr marL="68580" marR="68580" marT="34290" marB="34290"/>
                </a:tc>
                <a:tc>
                  <a:txBody>
                    <a:bodyPr/>
                    <a:lstStyle/>
                    <a:p>
                      <a:pPr algn="ctr"/>
                      <a:r>
                        <a:rPr lang="en-US" sz="1400" dirty="0"/>
                        <a:t>200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832[+32]</a:t>
                      </a:r>
                    </a:p>
                  </a:txBody>
                  <a:tcPr marL="68580" marR="68580" marT="34290" marB="34290"/>
                </a:tc>
                <a:extLst>
                  <a:ext uri="{0D108BD9-81ED-4DB2-BD59-A6C34878D82A}">
                    <a16:rowId xmlns="" xmlns:a16="http://schemas.microsoft.com/office/drawing/2014/main" val="10004"/>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a:t>
                      </a:r>
                      <a:r>
                        <a:rPr lang="en-US" sz="1400" baseline="-25000" dirty="0"/>
                        <a:t>5</a:t>
                      </a:r>
                    </a:p>
                  </a:txBody>
                  <a:tcPr marL="68580" marR="68580" marT="34290" marB="34290"/>
                </a:tc>
                <a:tc>
                  <a:txBody>
                    <a:bodyPr/>
                    <a:lstStyle/>
                    <a:p>
                      <a:pPr algn="ctr"/>
                      <a:r>
                        <a:rPr lang="en-US" sz="1400" dirty="0"/>
                        <a:t>50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R(65k)</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R(65k)</a:t>
                      </a:r>
                    </a:p>
                  </a:txBody>
                  <a:tcPr marL="68580" marR="68580" marT="34290" marB="34290"/>
                </a:tc>
                <a:tc>
                  <a:txBody>
                    <a:bodyPr/>
                    <a:lstStyle/>
                    <a:p>
                      <a:pPr algn="ctr"/>
                      <a:r>
                        <a:rPr lang="en-US" sz="1400" dirty="0"/>
                        <a:t>150+R(300)</a:t>
                      </a:r>
                    </a:p>
                  </a:txBody>
                  <a:tcPr marL="68580" marR="68580" marT="34290" marB="34290"/>
                </a:tc>
                <a:tc>
                  <a:txBody>
                    <a:bodyPr/>
                    <a:lstStyle/>
                    <a:p>
                      <a:pPr algn="ctr"/>
                      <a:r>
                        <a:rPr lang="en-US" sz="1400" dirty="0"/>
                        <a:t>1208[+R(8)]</a:t>
                      </a:r>
                    </a:p>
                  </a:txBody>
                  <a:tcPr marL="68580" marR="68580" marT="34290" marB="34290"/>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22</a:t>
            </a:fld>
            <a:endParaRPr lang="en-US"/>
          </a:p>
        </p:txBody>
      </p:sp>
      <p:sp>
        <p:nvSpPr>
          <p:cNvPr id="7" name="Rectangle 6"/>
          <p:cNvSpPr/>
          <p:nvPr/>
        </p:nvSpPr>
        <p:spPr>
          <a:xfrm>
            <a:off x="1878583" y="4278026"/>
            <a:ext cx="5132781" cy="923330"/>
          </a:xfrm>
          <a:prstGeom prst="rect">
            <a:avLst/>
          </a:prstGeom>
        </p:spPr>
        <p:txBody>
          <a:bodyPr wrap="square">
            <a:spAutoFit/>
          </a:bodyPr>
          <a:lstStyle/>
          <a:p>
            <a:r>
              <a:rPr lang="en-US" sz="1350" dirty="0" smtClean="0"/>
              <a:t>-  Values </a:t>
            </a:r>
            <a:r>
              <a:rPr lang="en-US" sz="1350" dirty="0"/>
              <a:t>in square brackets denote the field evolution between flows. </a:t>
            </a:r>
          </a:p>
          <a:p>
            <a:r>
              <a:rPr lang="en-US" sz="1350" dirty="0"/>
              <a:t>- R(x): random number between 1 and x. </a:t>
            </a:r>
          </a:p>
          <a:p>
            <a:r>
              <a:rPr lang="en-US" sz="1350" dirty="0"/>
              <a:t>- Total number of injected flows is 650  (130 flows from each pattern)</a:t>
            </a:r>
          </a:p>
          <a:p>
            <a:endParaRPr lang="en-US" sz="1350" dirty="0"/>
          </a:p>
        </p:txBody>
      </p:sp>
      <p:sp>
        <p:nvSpPr>
          <p:cNvPr id="3" name="TextBox 2"/>
          <p:cNvSpPr txBox="1"/>
          <p:nvPr/>
        </p:nvSpPr>
        <p:spPr>
          <a:xfrm>
            <a:off x="643558" y="5201356"/>
            <a:ext cx="7856882" cy="461665"/>
          </a:xfrm>
          <a:prstGeom prst="rect">
            <a:avLst/>
          </a:prstGeom>
          <a:noFill/>
        </p:spPr>
        <p:txBody>
          <a:bodyPr wrap="square" rtlCol="0">
            <a:spAutoFit/>
          </a:bodyPr>
          <a:lstStyle/>
          <a:p>
            <a:r>
              <a:rPr lang="en-US" sz="1200" dirty="0"/>
              <a:t>* Martin Burkhart, Dominik </a:t>
            </a:r>
            <a:r>
              <a:rPr lang="en-US" sz="1200" dirty="0" err="1"/>
              <a:t>Schatzmann</a:t>
            </a:r>
            <a:r>
              <a:rPr lang="en-US" sz="1200" dirty="0"/>
              <a:t>, Brian Trammell, Elisa </a:t>
            </a:r>
            <a:r>
              <a:rPr lang="en-US" sz="1200" dirty="0" err="1"/>
              <a:t>Boschi</a:t>
            </a:r>
            <a:r>
              <a:rPr lang="en-US" sz="1200" dirty="0"/>
              <a:t>, and Bernhard </a:t>
            </a:r>
            <a:r>
              <a:rPr lang="en-US" sz="1200" dirty="0" err="1"/>
              <a:t>Plattner</a:t>
            </a:r>
            <a:r>
              <a:rPr lang="en-US" sz="1200" dirty="0"/>
              <a:t>. 2010. The role of network trace anonymization under attack. </a:t>
            </a:r>
            <a:r>
              <a:rPr lang="en-US" sz="1200" i="1" dirty="0"/>
              <a:t>SIGCOMM </a:t>
            </a:r>
            <a:r>
              <a:rPr lang="en-US" sz="1200" i="1" dirty="0" err="1"/>
              <a:t>Comput</a:t>
            </a:r>
            <a:r>
              <a:rPr lang="en-US" sz="1200" i="1" dirty="0"/>
              <a:t>. </a:t>
            </a:r>
            <a:r>
              <a:rPr lang="en-US" sz="1200" i="1" dirty="0" err="1"/>
              <a:t>Commun</a:t>
            </a:r>
            <a:r>
              <a:rPr lang="en-US" sz="1200" i="1" dirty="0"/>
              <a:t>. Rev.</a:t>
            </a:r>
            <a:r>
              <a:rPr lang="en-US" sz="1200" dirty="0"/>
              <a:t> 40, 1 (January 2010), 5-11. </a:t>
            </a:r>
          </a:p>
        </p:txBody>
      </p:sp>
    </p:spTree>
    <p:extLst>
      <p:ext uri="{BB962C8B-B14F-4D97-AF65-F5344CB8AC3E}">
        <p14:creationId xmlns:p14="http://schemas.microsoft.com/office/powerpoint/2010/main" val="337980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714"/>
            <a:ext cx="8229600" cy="857250"/>
          </a:xfrm>
        </p:spPr>
        <p:txBody>
          <a:bodyPr>
            <a:normAutofit/>
          </a:bodyPr>
          <a:lstStyle/>
          <a:p>
            <a:pPr algn="ctr" fontAlgn="base">
              <a:spcAft>
                <a:spcPct val="0"/>
              </a:spcAft>
            </a:pPr>
            <a:r>
              <a:rPr lang="en-US" sz="2700" b="1" cap="none" dirty="0">
                <a:ea typeface="宋体" panose="02010600030101010101" pitchFamily="2" charset="-122"/>
              </a:rPr>
              <a:t>Anonymization Policies</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12322969"/>
              </p:ext>
            </p:extLst>
          </p:nvPr>
        </p:nvGraphicFramePr>
        <p:xfrm>
          <a:off x="457200" y="2154398"/>
          <a:ext cx="7557577" cy="2667000"/>
        </p:xfrm>
        <a:graphic>
          <a:graphicData uri="http://schemas.openxmlformats.org/drawingml/2006/table">
            <a:tbl>
              <a:tblPr firstRow="1" bandRow="1">
                <a:tableStyleId>{5C22544A-7EE6-4342-B048-85BDC9FD1C3A}</a:tableStyleId>
              </a:tblPr>
              <a:tblGrid>
                <a:gridCol w="1584251">
                  <a:extLst>
                    <a:ext uri="{9D8B030D-6E8A-4147-A177-3AD203B41FA5}">
                      <a16:colId xmlns="" xmlns:a16="http://schemas.microsoft.com/office/drawing/2014/main" val="20000"/>
                    </a:ext>
                  </a:extLst>
                </a:gridCol>
                <a:gridCol w="1594326">
                  <a:extLst>
                    <a:ext uri="{9D8B030D-6E8A-4147-A177-3AD203B41FA5}">
                      <a16:colId xmlns="" xmlns:a16="http://schemas.microsoft.com/office/drawing/2014/main" val="20001"/>
                    </a:ext>
                  </a:extLst>
                </a:gridCol>
                <a:gridCol w="1094750">
                  <a:extLst>
                    <a:ext uri="{9D8B030D-6E8A-4147-A177-3AD203B41FA5}">
                      <a16:colId xmlns="" xmlns:a16="http://schemas.microsoft.com/office/drawing/2014/main" val="20002"/>
                    </a:ext>
                  </a:extLst>
                </a:gridCol>
                <a:gridCol w="1094750">
                  <a:extLst>
                    <a:ext uri="{9D8B030D-6E8A-4147-A177-3AD203B41FA5}">
                      <a16:colId xmlns="" xmlns:a16="http://schemas.microsoft.com/office/drawing/2014/main" val="20003"/>
                    </a:ext>
                  </a:extLst>
                </a:gridCol>
                <a:gridCol w="1094750">
                  <a:extLst>
                    <a:ext uri="{9D8B030D-6E8A-4147-A177-3AD203B41FA5}">
                      <a16:colId xmlns="" xmlns:a16="http://schemas.microsoft.com/office/drawing/2014/main" val="20004"/>
                    </a:ext>
                  </a:extLst>
                </a:gridCol>
                <a:gridCol w="1094750">
                  <a:extLst>
                    <a:ext uri="{9D8B030D-6E8A-4147-A177-3AD203B41FA5}">
                      <a16:colId xmlns="" xmlns:a16="http://schemas.microsoft.com/office/drawing/2014/main" val="20005"/>
                    </a:ext>
                  </a:extLst>
                </a:gridCol>
              </a:tblGrid>
              <a:tr h="274320">
                <a:tc>
                  <a:txBody>
                    <a:bodyPr/>
                    <a:lstStyle/>
                    <a:p>
                      <a:endParaRPr lang="en-US" sz="1400" dirty="0"/>
                    </a:p>
                  </a:txBody>
                  <a:tcPr marL="68580" marR="68580" marT="34290" marB="34290"/>
                </a:tc>
                <a:tc>
                  <a:txBody>
                    <a:bodyPr/>
                    <a:lstStyle/>
                    <a:p>
                      <a:r>
                        <a:rPr lang="en-US" sz="1400" dirty="0"/>
                        <a:t>IP</a:t>
                      </a:r>
                      <a:r>
                        <a:rPr lang="en-US" sz="1400" baseline="0" dirty="0"/>
                        <a:t> Addr.</a:t>
                      </a:r>
                      <a:endParaRPr lang="en-US" sz="1400" dirty="0"/>
                    </a:p>
                  </a:txBody>
                  <a:tcPr marL="68580" marR="68580" marT="34290" marB="34290"/>
                </a:tc>
                <a:tc>
                  <a:txBody>
                    <a:bodyPr/>
                    <a:lstStyle/>
                    <a:p>
                      <a:r>
                        <a:rPr lang="en-US" sz="1400" baseline="0" dirty="0"/>
                        <a:t>Ports</a:t>
                      </a:r>
                      <a:endParaRPr lang="en-US" sz="1400" dirty="0"/>
                    </a:p>
                  </a:txBody>
                  <a:tcPr marL="68580" marR="68580" marT="34290" marB="34290"/>
                </a:tc>
                <a:tc>
                  <a:txBody>
                    <a:bodyPr/>
                    <a:lstStyle/>
                    <a:p>
                      <a:r>
                        <a:rPr lang="en-US" sz="1400" dirty="0"/>
                        <a:t>Tim</a:t>
                      </a:r>
                      <a:r>
                        <a:rPr lang="en-US" sz="1400" baseline="0" dirty="0"/>
                        <a:t>e [S]</a:t>
                      </a:r>
                      <a:endParaRPr lang="en-US" sz="1400" dirty="0"/>
                    </a:p>
                  </a:txBody>
                  <a:tcPr marL="68580" marR="68580" marT="34290" marB="34290"/>
                </a:tc>
                <a:tc>
                  <a:txBody>
                    <a:bodyPr/>
                    <a:lstStyle/>
                    <a:p>
                      <a:r>
                        <a:rPr lang="en-US" sz="1400" dirty="0"/>
                        <a:t>Packets</a:t>
                      </a:r>
                    </a:p>
                  </a:txBody>
                  <a:tcPr marL="68580" marR="68580" marT="34290" marB="34290"/>
                </a:tc>
                <a:tc>
                  <a:txBody>
                    <a:bodyPr/>
                    <a:lstStyle/>
                    <a:p>
                      <a:r>
                        <a:rPr lang="en-US" sz="1400" dirty="0"/>
                        <a:t>Octets</a:t>
                      </a:r>
                    </a:p>
                  </a:txBody>
                  <a:tcPr marL="68580" marR="68580" marT="34290" marB="34290"/>
                </a:tc>
                <a:extLst>
                  <a:ext uri="{0D108BD9-81ED-4DB2-BD59-A6C34878D82A}">
                    <a16:rowId xmlns="" xmlns:a16="http://schemas.microsoft.com/office/drawing/2014/main" val="10000"/>
                  </a:ext>
                </a:extLst>
              </a:tr>
              <a:tr h="274320">
                <a:tc>
                  <a:txBody>
                    <a:bodyPr/>
                    <a:lstStyle/>
                    <a:p>
                      <a:r>
                        <a:rPr lang="en-US" sz="1400" dirty="0"/>
                        <a:t>A</a:t>
                      </a:r>
                      <a:r>
                        <a:rPr lang="en-US" sz="1400" baseline="-25000" dirty="0"/>
                        <a:t>1</a:t>
                      </a:r>
                    </a:p>
                  </a:txBody>
                  <a:tcPr marL="68580" marR="68580" marT="34290" marB="34290"/>
                </a:tc>
                <a:tc>
                  <a:txBody>
                    <a:bodyPr/>
                    <a:lstStyle/>
                    <a:p>
                      <a:r>
                        <a:rPr lang="en-US" sz="1400" dirty="0"/>
                        <a:t>Permutation</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 xmlns:a16="http://schemas.microsoft.com/office/drawing/2014/main" val="10001"/>
                  </a:ext>
                </a:extLst>
              </a:tr>
              <a:tr h="274320">
                <a:tc>
                  <a:txBody>
                    <a:bodyPr/>
                    <a:lstStyle/>
                    <a:p>
                      <a:r>
                        <a:rPr lang="en-US" sz="1400" dirty="0"/>
                        <a:t>A</a:t>
                      </a:r>
                      <a:r>
                        <a:rPr lang="en-US" sz="1400" baseline="-25000" dirty="0"/>
                        <a:t>2</a:t>
                      </a:r>
                    </a:p>
                  </a:txBody>
                  <a:tcPr marL="68580" marR="68580" marT="34290" marB="34290"/>
                </a:tc>
                <a:tc>
                  <a:txBody>
                    <a:bodyPr/>
                    <a:lstStyle/>
                    <a:p>
                      <a:r>
                        <a:rPr lang="en-US" sz="1400" dirty="0"/>
                        <a:t>Permutation</a:t>
                      </a:r>
                    </a:p>
                  </a:txBody>
                  <a:tcPr marL="68580" marR="68580" marT="34290" marB="34290"/>
                </a:tc>
                <a:tc>
                  <a:txBody>
                    <a:bodyPr/>
                    <a:lstStyle/>
                    <a:p>
                      <a:r>
                        <a:rPr lang="en-US" sz="1400" dirty="0"/>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tc>
                <a:tc>
                  <a:txBody>
                    <a:bodyPr/>
                    <a:lstStyle/>
                    <a:p>
                      <a:r>
                        <a:rPr lang="en-US" sz="1400" dirty="0"/>
                        <a:t>O(5)</a:t>
                      </a:r>
                    </a:p>
                  </a:txBody>
                  <a:tcPr marL="68580" marR="68580" marT="34290" marB="34290"/>
                </a:tc>
                <a:tc>
                  <a:txBody>
                    <a:bodyPr/>
                    <a:lstStyle/>
                    <a:p>
                      <a:r>
                        <a:rPr lang="en-US" sz="1400" dirty="0"/>
                        <a:t>O(50)</a:t>
                      </a:r>
                    </a:p>
                  </a:txBody>
                  <a:tcPr marL="68580" marR="68580" marT="34290" marB="34290"/>
                </a:tc>
                <a:extLst>
                  <a:ext uri="{0D108BD9-81ED-4DB2-BD59-A6C34878D82A}">
                    <a16:rowId xmlns="" xmlns:a16="http://schemas.microsoft.com/office/drawing/2014/main" val="10002"/>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a:t>
                      </a:r>
                      <a:r>
                        <a:rPr lang="en-US" sz="1400" baseline="-25000" dirty="0"/>
                        <a:t>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Permutation</a:t>
                      </a:r>
                    </a:p>
                    <a:p>
                      <a:endParaRPr lang="en-US" sz="1400" dirty="0"/>
                    </a:p>
                  </a:txBody>
                  <a:tcPr marL="68580" marR="68580" marT="34290" marB="34290"/>
                </a:tc>
                <a:tc>
                  <a:txBody>
                    <a:bodyPr/>
                    <a:lstStyle/>
                    <a:p>
                      <a:r>
                        <a:rPr lang="en-US" sz="1400" dirty="0"/>
                        <a:t>B(8)</a:t>
                      </a:r>
                    </a:p>
                  </a:txBody>
                  <a:tcPr marL="68580" marR="68580" marT="34290" marB="34290"/>
                </a:tc>
                <a:tc>
                  <a:txBody>
                    <a:bodyPr/>
                    <a:lstStyle/>
                    <a:p>
                      <a:r>
                        <a:rPr lang="en-US" sz="1400" dirty="0"/>
                        <a:t>O(30)</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a:t>
                      </a:r>
                      <a:r>
                        <a:rPr lang="en-US" sz="1400" baseline="-25000" dirty="0"/>
                        <a:t>4</a:t>
                      </a:r>
                    </a:p>
                  </a:txBody>
                  <a:tcPr marL="68580" marR="68580" marT="34290" marB="34290"/>
                </a:tc>
                <a:tc>
                  <a:txBody>
                    <a:bodyPr/>
                    <a:lstStyle/>
                    <a:p>
                      <a:r>
                        <a:rPr lang="en-US" sz="1400" dirty="0" smtClean="0"/>
                        <a:t>Permutation</a:t>
                      </a:r>
                      <a:endParaRPr lang="en-US" sz="1400" dirty="0"/>
                    </a:p>
                  </a:txBody>
                  <a:tcPr marL="68580" marR="68580" marT="34290" marB="34290"/>
                </a:tc>
                <a:tc>
                  <a:txBody>
                    <a:bodyPr/>
                    <a:lstStyle/>
                    <a:p>
                      <a:r>
                        <a:rPr lang="en-US" sz="1400" dirty="0"/>
                        <a:t>B(2)</a:t>
                      </a:r>
                    </a:p>
                  </a:txBody>
                  <a:tcPr marL="68580" marR="68580" marT="34290" marB="34290"/>
                </a:tc>
                <a:tc>
                  <a:txBody>
                    <a:bodyPr/>
                    <a:lstStyle/>
                    <a:p>
                      <a:r>
                        <a:rPr lang="en-US" sz="1400" dirty="0"/>
                        <a:t>O(60)</a:t>
                      </a:r>
                    </a:p>
                  </a:txBody>
                  <a:tcPr marL="68580" marR="68580" marT="34290" marB="34290"/>
                </a:tc>
                <a:tc>
                  <a:txBody>
                    <a:bodyPr/>
                    <a:lstStyle/>
                    <a:p>
                      <a:r>
                        <a:rPr lang="en-US" sz="1400" dirty="0"/>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tc>
                <a:extLst>
                  <a:ext uri="{0D108BD9-81ED-4DB2-BD59-A6C34878D82A}">
                    <a16:rowId xmlns="" xmlns:a16="http://schemas.microsoft.com/office/drawing/2014/main" val="1000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a:t>
                      </a:r>
                      <a:r>
                        <a:rPr lang="en-US" sz="1400" baseline="-25000" dirty="0"/>
                        <a:t>5</a:t>
                      </a:r>
                    </a:p>
                  </a:txBody>
                  <a:tcPr marL="68580" marR="68580" marT="34290" marB="34290"/>
                </a:tc>
                <a:tc>
                  <a:txBody>
                    <a:bodyPr/>
                    <a:lstStyle/>
                    <a:p>
                      <a:r>
                        <a:rPr lang="en-US" sz="1400" dirty="0" smtClean="0"/>
                        <a:t>Permutation</a:t>
                      </a:r>
                      <a:endParaRPr lang="en-US" sz="1400" dirty="0"/>
                    </a:p>
                  </a:txBody>
                  <a:tcPr marL="68580" marR="68580" marT="34290" marB="34290"/>
                </a:tc>
                <a:tc>
                  <a:txBody>
                    <a:bodyPr/>
                    <a:lstStyle/>
                    <a:p>
                      <a:r>
                        <a:rPr lang="en-US" sz="1400" dirty="0"/>
                        <a:t>B(8)</a:t>
                      </a:r>
                    </a:p>
                  </a:txBody>
                  <a:tcPr marL="68580" marR="68580" marT="34290" marB="34290"/>
                </a:tc>
                <a:tc>
                  <a:txBody>
                    <a:bodyPr/>
                    <a:lstStyle/>
                    <a:p>
                      <a:r>
                        <a:rPr lang="en-US" sz="1400" dirty="0"/>
                        <a:t>O(30)</a:t>
                      </a:r>
                    </a:p>
                  </a:txBody>
                  <a:tcPr marL="68580" marR="68580" marT="34290" marB="34290"/>
                </a:tc>
                <a:tc>
                  <a:txBody>
                    <a:bodyPr/>
                    <a:lstStyle/>
                    <a:p>
                      <a:r>
                        <a:rPr lang="en-US" sz="1400" dirty="0"/>
                        <a:t>O(5)</a:t>
                      </a:r>
                    </a:p>
                  </a:txBody>
                  <a:tcPr marL="68580" marR="68580" marT="34290" marB="34290"/>
                </a:tc>
                <a:tc>
                  <a:txBody>
                    <a:bodyPr/>
                    <a:lstStyle/>
                    <a:p>
                      <a:r>
                        <a:rPr lang="en-US" sz="1400" dirty="0"/>
                        <a:t>O(50)</a:t>
                      </a:r>
                    </a:p>
                  </a:txBody>
                  <a:tcPr marL="68580" marR="68580" marT="34290" marB="34290"/>
                </a:tc>
                <a:extLst>
                  <a:ext uri="{0D108BD9-81ED-4DB2-BD59-A6C34878D82A}">
                    <a16:rowId xmlns="" xmlns:a16="http://schemas.microsoft.com/office/drawing/2014/main" val="100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A6: Condensation</a:t>
                      </a:r>
                      <a:endParaRPr lang="en-US" sz="1400" baseline="-250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a:p>
                  </a:txBody>
                  <a:tcPr marL="68580" marR="68580" marT="34290" marB="34290"/>
                </a:tc>
                <a:extLst>
                  <a:ext uri="{0D108BD9-81ED-4DB2-BD59-A6C34878D82A}">
                    <a16:rowId xmlns="" xmlns:a16="http://schemas.microsoft.com/office/drawing/2014/main" val="10006"/>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25000" dirty="0"/>
                        <a:t> </a:t>
                      </a:r>
                      <a:r>
                        <a:rPr lang="en-US" sz="1400" dirty="0" smtClean="0"/>
                        <a:t>Differential Privacy </a:t>
                      </a:r>
                      <a:endParaRPr lang="en-US" sz="1400" baseline="-25000" dirty="0"/>
                    </a:p>
                  </a:txBody>
                  <a:tcPr marL="68580" marR="68580" marT="34290" marB="34290"/>
                </a:tc>
                <a:tc>
                  <a:txBody>
                    <a:bodyPr/>
                    <a:lstStyle/>
                    <a:p>
                      <a:pPr algn="l"/>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 xmlns:a16="http://schemas.microsoft.com/office/drawing/2014/main" val="10007"/>
                  </a:ext>
                </a:extLst>
              </a:tr>
            </a:tbl>
          </a:graphicData>
        </a:graphic>
      </p:graphicFrame>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23</a:t>
            </a:fld>
            <a:endParaRPr lang="en-US"/>
          </a:p>
        </p:txBody>
      </p:sp>
      <p:sp>
        <p:nvSpPr>
          <p:cNvPr id="7" name="Rectangle 6"/>
          <p:cNvSpPr/>
          <p:nvPr/>
        </p:nvSpPr>
        <p:spPr>
          <a:xfrm>
            <a:off x="1209294" y="5089016"/>
            <a:ext cx="7934706" cy="507831"/>
          </a:xfrm>
          <a:prstGeom prst="rect">
            <a:avLst/>
          </a:prstGeom>
        </p:spPr>
        <p:txBody>
          <a:bodyPr wrap="square">
            <a:spAutoFit/>
          </a:bodyPr>
          <a:lstStyle/>
          <a:p>
            <a:r>
              <a:rPr lang="en-US" sz="1350" dirty="0">
                <a:latin typeface="Times-Bold"/>
              </a:rPr>
              <a:t>- B(</a:t>
            </a:r>
            <a:r>
              <a:rPr lang="en-US" sz="1350" dirty="0">
                <a:latin typeface="CMMI9"/>
              </a:rPr>
              <a:t>x</a:t>
            </a:r>
            <a:r>
              <a:rPr lang="en-US" sz="1350" dirty="0">
                <a:latin typeface="Times-Bold"/>
              </a:rPr>
              <a:t>): </a:t>
            </a:r>
            <a:r>
              <a:rPr lang="en-US" sz="1350" dirty="0" err="1">
                <a:latin typeface="Times-Bold"/>
              </a:rPr>
              <a:t>bucketized</a:t>
            </a:r>
            <a:r>
              <a:rPr lang="en-US" sz="1350" dirty="0">
                <a:latin typeface="Times-Bold"/>
              </a:rPr>
              <a:t> in </a:t>
            </a:r>
            <a:r>
              <a:rPr lang="en-US" sz="1350" dirty="0">
                <a:latin typeface="CMMI9"/>
              </a:rPr>
              <a:t>x </a:t>
            </a:r>
            <a:r>
              <a:rPr lang="en-US" sz="1350" dirty="0">
                <a:latin typeface="Times-Bold"/>
              </a:rPr>
              <a:t>buckets,</a:t>
            </a:r>
          </a:p>
          <a:p>
            <a:r>
              <a:rPr lang="en-US" sz="1350" dirty="0">
                <a:latin typeface="Times-Bold"/>
              </a:rPr>
              <a:t>- O(</a:t>
            </a:r>
            <a:r>
              <a:rPr lang="en-US" sz="1350" dirty="0">
                <a:latin typeface="CMMI9"/>
              </a:rPr>
              <a:t>x</a:t>
            </a:r>
            <a:r>
              <a:rPr lang="en-US" sz="1350" dirty="0">
                <a:latin typeface="Times-Bold"/>
              </a:rPr>
              <a:t>): Added a uniform random offset between </a:t>
            </a:r>
            <a:r>
              <a:rPr lang="en-US" sz="1350" dirty="0">
                <a:latin typeface="CMSY9"/>
              </a:rPr>
              <a:t>−</a:t>
            </a:r>
            <a:r>
              <a:rPr lang="en-US" sz="1350" dirty="0">
                <a:latin typeface="CMMI9"/>
              </a:rPr>
              <a:t>x </a:t>
            </a:r>
            <a:r>
              <a:rPr lang="en-US" sz="1350" dirty="0">
                <a:latin typeface="Times-Bold"/>
              </a:rPr>
              <a:t>and </a:t>
            </a:r>
            <a:r>
              <a:rPr lang="en-US" sz="1350" dirty="0">
                <a:latin typeface="CMR9"/>
              </a:rPr>
              <a:t>+</a:t>
            </a:r>
            <a:r>
              <a:rPr lang="en-US" sz="1350" dirty="0">
                <a:latin typeface="CMMI9"/>
              </a:rPr>
              <a:t>x</a:t>
            </a:r>
            <a:r>
              <a:rPr lang="en-US" sz="1350" dirty="0">
                <a:latin typeface="Times-Bold"/>
              </a:rPr>
              <a:t>,</a:t>
            </a:r>
          </a:p>
        </p:txBody>
      </p:sp>
    </p:spTree>
    <p:extLst>
      <p:ext uri="{BB962C8B-B14F-4D97-AF65-F5344CB8AC3E}">
        <p14:creationId xmlns:p14="http://schemas.microsoft.com/office/powerpoint/2010/main" val="364711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2" y="573502"/>
            <a:ext cx="8229600" cy="857250"/>
          </a:xfrm>
        </p:spPr>
        <p:txBody>
          <a:bodyPr>
            <a:normAutofit/>
          </a:bodyPr>
          <a:lstStyle/>
          <a:p>
            <a:pPr algn="ctr" fontAlgn="base">
              <a:spcAft>
                <a:spcPct val="0"/>
              </a:spcAft>
            </a:pPr>
            <a:r>
              <a:rPr lang="en-US" sz="2700" b="1" cap="none" dirty="0">
                <a:ea typeface="宋体" panose="02010600030101010101" pitchFamily="2" charset="-122"/>
              </a:rPr>
              <a:t>Successful Injection Attack Example (oops!)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05531422"/>
              </p:ext>
            </p:extLst>
          </p:nvPr>
        </p:nvGraphicFramePr>
        <p:xfrm>
          <a:off x="156641" y="4077502"/>
          <a:ext cx="7461707" cy="2243344"/>
        </p:xfrm>
        <a:graphic>
          <a:graphicData uri="http://schemas.openxmlformats.org/drawingml/2006/table">
            <a:tbl>
              <a:tblPr>
                <a:tableStyleId>{5C22544A-7EE6-4342-B048-85BDC9FD1C3A}</a:tableStyleId>
              </a:tblPr>
              <a:tblGrid>
                <a:gridCol w="463445">
                  <a:extLst>
                    <a:ext uri="{9D8B030D-6E8A-4147-A177-3AD203B41FA5}">
                      <a16:colId xmlns="" xmlns:a16="http://schemas.microsoft.com/office/drawing/2014/main" val="3072399561"/>
                    </a:ext>
                  </a:extLst>
                </a:gridCol>
                <a:gridCol w="742010">
                  <a:extLst>
                    <a:ext uri="{9D8B030D-6E8A-4147-A177-3AD203B41FA5}">
                      <a16:colId xmlns="" xmlns:a16="http://schemas.microsoft.com/office/drawing/2014/main" val="623842244"/>
                    </a:ext>
                  </a:extLst>
                </a:gridCol>
                <a:gridCol w="742010">
                  <a:extLst>
                    <a:ext uri="{9D8B030D-6E8A-4147-A177-3AD203B41FA5}">
                      <a16:colId xmlns="" xmlns:a16="http://schemas.microsoft.com/office/drawing/2014/main" val="4107226882"/>
                    </a:ext>
                  </a:extLst>
                </a:gridCol>
                <a:gridCol w="368727">
                  <a:extLst>
                    <a:ext uri="{9D8B030D-6E8A-4147-A177-3AD203B41FA5}">
                      <a16:colId xmlns="" xmlns:a16="http://schemas.microsoft.com/office/drawing/2014/main" val="825922921"/>
                    </a:ext>
                  </a:extLst>
                </a:gridCol>
                <a:gridCol w="417874">
                  <a:extLst>
                    <a:ext uri="{9D8B030D-6E8A-4147-A177-3AD203B41FA5}">
                      <a16:colId xmlns="" xmlns:a16="http://schemas.microsoft.com/office/drawing/2014/main" val="2619904887"/>
                    </a:ext>
                  </a:extLst>
                </a:gridCol>
                <a:gridCol w="698494">
                  <a:extLst>
                    <a:ext uri="{9D8B030D-6E8A-4147-A177-3AD203B41FA5}">
                      <a16:colId xmlns="" xmlns:a16="http://schemas.microsoft.com/office/drawing/2014/main" val="2897937157"/>
                    </a:ext>
                  </a:extLst>
                </a:gridCol>
                <a:gridCol w="316787">
                  <a:extLst>
                    <a:ext uri="{9D8B030D-6E8A-4147-A177-3AD203B41FA5}">
                      <a16:colId xmlns="" xmlns:a16="http://schemas.microsoft.com/office/drawing/2014/main" val="967037825"/>
                    </a:ext>
                  </a:extLst>
                </a:gridCol>
                <a:gridCol w="794950">
                  <a:extLst>
                    <a:ext uri="{9D8B030D-6E8A-4147-A177-3AD203B41FA5}">
                      <a16:colId xmlns="" xmlns:a16="http://schemas.microsoft.com/office/drawing/2014/main" val="472071713"/>
                    </a:ext>
                  </a:extLst>
                </a:gridCol>
                <a:gridCol w="331229">
                  <a:extLst>
                    <a:ext uri="{9D8B030D-6E8A-4147-A177-3AD203B41FA5}">
                      <a16:colId xmlns="" xmlns:a16="http://schemas.microsoft.com/office/drawing/2014/main" val="3270300737"/>
                    </a:ext>
                  </a:extLst>
                </a:gridCol>
                <a:gridCol w="471086">
                  <a:extLst>
                    <a:ext uri="{9D8B030D-6E8A-4147-A177-3AD203B41FA5}">
                      <a16:colId xmlns="" xmlns:a16="http://schemas.microsoft.com/office/drawing/2014/main" val="1300923342"/>
                    </a:ext>
                  </a:extLst>
                </a:gridCol>
                <a:gridCol w="473413">
                  <a:extLst>
                    <a:ext uri="{9D8B030D-6E8A-4147-A177-3AD203B41FA5}">
                      <a16:colId xmlns="" xmlns:a16="http://schemas.microsoft.com/office/drawing/2014/main" val="1975605970"/>
                    </a:ext>
                  </a:extLst>
                </a:gridCol>
                <a:gridCol w="461781">
                  <a:extLst>
                    <a:ext uri="{9D8B030D-6E8A-4147-A177-3AD203B41FA5}">
                      <a16:colId xmlns="" xmlns:a16="http://schemas.microsoft.com/office/drawing/2014/main" val="3044019147"/>
                    </a:ext>
                  </a:extLst>
                </a:gridCol>
                <a:gridCol w="473413">
                  <a:extLst>
                    <a:ext uri="{9D8B030D-6E8A-4147-A177-3AD203B41FA5}">
                      <a16:colId xmlns="" xmlns:a16="http://schemas.microsoft.com/office/drawing/2014/main" val="284973365"/>
                    </a:ext>
                  </a:extLst>
                </a:gridCol>
                <a:gridCol w="466874">
                  <a:extLst>
                    <a:ext uri="{9D8B030D-6E8A-4147-A177-3AD203B41FA5}">
                      <a16:colId xmlns="" xmlns:a16="http://schemas.microsoft.com/office/drawing/2014/main" val="1452611273"/>
                    </a:ext>
                  </a:extLst>
                </a:gridCol>
                <a:gridCol w="239614">
                  <a:extLst>
                    <a:ext uri="{9D8B030D-6E8A-4147-A177-3AD203B41FA5}">
                      <a16:colId xmlns="" xmlns:a16="http://schemas.microsoft.com/office/drawing/2014/main" val="1610242539"/>
                    </a:ext>
                  </a:extLst>
                </a:gridCol>
              </a:tblGrid>
              <a:tr h="235744">
                <a:tc>
                  <a:txBody>
                    <a:bodyPr/>
                    <a:lstStyle/>
                    <a:p>
                      <a:pPr algn="l" fontAlgn="b"/>
                      <a:r>
                        <a:rPr lang="en-US" sz="800" b="0" i="0" u="none" strike="noStrike" dirty="0">
                          <a:solidFill>
                            <a:srgbClr val="000000"/>
                          </a:solidFill>
                          <a:effectLst/>
                          <a:latin typeface="Calibri" panose="020F0502020204030204" pitchFamily="34" charset="0"/>
                        </a:rPr>
                        <a:t>ID</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SRC_IP</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DST_IP</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PACKETS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OCTETS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START_T</a:t>
                      </a:r>
                    </a:p>
                    <a:p>
                      <a:pPr algn="l" fontAlgn="b"/>
                      <a:r>
                        <a:rPr lang="en-US" sz="800" b="0" i="0" u="none" strike="noStrike" dirty="0">
                          <a:solidFill>
                            <a:srgbClr val="000000"/>
                          </a:solidFill>
                          <a:effectLst/>
                          <a:latin typeface="Calibri" panose="020F0502020204030204" pitchFamily="34" charset="0"/>
                        </a:rPr>
                        <a:t>IME</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START_MSEC</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END_</a:t>
                      </a:r>
                    </a:p>
                    <a:p>
                      <a:pPr algn="l" fontAlgn="b"/>
                      <a:r>
                        <a:rPr lang="en-US" sz="800" b="0" i="0" u="none" strike="noStrike" dirty="0">
                          <a:solidFill>
                            <a:srgbClr val="000000"/>
                          </a:solidFill>
                          <a:effectLst/>
                          <a:latin typeface="Calibri" panose="020F0502020204030204" pitchFamily="34" charset="0"/>
                        </a:rPr>
                        <a:t>TIME</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END_MSEC</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SRC_PORT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TCP_FLAGS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DURATION</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TYPE</a:t>
                      </a:r>
                    </a:p>
                  </a:txBody>
                  <a:tcPr marL="7144" marR="7144" marT="7144" marB="0" anchor="b"/>
                </a:tc>
                <a:extLst>
                  <a:ext uri="{0D108BD9-81ED-4DB2-BD59-A6C34878D82A}">
                    <a16:rowId xmlns="" xmlns:a16="http://schemas.microsoft.com/office/drawing/2014/main" val="2469492767"/>
                  </a:ext>
                </a:extLst>
              </a:tr>
              <a:tr h="132824">
                <a:tc>
                  <a:txBody>
                    <a:bodyPr/>
                    <a:lstStyle/>
                    <a:p>
                      <a:pPr algn="r" fontAlgn="b"/>
                      <a:r>
                        <a:rPr lang="en-US" sz="800" u="none" strike="noStrike" dirty="0">
                          <a:effectLst/>
                        </a:rPr>
                        <a:t>155648</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dirty="0">
                          <a:effectLst/>
                        </a:rPr>
                        <a:t>116.251.19.176</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98.162.247.69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616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40345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40345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4530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80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2941892768"/>
                  </a:ext>
                </a:extLst>
              </a:tr>
              <a:tr h="132824">
                <a:tc>
                  <a:txBody>
                    <a:bodyPr/>
                    <a:lstStyle/>
                    <a:p>
                      <a:pPr algn="r" fontAlgn="b"/>
                      <a:r>
                        <a:rPr lang="en-US" sz="800" u="none" strike="noStrike" dirty="0">
                          <a:effectLst/>
                        </a:rPr>
                        <a:t>155649</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108.239.60.192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dirty="0">
                          <a:effectLst/>
                        </a:rPr>
                        <a:t>83.39.140.125</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83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1222259989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507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1222259989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507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113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59346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2795206042"/>
                  </a:ext>
                </a:extLst>
              </a:tr>
              <a:tr h="132824">
                <a:tc>
                  <a:txBody>
                    <a:bodyPr/>
                    <a:lstStyle/>
                    <a:p>
                      <a:pPr algn="r" fontAlgn="b"/>
                      <a:r>
                        <a:rPr lang="en-US" sz="800" u="none" strike="noStrike" dirty="0">
                          <a:effectLst/>
                        </a:rPr>
                        <a:t>155650</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113.69.150.12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7.6.81.7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1222262255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227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1222262255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227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113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58085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4218952104"/>
                  </a:ext>
                </a:extLst>
              </a:tr>
              <a:tr h="132824">
                <a:tc>
                  <a:txBody>
                    <a:bodyPr/>
                    <a:lstStyle/>
                    <a:p>
                      <a:pPr algn="r" fontAlgn="b"/>
                      <a:r>
                        <a:rPr lang="en-US" sz="800" u="none" strike="noStrike" dirty="0">
                          <a:effectLst/>
                        </a:rPr>
                        <a:t>155651</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240.54.249.20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65.78.151.232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89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699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699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56876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6666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1395456110"/>
                  </a:ext>
                </a:extLst>
              </a:tr>
              <a:tr h="132824">
                <a:tc>
                  <a:txBody>
                    <a:bodyPr/>
                    <a:lstStyle/>
                    <a:p>
                      <a:pPr algn="r" fontAlgn="b"/>
                      <a:r>
                        <a:rPr lang="en-US" sz="800" u="none" strike="noStrike" dirty="0">
                          <a:effectLst/>
                        </a:rPr>
                        <a:t>155652</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dirty="0">
                          <a:effectLst/>
                        </a:rPr>
                        <a:t>72.159.16.47</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17.130.149.225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1222260518</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262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1222260518</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262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113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42461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1505275633"/>
                  </a:ext>
                </a:extLst>
              </a:tr>
              <a:tr h="132824">
                <a:tc>
                  <a:txBody>
                    <a:bodyPr/>
                    <a:lstStyle/>
                    <a:p>
                      <a:pPr algn="r" fontAlgn="b"/>
                      <a:r>
                        <a:rPr lang="en-US" sz="800" u="none" strike="noStrike" dirty="0">
                          <a:effectLst/>
                        </a:rPr>
                        <a:t>155653</a:t>
                      </a:r>
                      <a:endParaRPr lang="en-US" sz="800" b="0" i="0" u="none" strike="noStrike" dirty="0">
                        <a:solidFill>
                          <a:srgbClr val="000000"/>
                        </a:solidFill>
                        <a:effectLst/>
                        <a:latin typeface="Calibri" panose="020F0502020204030204" pitchFamily="34" charset="0"/>
                      </a:endParaRPr>
                    </a:p>
                  </a:txBody>
                  <a:tcPr marL="7094" marR="7094" marT="7094" marB="0" anchor="b">
                    <a:solidFill>
                      <a:srgbClr val="FFFF00"/>
                    </a:solidFill>
                  </a:tcPr>
                </a:tc>
                <a:tc>
                  <a:txBody>
                    <a:bodyPr/>
                    <a:lstStyle/>
                    <a:p>
                      <a:pPr algn="l" fontAlgn="b"/>
                      <a:r>
                        <a:rPr lang="en-US" sz="800" u="none" strike="noStrike" dirty="0">
                          <a:effectLst/>
                          <a:highlight>
                            <a:srgbClr val="FFFF00"/>
                          </a:highlight>
                        </a:rPr>
                        <a:t>206.36.9.209</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l" fontAlgn="b"/>
                      <a:r>
                        <a:rPr lang="en-US" sz="800" u="none" strike="noStrike" dirty="0">
                          <a:effectLst/>
                          <a:highlight>
                            <a:srgbClr val="FFFF00"/>
                          </a:highlight>
                        </a:rPr>
                        <a:t>44.200.197.229</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8</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260</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1.39835E+12</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665</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1.39835E+12</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659</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3245</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35037</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0</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1</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200</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tc>
                  <a:txBody>
                    <a:bodyPr/>
                    <a:lstStyle/>
                    <a:p>
                      <a:pPr algn="r" fontAlgn="b"/>
                      <a:r>
                        <a:rPr lang="en-US" sz="800" u="none" strike="noStrike" dirty="0">
                          <a:effectLst/>
                          <a:highlight>
                            <a:srgbClr val="FFFF00"/>
                          </a:highlight>
                        </a:rPr>
                        <a:t>1</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solidFill>
                      <a:srgbClr val="FFFF00"/>
                    </a:solidFill>
                  </a:tcPr>
                </a:tc>
                <a:extLst>
                  <a:ext uri="{0D108BD9-81ED-4DB2-BD59-A6C34878D82A}">
                    <a16:rowId xmlns="" xmlns:a16="http://schemas.microsoft.com/office/drawing/2014/main" val="3038056754"/>
                  </a:ext>
                </a:extLst>
              </a:tr>
              <a:tr h="132824">
                <a:tc>
                  <a:txBody>
                    <a:bodyPr/>
                    <a:lstStyle/>
                    <a:p>
                      <a:pPr algn="r" fontAlgn="b"/>
                      <a:r>
                        <a:rPr lang="en-US" sz="800" u="none" strike="noStrike" dirty="0">
                          <a:effectLst/>
                        </a:rPr>
                        <a:t>155654</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59.100.174.176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dirty="0">
                          <a:effectLst/>
                        </a:rPr>
                        <a:t>86.185.155.99</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79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dirty="0">
                          <a:effectLst/>
                        </a:rPr>
                        <a:t>562</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562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56878</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2007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3488568126"/>
                  </a:ext>
                </a:extLst>
              </a:tr>
              <a:tr h="132824">
                <a:tc>
                  <a:txBody>
                    <a:bodyPr/>
                    <a:lstStyle/>
                    <a:p>
                      <a:pPr algn="r" fontAlgn="b"/>
                      <a:r>
                        <a:rPr lang="en-US" sz="800" u="none" strike="noStrike" dirty="0">
                          <a:effectLst/>
                        </a:rPr>
                        <a:t>155655</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225.101.113.49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165.132.147.120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75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1222260753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724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1222260753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724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64221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113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683554462"/>
                  </a:ext>
                </a:extLst>
              </a:tr>
              <a:tr h="132824">
                <a:tc>
                  <a:txBody>
                    <a:bodyPr/>
                    <a:lstStyle/>
                    <a:p>
                      <a:pPr algn="r" fontAlgn="b"/>
                      <a:r>
                        <a:rPr lang="en-US" sz="800" u="none" strike="noStrike" dirty="0">
                          <a:effectLst/>
                        </a:rPr>
                        <a:t>155656</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dirty="0">
                          <a:effectLst/>
                        </a:rPr>
                        <a:t>30.190.69.221</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119.82.22.111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103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dirty="0">
                          <a:effectLst/>
                        </a:rPr>
                        <a:t>878</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878</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53816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3828</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3174882007"/>
                  </a:ext>
                </a:extLst>
              </a:tr>
              <a:tr h="132824">
                <a:tc>
                  <a:txBody>
                    <a:bodyPr/>
                    <a:lstStyle/>
                    <a:p>
                      <a:pPr algn="r" fontAlgn="b"/>
                      <a:r>
                        <a:rPr lang="en-US" sz="800" u="none" strike="noStrike" dirty="0">
                          <a:effectLst/>
                        </a:rPr>
                        <a:t>155657</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12.160.24.12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29.107.15.54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3069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40345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40345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53152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80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526254638"/>
                  </a:ext>
                </a:extLst>
              </a:tr>
              <a:tr h="132824">
                <a:tc>
                  <a:txBody>
                    <a:bodyPr/>
                    <a:lstStyle/>
                    <a:p>
                      <a:pPr algn="r" fontAlgn="b"/>
                      <a:r>
                        <a:rPr lang="en-US" sz="800" u="none" strike="noStrike" dirty="0">
                          <a:effectLst/>
                        </a:rPr>
                        <a:t>155658</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148.67.0.23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43.48.244.67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2021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1222187543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237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1222187543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dirty="0">
                          <a:effectLst/>
                        </a:rPr>
                        <a:t>647</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1454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413487403"/>
                  </a:ext>
                </a:extLst>
              </a:tr>
              <a:tr h="132824">
                <a:tc>
                  <a:txBody>
                    <a:bodyPr/>
                    <a:lstStyle/>
                    <a:p>
                      <a:pPr algn="r" fontAlgn="b"/>
                      <a:r>
                        <a:rPr lang="en-US" sz="800" u="none" strike="noStrike" dirty="0">
                          <a:effectLst/>
                        </a:rPr>
                        <a:t>155659</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244.144.214.239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49.129.28.253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1222260095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941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1222260095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941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113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51192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382694776"/>
                  </a:ext>
                </a:extLst>
              </a:tr>
              <a:tr h="132824">
                <a:tc>
                  <a:txBody>
                    <a:bodyPr/>
                    <a:lstStyle/>
                    <a:p>
                      <a:pPr algn="r" fontAlgn="b"/>
                      <a:r>
                        <a:rPr lang="en-US" sz="800" u="none" strike="noStrike" dirty="0">
                          <a:effectLst/>
                        </a:rPr>
                        <a:t>155660</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191.147.42.21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210.28.99.211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91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675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675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58035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1058</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27440847"/>
                  </a:ext>
                </a:extLst>
              </a:tr>
              <a:tr h="132824">
                <a:tc>
                  <a:txBody>
                    <a:bodyPr/>
                    <a:lstStyle/>
                    <a:p>
                      <a:pPr algn="r" fontAlgn="b"/>
                      <a:r>
                        <a:rPr lang="en-US" sz="800" u="none" strike="noStrike" dirty="0">
                          <a:effectLst/>
                        </a:rPr>
                        <a:t>155661</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28.215.221.239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221.17.46.73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280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356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356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49545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8080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1113807764"/>
                  </a:ext>
                </a:extLst>
              </a:tr>
              <a:tr h="1328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dk1"/>
                          </a:solidFill>
                          <a:effectLst/>
                          <a:latin typeface="+mn-lt"/>
                          <a:ea typeface="+mn-ea"/>
                          <a:cs typeface="+mn-cs"/>
                        </a:rPr>
                        <a:t>    155662</a:t>
                      </a:r>
                    </a:p>
                  </a:txBody>
                  <a:tcPr marL="7094" marR="7094" marT="7094" marB="0" anchor="b"/>
                </a:tc>
                <a:tc>
                  <a:txBody>
                    <a:bodyPr/>
                    <a:lstStyle/>
                    <a:p>
                      <a:pPr algn="l" fontAlgn="b"/>
                      <a:r>
                        <a:rPr lang="en-US" sz="800" u="none" strike="noStrike">
                          <a:effectLst/>
                        </a:rPr>
                        <a:t>41.183.63.15</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l" fontAlgn="b"/>
                      <a:r>
                        <a:rPr lang="en-US" sz="800" u="none" strike="noStrike">
                          <a:effectLst/>
                        </a:rPr>
                        <a:t>112.34.162.148</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916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916</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1497</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80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094" marR="7094" marT="7094" marB="0" anchor="b"/>
                </a:tc>
                <a:extLst>
                  <a:ext uri="{0D108BD9-81ED-4DB2-BD59-A6C34878D82A}">
                    <a16:rowId xmlns="" xmlns:a16="http://schemas.microsoft.com/office/drawing/2014/main" val="46967817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99426863"/>
              </p:ext>
            </p:extLst>
          </p:nvPr>
        </p:nvGraphicFramePr>
        <p:xfrm>
          <a:off x="156640" y="2598600"/>
          <a:ext cx="8530162" cy="679609"/>
        </p:xfrm>
        <a:graphic>
          <a:graphicData uri="http://schemas.openxmlformats.org/drawingml/2006/table">
            <a:tbl>
              <a:tblPr>
                <a:tableStyleId>{5C22544A-7EE6-4342-B048-85BDC9FD1C3A}</a:tableStyleId>
              </a:tblPr>
              <a:tblGrid>
                <a:gridCol w="394664">
                  <a:extLst>
                    <a:ext uri="{9D8B030D-6E8A-4147-A177-3AD203B41FA5}">
                      <a16:colId xmlns="" xmlns:a16="http://schemas.microsoft.com/office/drawing/2014/main" val="911197578"/>
                    </a:ext>
                  </a:extLst>
                </a:gridCol>
                <a:gridCol w="716147">
                  <a:extLst>
                    <a:ext uri="{9D8B030D-6E8A-4147-A177-3AD203B41FA5}">
                      <a16:colId xmlns="" xmlns:a16="http://schemas.microsoft.com/office/drawing/2014/main" val="1456042318"/>
                    </a:ext>
                  </a:extLst>
                </a:gridCol>
                <a:gridCol w="774954">
                  <a:extLst>
                    <a:ext uri="{9D8B030D-6E8A-4147-A177-3AD203B41FA5}">
                      <a16:colId xmlns="" xmlns:a16="http://schemas.microsoft.com/office/drawing/2014/main" val="4009634024"/>
                    </a:ext>
                  </a:extLst>
                </a:gridCol>
                <a:gridCol w="443133">
                  <a:extLst>
                    <a:ext uri="{9D8B030D-6E8A-4147-A177-3AD203B41FA5}">
                      <a16:colId xmlns="" xmlns:a16="http://schemas.microsoft.com/office/drawing/2014/main" val="1253793508"/>
                    </a:ext>
                  </a:extLst>
                </a:gridCol>
                <a:gridCol w="469598">
                  <a:extLst>
                    <a:ext uri="{9D8B030D-6E8A-4147-A177-3AD203B41FA5}">
                      <a16:colId xmlns="" xmlns:a16="http://schemas.microsoft.com/office/drawing/2014/main" val="2481885701"/>
                    </a:ext>
                  </a:extLst>
                </a:gridCol>
                <a:gridCol w="1053404">
                  <a:extLst>
                    <a:ext uri="{9D8B030D-6E8A-4147-A177-3AD203B41FA5}">
                      <a16:colId xmlns="" xmlns:a16="http://schemas.microsoft.com/office/drawing/2014/main" val="1260152810"/>
                    </a:ext>
                  </a:extLst>
                </a:gridCol>
                <a:gridCol w="548879">
                  <a:extLst>
                    <a:ext uri="{9D8B030D-6E8A-4147-A177-3AD203B41FA5}">
                      <a16:colId xmlns="" xmlns:a16="http://schemas.microsoft.com/office/drawing/2014/main" val="3080304960"/>
                    </a:ext>
                  </a:extLst>
                </a:gridCol>
                <a:gridCol w="821018">
                  <a:extLst>
                    <a:ext uri="{9D8B030D-6E8A-4147-A177-3AD203B41FA5}">
                      <a16:colId xmlns="" xmlns:a16="http://schemas.microsoft.com/office/drawing/2014/main" val="3491642259"/>
                    </a:ext>
                  </a:extLst>
                </a:gridCol>
                <a:gridCol w="472679">
                  <a:extLst>
                    <a:ext uri="{9D8B030D-6E8A-4147-A177-3AD203B41FA5}">
                      <a16:colId xmlns="" xmlns:a16="http://schemas.microsoft.com/office/drawing/2014/main" val="3451154215"/>
                    </a:ext>
                  </a:extLst>
                </a:gridCol>
                <a:gridCol w="596729">
                  <a:extLst>
                    <a:ext uri="{9D8B030D-6E8A-4147-A177-3AD203B41FA5}">
                      <a16:colId xmlns="" xmlns:a16="http://schemas.microsoft.com/office/drawing/2014/main" val="3350048097"/>
                    </a:ext>
                  </a:extLst>
                </a:gridCol>
                <a:gridCol w="662278">
                  <a:extLst>
                    <a:ext uri="{9D8B030D-6E8A-4147-A177-3AD203B41FA5}">
                      <a16:colId xmlns="" xmlns:a16="http://schemas.microsoft.com/office/drawing/2014/main" val="253931569"/>
                    </a:ext>
                  </a:extLst>
                </a:gridCol>
                <a:gridCol w="472679">
                  <a:extLst>
                    <a:ext uri="{9D8B030D-6E8A-4147-A177-3AD203B41FA5}">
                      <a16:colId xmlns="" xmlns:a16="http://schemas.microsoft.com/office/drawing/2014/main" val="89325881"/>
                    </a:ext>
                  </a:extLst>
                </a:gridCol>
                <a:gridCol w="441722">
                  <a:extLst>
                    <a:ext uri="{9D8B030D-6E8A-4147-A177-3AD203B41FA5}">
                      <a16:colId xmlns="" xmlns:a16="http://schemas.microsoft.com/office/drawing/2014/main" val="2407290958"/>
                    </a:ext>
                  </a:extLst>
                </a:gridCol>
                <a:gridCol w="434619">
                  <a:extLst>
                    <a:ext uri="{9D8B030D-6E8A-4147-A177-3AD203B41FA5}">
                      <a16:colId xmlns="" xmlns:a16="http://schemas.microsoft.com/office/drawing/2014/main" val="2884440570"/>
                    </a:ext>
                  </a:extLst>
                </a:gridCol>
                <a:gridCol w="227659">
                  <a:extLst>
                    <a:ext uri="{9D8B030D-6E8A-4147-A177-3AD203B41FA5}">
                      <a16:colId xmlns="" xmlns:a16="http://schemas.microsoft.com/office/drawing/2014/main" val="1443743468"/>
                    </a:ext>
                  </a:extLst>
                </a:gridCol>
              </a:tblGrid>
              <a:tr h="142875">
                <a:tc>
                  <a:txBody>
                    <a:bodyPr/>
                    <a:lstStyle/>
                    <a:p>
                      <a:pPr algn="l" fontAlgn="b"/>
                      <a:r>
                        <a:rPr lang="en-US" sz="800" b="0" i="0" u="none" strike="noStrike" dirty="0">
                          <a:solidFill>
                            <a:srgbClr val="000000"/>
                          </a:solidFill>
                          <a:effectLst/>
                          <a:latin typeface="Calibri" panose="020F0502020204030204" pitchFamily="34" charset="0"/>
                        </a:rPr>
                        <a:t>ID</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SRC_IP</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DST_IP</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PACKETS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OCTETS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START_TIME</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START_MSEC</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END_TIME</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END_MSEC</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SRC_PORT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TCP_FLAGS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DURATION</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TYPE</a:t>
                      </a:r>
                    </a:p>
                  </a:txBody>
                  <a:tcPr marL="7144" marR="7144" marT="7144" marB="0" anchor="b"/>
                </a:tc>
                <a:extLst>
                  <a:ext uri="{0D108BD9-81ED-4DB2-BD59-A6C34878D82A}">
                    <a16:rowId xmlns="" xmlns:a16="http://schemas.microsoft.com/office/drawing/2014/main" val="444968821"/>
                  </a:ext>
                </a:extLst>
              </a:tr>
              <a:tr h="142875">
                <a:tc>
                  <a:txBody>
                    <a:bodyPr/>
                    <a:lstStyle/>
                    <a:p>
                      <a:pPr algn="r" fontAlgn="b"/>
                      <a:r>
                        <a:rPr lang="en-US" sz="800" u="none" strike="noStrike" dirty="0">
                          <a:effectLst/>
                        </a:rPr>
                        <a:t>92144</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172.16.50.201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10.220.223.10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256</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1.39835E+12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940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940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36717</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61768</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2085520800"/>
                  </a:ext>
                </a:extLst>
              </a:tr>
              <a:tr h="142875">
                <a:tc>
                  <a:txBody>
                    <a:bodyPr/>
                    <a:lstStyle/>
                    <a:p>
                      <a:pPr algn="r" fontAlgn="b"/>
                      <a:r>
                        <a:rPr lang="en-US" sz="800" u="none" strike="noStrike" dirty="0">
                          <a:effectLst/>
                          <a:highlight>
                            <a:srgbClr val="FFFF00"/>
                          </a:highlight>
                        </a:rPr>
                        <a:t>155653</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l" fontAlgn="b"/>
                      <a:r>
                        <a:rPr lang="en-US" sz="800" u="none" strike="noStrike" dirty="0">
                          <a:effectLst/>
                          <a:highlight>
                            <a:srgbClr val="FFFF00"/>
                          </a:highlight>
                        </a:rPr>
                        <a:t>192.168.51.68</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l" fontAlgn="b"/>
                      <a:r>
                        <a:rPr lang="en-US" sz="800" u="none" strike="noStrike" dirty="0">
                          <a:effectLst/>
                          <a:highlight>
                            <a:srgbClr val="FFFF00"/>
                          </a:highlight>
                        </a:rPr>
                        <a:t>172.16.90.3</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5</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256</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1.39835E+12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665</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1.39835E+12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659</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3245</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35037</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0</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1</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200</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1</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extLst>
                  <a:ext uri="{0D108BD9-81ED-4DB2-BD59-A6C34878D82A}">
                    <a16:rowId xmlns="" xmlns:a16="http://schemas.microsoft.com/office/drawing/2014/main" val="604233784"/>
                  </a:ext>
                </a:extLst>
              </a:tr>
              <a:tr h="142875">
                <a:tc>
                  <a:txBody>
                    <a:bodyPr/>
                    <a:lstStyle/>
                    <a:p>
                      <a:pPr algn="r" fontAlgn="b"/>
                      <a:r>
                        <a:rPr lang="en-US" sz="800" u="none" strike="noStrike" dirty="0">
                          <a:effectLst/>
                        </a:rPr>
                        <a:t>242622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10.60.60.20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10.150.200.200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256</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44</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1.39835E+12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59</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36290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31465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3219254264"/>
                  </a:ext>
                </a:extLst>
              </a:tr>
            </a:tbl>
          </a:graphicData>
        </a:graphic>
      </p:graphicFrame>
      <p:pic>
        <p:nvPicPr>
          <p:cNvPr id="18" name="Picture 17"/>
          <p:cNvPicPr>
            <a:picLocks noChangeAspect="1"/>
          </p:cNvPicPr>
          <p:nvPr/>
        </p:nvPicPr>
        <p:blipFill>
          <a:blip r:embed="rId2"/>
          <a:stretch>
            <a:fillRect/>
          </a:stretch>
        </p:blipFill>
        <p:spPr>
          <a:xfrm>
            <a:off x="7890860" y="3418496"/>
            <a:ext cx="817896" cy="2941490"/>
          </a:xfrm>
          <a:prstGeom prst="rect">
            <a:avLst/>
          </a:prstGeom>
        </p:spPr>
      </p:pic>
      <p:sp>
        <p:nvSpPr>
          <p:cNvPr id="19" name="Rectangle 18"/>
          <p:cNvSpPr/>
          <p:nvPr/>
        </p:nvSpPr>
        <p:spPr>
          <a:xfrm>
            <a:off x="8063186" y="4238859"/>
            <a:ext cx="692944" cy="213891"/>
          </a:xfrm>
          <a:prstGeom prst="rect">
            <a:avLst/>
          </a:prstGeom>
          <a:noFill/>
          <a:effectLst>
            <a:glow rad="63500">
              <a:schemeClr val="accent1">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aphicFrame>
        <p:nvGraphicFramePr>
          <p:cNvPr id="3" name="Table 2"/>
          <p:cNvGraphicFramePr>
            <a:graphicFrameLocks noGrp="1"/>
          </p:cNvGraphicFramePr>
          <p:nvPr>
            <p:extLst>
              <p:ext uri="{D42A27DB-BD31-4B8C-83A1-F6EECF244321}">
                <p14:modId xmlns:p14="http://schemas.microsoft.com/office/powerpoint/2010/main" val="1281786923"/>
              </p:ext>
            </p:extLst>
          </p:nvPr>
        </p:nvGraphicFramePr>
        <p:xfrm>
          <a:off x="801145" y="3502613"/>
          <a:ext cx="4526280" cy="472440"/>
        </p:xfrm>
        <a:graphic>
          <a:graphicData uri="http://schemas.openxmlformats.org/drawingml/2006/table">
            <a:tbl>
              <a:tblPr firstRow="1" bandRow="1">
                <a:tableStyleId>{5C22544A-7EE6-4342-B048-85BDC9FD1C3A}</a:tableStyleId>
              </a:tblPr>
              <a:tblGrid>
                <a:gridCol w="754380">
                  <a:extLst>
                    <a:ext uri="{9D8B030D-6E8A-4147-A177-3AD203B41FA5}">
                      <a16:colId xmlns="" xmlns:a16="http://schemas.microsoft.com/office/drawing/2014/main" val="20000"/>
                    </a:ext>
                  </a:extLst>
                </a:gridCol>
                <a:gridCol w="754380">
                  <a:extLst>
                    <a:ext uri="{9D8B030D-6E8A-4147-A177-3AD203B41FA5}">
                      <a16:colId xmlns="" xmlns:a16="http://schemas.microsoft.com/office/drawing/2014/main" val="20001"/>
                    </a:ext>
                  </a:extLst>
                </a:gridCol>
                <a:gridCol w="754380">
                  <a:extLst>
                    <a:ext uri="{9D8B030D-6E8A-4147-A177-3AD203B41FA5}">
                      <a16:colId xmlns="" xmlns:a16="http://schemas.microsoft.com/office/drawing/2014/main" val="20002"/>
                    </a:ext>
                  </a:extLst>
                </a:gridCol>
                <a:gridCol w="754380">
                  <a:extLst>
                    <a:ext uri="{9D8B030D-6E8A-4147-A177-3AD203B41FA5}">
                      <a16:colId xmlns="" xmlns:a16="http://schemas.microsoft.com/office/drawing/2014/main" val="20003"/>
                    </a:ext>
                  </a:extLst>
                </a:gridCol>
                <a:gridCol w="754380">
                  <a:extLst>
                    <a:ext uri="{9D8B030D-6E8A-4147-A177-3AD203B41FA5}">
                      <a16:colId xmlns="" xmlns:a16="http://schemas.microsoft.com/office/drawing/2014/main" val="20004"/>
                    </a:ext>
                  </a:extLst>
                </a:gridCol>
                <a:gridCol w="754380">
                  <a:extLst>
                    <a:ext uri="{9D8B030D-6E8A-4147-A177-3AD203B41FA5}">
                      <a16:colId xmlns="" xmlns:a16="http://schemas.microsoft.com/office/drawing/2014/main" val="20005"/>
                    </a:ext>
                  </a:extLst>
                </a:gridCol>
              </a:tblGrid>
              <a:tr h="228600">
                <a:tc>
                  <a:txBody>
                    <a:bodyPr/>
                    <a:lstStyle/>
                    <a:p>
                      <a:endParaRPr lang="en-US" sz="1100" dirty="0"/>
                    </a:p>
                  </a:txBody>
                  <a:tcPr marL="68580" marR="68580" marT="34290" marB="34290"/>
                </a:tc>
                <a:tc>
                  <a:txBody>
                    <a:bodyPr/>
                    <a:lstStyle/>
                    <a:p>
                      <a:r>
                        <a:rPr lang="en-US" sz="1100" dirty="0"/>
                        <a:t>IP</a:t>
                      </a:r>
                      <a:r>
                        <a:rPr lang="en-US" sz="1100" baseline="0" dirty="0"/>
                        <a:t> Addr.</a:t>
                      </a:r>
                      <a:endParaRPr lang="en-US" sz="1100" dirty="0"/>
                    </a:p>
                  </a:txBody>
                  <a:tcPr marL="68580" marR="68580" marT="34290" marB="34290"/>
                </a:tc>
                <a:tc>
                  <a:txBody>
                    <a:bodyPr/>
                    <a:lstStyle/>
                    <a:p>
                      <a:r>
                        <a:rPr lang="en-US" sz="1100" baseline="0" dirty="0"/>
                        <a:t>Ports</a:t>
                      </a:r>
                      <a:endParaRPr lang="en-US" sz="1100" dirty="0"/>
                    </a:p>
                  </a:txBody>
                  <a:tcPr marL="68580" marR="68580" marT="34290" marB="34290"/>
                </a:tc>
                <a:tc>
                  <a:txBody>
                    <a:bodyPr/>
                    <a:lstStyle/>
                    <a:p>
                      <a:r>
                        <a:rPr lang="en-US" sz="1100" dirty="0"/>
                        <a:t>Tim</a:t>
                      </a:r>
                      <a:r>
                        <a:rPr lang="en-US" sz="1100" baseline="0" dirty="0"/>
                        <a:t>e [S]</a:t>
                      </a:r>
                      <a:endParaRPr lang="en-US" sz="1100" dirty="0"/>
                    </a:p>
                  </a:txBody>
                  <a:tcPr marL="68580" marR="68580" marT="34290" marB="34290"/>
                </a:tc>
                <a:tc>
                  <a:txBody>
                    <a:bodyPr/>
                    <a:lstStyle/>
                    <a:p>
                      <a:r>
                        <a:rPr lang="en-US" sz="1100" dirty="0"/>
                        <a:t>Packets</a:t>
                      </a:r>
                    </a:p>
                  </a:txBody>
                  <a:tcPr marL="68580" marR="68580" marT="34290" marB="34290"/>
                </a:tc>
                <a:tc>
                  <a:txBody>
                    <a:bodyPr/>
                    <a:lstStyle/>
                    <a:p>
                      <a:r>
                        <a:rPr lang="en-US" sz="1100" dirty="0"/>
                        <a:t>Octets</a:t>
                      </a:r>
                    </a:p>
                  </a:txBody>
                  <a:tcPr marL="68580" marR="68580" marT="34290" marB="34290"/>
                </a:tc>
                <a:extLst>
                  <a:ext uri="{0D108BD9-81ED-4DB2-BD59-A6C34878D82A}">
                    <a16:rowId xmlns="" xmlns:a16="http://schemas.microsoft.com/office/drawing/2014/main" val="10000"/>
                  </a:ext>
                </a:extLst>
              </a:tr>
              <a:tr h="228600">
                <a:tc>
                  <a:txBody>
                    <a:bodyPr/>
                    <a:lstStyle/>
                    <a:p>
                      <a:r>
                        <a:rPr lang="en-US" sz="1100" dirty="0"/>
                        <a:t>A</a:t>
                      </a:r>
                      <a:r>
                        <a:rPr lang="en-US" sz="1100" baseline="-25000" dirty="0"/>
                        <a:t>2</a:t>
                      </a:r>
                    </a:p>
                  </a:txBody>
                  <a:tcPr marL="68580" marR="68580" marT="34290" marB="34290"/>
                </a:tc>
                <a:tc>
                  <a:txBody>
                    <a:bodyPr/>
                    <a:lstStyle/>
                    <a:p>
                      <a:r>
                        <a:rPr lang="en-US" sz="1100" dirty="0"/>
                        <a:t>Perm.</a:t>
                      </a:r>
                    </a:p>
                  </a:txBody>
                  <a:tcPr marL="68580" marR="68580" marT="34290" marB="34290"/>
                </a:tc>
                <a:tc>
                  <a:txBody>
                    <a:bodyPr/>
                    <a:lstStyle/>
                    <a:p>
                      <a:r>
                        <a:rPr lang="en-US" sz="1100" dirty="0"/>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t>
                      </a:r>
                    </a:p>
                  </a:txBody>
                  <a:tcPr marL="68580" marR="68580" marT="34290" marB="34290"/>
                </a:tc>
                <a:tc>
                  <a:txBody>
                    <a:bodyPr/>
                    <a:lstStyle/>
                    <a:p>
                      <a:r>
                        <a:rPr lang="en-US" sz="1100" dirty="0"/>
                        <a:t>O(5)</a:t>
                      </a:r>
                    </a:p>
                  </a:txBody>
                  <a:tcPr marL="68580" marR="68580" marT="34290" marB="34290"/>
                </a:tc>
                <a:tc>
                  <a:txBody>
                    <a:bodyPr/>
                    <a:lstStyle/>
                    <a:p>
                      <a:r>
                        <a:rPr lang="en-US" sz="1100" dirty="0"/>
                        <a:t>O(50)</a:t>
                      </a:r>
                    </a:p>
                  </a:txBody>
                  <a:tcPr marL="68580" marR="68580" marT="34290" marB="34290"/>
                </a:tc>
                <a:extLst>
                  <a:ext uri="{0D108BD9-81ED-4DB2-BD59-A6C34878D82A}">
                    <a16:rowId xmlns="" xmlns:a16="http://schemas.microsoft.com/office/drawing/2014/main" val="10001"/>
                  </a:ext>
                </a:extLst>
              </a:tr>
            </a:tbl>
          </a:graphicData>
        </a:graphic>
      </p:graphicFrame>
      <p:sp>
        <p:nvSpPr>
          <p:cNvPr id="4" name="Curved Left Arrow 3"/>
          <p:cNvSpPr/>
          <p:nvPr/>
        </p:nvSpPr>
        <p:spPr>
          <a:xfrm>
            <a:off x="5385044" y="3646298"/>
            <a:ext cx="349758" cy="409616"/>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41729633"/>
              </p:ext>
            </p:extLst>
          </p:nvPr>
        </p:nvGraphicFramePr>
        <p:xfrm>
          <a:off x="2740628" y="1992810"/>
          <a:ext cx="4792601" cy="472440"/>
        </p:xfrm>
        <a:graphic>
          <a:graphicData uri="http://schemas.openxmlformats.org/drawingml/2006/table">
            <a:tbl>
              <a:tblPr firstRow="1" bandRow="1">
                <a:tableStyleId>{5C22544A-7EE6-4342-B048-85BDC9FD1C3A}</a:tableStyleId>
              </a:tblPr>
              <a:tblGrid>
                <a:gridCol w="304913">
                  <a:extLst>
                    <a:ext uri="{9D8B030D-6E8A-4147-A177-3AD203B41FA5}">
                      <a16:colId xmlns="" xmlns:a16="http://schemas.microsoft.com/office/drawing/2014/main" val="20000"/>
                    </a:ext>
                  </a:extLst>
                </a:gridCol>
                <a:gridCol w="715073">
                  <a:extLst>
                    <a:ext uri="{9D8B030D-6E8A-4147-A177-3AD203B41FA5}">
                      <a16:colId xmlns="" xmlns:a16="http://schemas.microsoft.com/office/drawing/2014/main" val="20001"/>
                    </a:ext>
                  </a:extLst>
                </a:gridCol>
                <a:gridCol w="999125">
                  <a:extLst>
                    <a:ext uri="{9D8B030D-6E8A-4147-A177-3AD203B41FA5}">
                      <a16:colId xmlns="" xmlns:a16="http://schemas.microsoft.com/office/drawing/2014/main" val="20002"/>
                    </a:ext>
                  </a:extLst>
                </a:gridCol>
                <a:gridCol w="1339787">
                  <a:extLst>
                    <a:ext uri="{9D8B030D-6E8A-4147-A177-3AD203B41FA5}">
                      <a16:colId xmlns="" xmlns:a16="http://schemas.microsoft.com/office/drawing/2014/main" val="20003"/>
                    </a:ext>
                  </a:extLst>
                </a:gridCol>
                <a:gridCol w="800957">
                  <a:extLst>
                    <a:ext uri="{9D8B030D-6E8A-4147-A177-3AD203B41FA5}">
                      <a16:colId xmlns="" xmlns:a16="http://schemas.microsoft.com/office/drawing/2014/main" val="20004"/>
                    </a:ext>
                  </a:extLst>
                </a:gridCol>
                <a:gridCol w="632746">
                  <a:extLst>
                    <a:ext uri="{9D8B030D-6E8A-4147-A177-3AD203B41FA5}">
                      <a16:colId xmlns="" xmlns:a16="http://schemas.microsoft.com/office/drawing/2014/main" val="20005"/>
                    </a:ext>
                  </a:extLst>
                </a:gridCol>
              </a:tblGrid>
              <a:tr h="228600">
                <a:tc>
                  <a:txBody>
                    <a:bodyPr/>
                    <a:lstStyle/>
                    <a:p>
                      <a:endParaRPr lang="en-US" sz="1100" dirty="0"/>
                    </a:p>
                  </a:txBody>
                  <a:tcPr marL="68580" marR="68580" marT="34290" marB="34290"/>
                </a:tc>
                <a:tc>
                  <a:txBody>
                    <a:bodyPr/>
                    <a:lstStyle/>
                    <a:p>
                      <a:r>
                        <a:rPr lang="en-US" sz="1100" dirty="0"/>
                        <a:t>Packets</a:t>
                      </a:r>
                    </a:p>
                  </a:txBody>
                  <a:tcPr marL="68580" marR="68580" marT="34290" marB="34290"/>
                </a:tc>
                <a:tc>
                  <a:txBody>
                    <a:bodyPr/>
                    <a:lstStyle/>
                    <a:p>
                      <a:r>
                        <a:rPr lang="en-US" sz="1100" dirty="0"/>
                        <a:t>Source</a:t>
                      </a:r>
                      <a:r>
                        <a:rPr lang="en-US" sz="1100" baseline="0" dirty="0"/>
                        <a:t> port</a:t>
                      </a:r>
                      <a:endParaRPr lang="en-US" sz="1100" dirty="0"/>
                    </a:p>
                  </a:txBody>
                  <a:tcPr marL="68580" marR="68580" marT="34290" marB="34290"/>
                </a:tc>
                <a:tc>
                  <a:txBody>
                    <a:bodyPr/>
                    <a:lstStyle/>
                    <a:p>
                      <a:r>
                        <a:rPr lang="en-US" sz="1100" dirty="0"/>
                        <a:t>Destination port</a:t>
                      </a:r>
                    </a:p>
                  </a:txBody>
                  <a:tcPr marL="68580" marR="68580" marT="34290" marB="34290"/>
                </a:tc>
                <a:tc>
                  <a:txBody>
                    <a:bodyPr/>
                    <a:lstStyle/>
                    <a:p>
                      <a:r>
                        <a:rPr lang="en-US" sz="1100" dirty="0"/>
                        <a:t>Duration</a:t>
                      </a:r>
                    </a:p>
                  </a:txBody>
                  <a:tcPr marL="68580" marR="68580" marT="34290" marB="34290"/>
                </a:tc>
                <a:tc>
                  <a:txBody>
                    <a:bodyPr/>
                    <a:lstStyle/>
                    <a:p>
                      <a:r>
                        <a:rPr lang="en-US" sz="1100" dirty="0"/>
                        <a:t>Octets</a:t>
                      </a:r>
                    </a:p>
                  </a:txBody>
                  <a:tcPr marL="68580" marR="68580" marT="34290" marB="34290"/>
                </a:tc>
                <a:extLst>
                  <a:ext uri="{0D108BD9-81ED-4DB2-BD59-A6C34878D82A}">
                    <a16:rowId xmlns="" xmlns:a16="http://schemas.microsoft.com/office/drawing/2014/main" val="10000"/>
                  </a:ext>
                </a:extLst>
              </a:tr>
              <a:tr h="228600">
                <a:tc>
                  <a:txBody>
                    <a:bodyPr/>
                    <a:lstStyle/>
                    <a:p>
                      <a:r>
                        <a:rPr lang="en-US" sz="1100" dirty="0"/>
                        <a:t>P</a:t>
                      </a:r>
                      <a:r>
                        <a:rPr lang="en-US" sz="1100" baseline="-25000" dirty="0"/>
                        <a:t>2</a:t>
                      </a:r>
                    </a:p>
                  </a:txBody>
                  <a:tcPr marL="68580" marR="68580" marT="34290" marB="34290"/>
                </a:tc>
                <a:tc>
                  <a:txBody>
                    <a:bodyPr/>
                    <a:lstStyle/>
                    <a:p>
                      <a:r>
                        <a:rPr lang="en-US" sz="1100" dirty="0"/>
                        <a:t>5</a:t>
                      </a:r>
                    </a:p>
                  </a:txBody>
                  <a:tcPr marL="68580" marR="68580" marT="34290" marB="34290"/>
                </a:tc>
                <a:tc>
                  <a:txBody>
                    <a:bodyPr/>
                    <a:lstStyle/>
                    <a:p>
                      <a:r>
                        <a:rPr lang="en-US" sz="1100" dirty="0"/>
                        <a:t>R(65k)</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R(65k)</a:t>
                      </a:r>
                    </a:p>
                  </a:txBody>
                  <a:tcPr marL="68580" marR="68580" marT="34290" marB="34290"/>
                </a:tc>
                <a:tc>
                  <a:txBody>
                    <a:bodyPr/>
                    <a:lstStyle/>
                    <a:p>
                      <a:r>
                        <a:rPr lang="en-US" sz="1100" dirty="0"/>
                        <a:t>200</a:t>
                      </a:r>
                    </a:p>
                  </a:txBody>
                  <a:tcPr marL="68580" marR="68580" marT="34290" marB="34290"/>
                </a:tc>
                <a:tc>
                  <a:txBody>
                    <a:bodyPr/>
                    <a:lstStyle/>
                    <a:p>
                      <a:r>
                        <a:rPr lang="en-US" sz="1100" dirty="0"/>
                        <a:t>256</a:t>
                      </a:r>
                    </a:p>
                  </a:txBody>
                  <a:tcPr marL="68580" marR="68580" marT="34290" marB="34290"/>
                </a:tc>
                <a:extLst>
                  <a:ext uri="{0D108BD9-81ED-4DB2-BD59-A6C34878D82A}">
                    <a16:rowId xmlns="" xmlns:a16="http://schemas.microsoft.com/office/drawing/2014/main" val="10001"/>
                  </a:ext>
                </a:extLst>
              </a:tr>
            </a:tbl>
          </a:graphicData>
        </a:graphic>
      </p:graphicFrame>
      <p:sp>
        <p:nvSpPr>
          <p:cNvPr id="7" name="Curved Left Arrow 6"/>
          <p:cNvSpPr/>
          <p:nvPr/>
        </p:nvSpPr>
        <p:spPr>
          <a:xfrm>
            <a:off x="7732637" y="2174506"/>
            <a:ext cx="534924" cy="395184"/>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13" name="TextBox 12"/>
          <p:cNvSpPr txBox="1"/>
          <p:nvPr/>
        </p:nvSpPr>
        <p:spPr>
          <a:xfrm>
            <a:off x="5698998" y="3309938"/>
            <a:ext cx="2367635" cy="507831"/>
          </a:xfrm>
          <a:prstGeom prst="rect">
            <a:avLst/>
          </a:prstGeom>
          <a:noFill/>
        </p:spPr>
        <p:txBody>
          <a:bodyPr wrap="square" rtlCol="0">
            <a:spAutoFit/>
          </a:bodyPr>
          <a:lstStyle/>
          <a:p>
            <a:r>
              <a:rPr lang="en-US" sz="1350" dirty="0"/>
              <a:t>Injected Patterns discovered using K-NN search </a:t>
            </a:r>
          </a:p>
        </p:txBody>
      </p:sp>
      <p:sp>
        <p:nvSpPr>
          <p:cNvPr id="14" name="Right Arrow 13"/>
          <p:cNvSpPr/>
          <p:nvPr/>
        </p:nvSpPr>
        <p:spPr>
          <a:xfrm>
            <a:off x="7276213" y="3571801"/>
            <a:ext cx="742502" cy="1485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 name="TextBox 1"/>
          <p:cNvSpPr txBox="1"/>
          <p:nvPr/>
        </p:nvSpPr>
        <p:spPr>
          <a:xfrm>
            <a:off x="1252593" y="2066349"/>
            <a:ext cx="1475961" cy="300082"/>
          </a:xfrm>
          <a:prstGeom prst="rect">
            <a:avLst/>
          </a:prstGeom>
          <a:noFill/>
        </p:spPr>
        <p:txBody>
          <a:bodyPr wrap="square" rtlCol="0">
            <a:spAutoFit/>
          </a:bodyPr>
          <a:lstStyle/>
          <a:p>
            <a:r>
              <a:rPr lang="en-US" sz="1350" dirty="0"/>
              <a:t>Injection Pattern</a:t>
            </a:r>
          </a:p>
        </p:txBody>
      </p:sp>
      <p:sp>
        <p:nvSpPr>
          <p:cNvPr id="16" name="TextBox 15"/>
          <p:cNvSpPr txBox="1"/>
          <p:nvPr/>
        </p:nvSpPr>
        <p:spPr>
          <a:xfrm>
            <a:off x="255370" y="2265768"/>
            <a:ext cx="1272209" cy="300082"/>
          </a:xfrm>
          <a:prstGeom prst="rect">
            <a:avLst/>
          </a:prstGeom>
          <a:noFill/>
        </p:spPr>
        <p:txBody>
          <a:bodyPr wrap="square" rtlCol="0">
            <a:spAutoFit/>
          </a:bodyPr>
          <a:lstStyle/>
          <a:p>
            <a:r>
              <a:rPr lang="en-US" sz="1350" dirty="0"/>
              <a:t>Injected record</a:t>
            </a:r>
          </a:p>
        </p:txBody>
      </p:sp>
      <p:sp>
        <p:nvSpPr>
          <p:cNvPr id="21" name="Right Arrow 20"/>
          <p:cNvSpPr/>
          <p:nvPr/>
        </p:nvSpPr>
        <p:spPr>
          <a:xfrm rot="1595733">
            <a:off x="2329670" y="2011199"/>
            <a:ext cx="379270" cy="1772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2" name="Right Arrow 21"/>
          <p:cNvSpPr/>
          <p:nvPr/>
        </p:nvSpPr>
        <p:spPr>
          <a:xfrm rot="1595733">
            <a:off x="1492673" y="2373321"/>
            <a:ext cx="379270" cy="1772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3" name="TextBox 22"/>
          <p:cNvSpPr txBox="1"/>
          <p:nvPr/>
        </p:nvSpPr>
        <p:spPr>
          <a:xfrm>
            <a:off x="156641" y="3246424"/>
            <a:ext cx="2016610" cy="300082"/>
          </a:xfrm>
          <a:prstGeom prst="rect">
            <a:avLst/>
          </a:prstGeom>
          <a:noFill/>
        </p:spPr>
        <p:txBody>
          <a:bodyPr wrap="square" rtlCol="0">
            <a:spAutoFit/>
          </a:bodyPr>
          <a:lstStyle/>
          <a:p>
            <a:r>
              <a:rPr lang="en-US" sz="1350" dirty="0"/>
              <a:t>Anonymization method</a:t>
            </a:r>
          </a:p>
        </p:txBody>
      </p:sp>
      <p:sp>
        <p:nvSpPr>
          <p:cNvPr id="24" name="Right Arrow 23"/>
          <p:cNvSpPr/>
          <p:nvPr/>
        </p:nvSpPr>
        <p:spPr>
          <a:xfrm rot="1595733">
            <a:off x="1911171" y="3413982"/>
            <a:ext cx="379270" cy="1772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 name="Slide Number Placeholder 4"/>
          <p:cNvSpPr>
            <a:spLocks noGrp="1"/>
          </p:cNvSpPr>
          <p:nvPr>
            <p:ph type="sldNum" sz="quarter" idx="12"/>
          </p:nvPr>
        </p:nvSpPr>
        <p:spPr>
          <a:xfrm>
            <a:off x="8163274" y="6488646"/>
            <a:ext cx="789381" cy="365125"/>
          </a:xfrm>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42922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16" y="457833"/>
            <a:ext cx="8229600" cy="857250"/>
          </a:xfrm>
        </p:spPr>
        <p:txBody>
          <a:bodyPr vert="horz" lIns="91440" tIns="45720" rIns="91440" bIns="45720" rtlCol="0" anchor="b">
            <a:normAutofit/>
          </a:bodyPr>
          <a:lstStyle/>
          <a:p>
            <a:pPr algn="ctr" fontAlgn="base">
              <a:spcAft>
                <a:spcPct val="0"/>
              </a:spcAft>
            </a:pPr>
            <a:r>
              <a:rPr lang="en-US" sz="2700" b="1" cap="none" dirty="0">
                <a:ea typeface="宋体" panose="02010600030101010101" pitchFamily="2" charset="-122"/>
              </a:rPr>
              <a:t>Failed Injection Attack Example (YES!)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2641710"/>
              </p:ext>
            </p:extLst>
          </p:nvPr>
        </p:nvGraphicFramePr>
        <p:xfrm>
          <a:off x="200705" y="4010596"/>
          <a:ext cx="7347777" cy="2125984"/>
        </p:xfrm>
        <a:graphic>
          <a:graphicData uri="http://schemas.openxmlformats.org/drawingml/2006/table">
            <a:tbl>
              <a:tblPr>
                <a:tableStyleId>{5C22544A-7EE6-4342-B048-85BDC9FD1C3A}</a:tableStyleId>
              </a:tblPr>
              <a:tblGrid>
                <a:gridCol w="443074">
                  <a:extLst>
                    <a:ext uri="{9D8B030D-6E8A-4147-A177-3AD203B41FA5}">
                      <a16:colId xmlns="" xmlns:a16="http://schemas.microsoft.com/office/drawing/2014/main" val="467770046"/>
                    </a:ext>
                  </a:extLst>
                </a:gridCol>
                <a:gridCol w="443074">
                  <a:extLst>
                    <a:ext uri="{9D8B030D-6E8A-4147-A177-3AD203B41FA5}">
                      <a16:colId xmlns="" xmlns:a16="http://schemas.microsoft.com/office/drawing/2014/main" val="3224732784"/>
                    </a:ext>
                  </a:extLst>
                </a:gridCol>
                <a:gridCol w="443074">
                  <a:extLst>
                    <a:ext uri="{9D8B030D-6E8A-4147-A177-3AD203B41FA5}">
                      <a16:colId xmlns="" xmlns:a16="http://schemas.microsoft.com/office/drawing/2014/main" val="1098522797"/>
                    </a:ext>
                  </a:extLst>
                </a:gridCol>
                <a:gridCol w="482458">
                  <a:extLst>
                    <a:ext uri="{9D8B030D-6E8A-4147-A177-3AD203B41FA5}">
                      <a16:colId xmlns="" xmlns:a16="http://schemas.microsoft.com/office/drawing/2014/main" val="2720013715"/>
                    </a:ext>
                  </a:extLst>
                </a:gridCol>
                <a:gridCol w="482458">
                  <a:extLst>
                    <a:ext uri="{9D8B030D-6E8A-4147-A177-3AD203B41FA5}">
                      <a16:colId xmlns="" xmlns:a16="http://schemas.microsoft.com/office/drawing/2014/main" val="3202784402"/>
                    </a:ext>
                  </a:extLst>
                </a:gridCol>
                <a:gridCol w="572024">
                  <a:extLst>
                    <a:ext uri="{9D8B030D-6E8A-4147-A177-3AD203B41FA5}">
                      <a16:colId xmlns="" xmlns:a16="http://schemas.microsoft.com/office/drawing/2014/main" val="4246316487"/>
                    </a:ext>
                  </a:extLst>
                </a:gridCol>
                <a:gridCol w="598025">
                  <a:extLst>
                    <a:ext uri="{9D8B030D-6E8A-4147-A177-3AD203B41FA5}">
                      <a16:colId xmlns="" xmlns:a16="http://schemas.microsoft.com/office/drawing/2014/main" val="1354383182"/>
                    </a:ext>
                  </a:extLst>
                </a:gridCol>
                <a:gridCol w="482458">
                  <a:extLst>
                    <a:ext uri="{9D8B030D-6E8A-4147-A177-3AD203B41FA5}">
                      <a16:colId xmlns="" xmlns:a16="http://schemas.microsoft.com/office/drawing/2014/main" val="164662571"/>
                    </a:ext>
                  </a:extLst>
                </a:gridCol>
                <a:gridCol w="514113">
                  <a:extLst>
                    <a:ext uri="{9D8B030D-6E8A-4147-A177-3AD203B41FA5}">
                      <a16:colId xmlns="" xmlns:a16="http://schemas.microsoft.com/office/drawing/2014/main" val="1851742951"/>
                    </a:ext>
                  </a:extLst>
                </a:gridCol>
                <a:gridCol w="482458">
                  <a:extLst>
                    <a:ext uri="{9D8B030D-6E8A-4147-A177-3AD203B41FA5}">
                      <a16:colId xmlns="" xmlns:a16="http://schemas.microsoft.com/office/drawing/2014/main" val="1098188222"/>
                    </a:ext>
                  </a:extLst>
                </a:gridCol>
                <a:gridCol w="482458">
                  <a:extLst>
                    <a:ext uri="{9D8B030D-6E8A-4147-A177-3AD203B41FA5}">
                      <a16:colId xmlns="" xmlns:a16="http://schemas.microsoft.com/office/drawing/2014/main" val="1878324270"/>
                    </a:ext>
                  </a:extLst>
                </a:gridCol>
                <a:gridCol w="514113">
                  <a:extLst>
                    <a:ext uri="{9D8B030D-6E8A-4147-A177-3AD203B41FA5}">
                      <a16:colId xmlns="" xmlns:a16="http://schemas.microsoft.com/office/drawing/2014/main" val="3202294787"/>
                    </a:ext>
                  </a:extLst>
                </a:gridCol>
                <a:gridCol w="482458">
                  <a:extLst>
                    <a:ext uri="{9D8B030D-6E8A-4147-A177-3AD203B41FA5}">
                      <a16:colId xmlns="" xmlns:a16="http://schemas.microsoft.com/office/drawing/2014/main" val="1756988632"/>
                    </a:ext>
                  </a:extLst>
                </a:gridCol>
                <a:gridCol w="482458">
                  <a:extLst>
                    <a:ext uri="{9D8B030D-6E8A-4147-A177-3AD203B41FA5}">
                      <a16:colId xmlns="" xmlns:a16="http://schemas.microsoft.com/office/drawing/2014/main" val="2399773207"/>
                    </a:ext>
                  </a:extLst>
                </a:gridCol>
                <a:gridCol w="443074">
                  <a:extLst>
                    <a:ext uri="{9D8B030D-6E8A-4147-A177-3AD203B41FA5}">
                      <a16:colId xmlns="" xmlns:a16="http://schemas.microsoft.com/office/drawing/2014/main" val="2220733683"/>
                    </a:ext>
                  </a:extLst>
                </a:gridCol>
              </a:tblGrid>
              <a:tr h="132874">
                <a:tc>
                  <a:txBody>
                    <a:bodyPr/>
                    <a:lstStyle/>
                    <a:p>
                      <a:pPr algn="ctr" fontAlgn="b"/>
                      <a:r>
                        <a:rPr lang="en-US" sz="800" b="0" i="0" u="none" strike="noStrike" dirty="0">
                          <a:solidFill>
                            <a:srgbClr val="000000"/>
                          </a:solidFill>
                          <a:effectLst/>
                          <a:latin typeface="Calibri" panose="020F0502020204030204" pitchFamily="34" charset="0"/>
                        </a:rPr>
                        <a:t>ID</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SRC_IP</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DST_IP</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PACKETS</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OCTETS</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START_TIME</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START_MSEC</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END_TIME</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END_MSEC</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SRC_PORT</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DST_PORT</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TCP_FLAGS</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DST_PORT</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DURATION</a:t>
                      </a: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TYPE</a:t>
                      </a:r>
                    </a:p>
                  </a:txBody>
                  <a:tcPr marL="7144" marR="7144" marT="7144" marB="0" anchor="b"/>
                </a:tc>
                <a:extLst>
                  <a:ext uri="{0D108BD9-81ED-4DB2-BD59-A6C34878D82A}">
                    <a16:rowId xmlns="" xmlns:a16="http://schemas.microsoft.com/office/drawing/2014/main" val="1404329908"/>
                  </a:ext>
                </a:extLst>
              </a:tr>
              <a:tr h="132874">
                <a:tc>
                  <a:txBody>
                    <a:bodyPr/>
                    <a:lstStyle/>
                    <a:p>
                      <a:pPr algn="r" fontAlgn="b"/>
                      <a:r>
                        <a:rPr lang="en-US" sz="800" u="none" strike="noStrike" dirty="0">
                          <a:effectLst/>
                        </a:rPr>
                        <a:t>155648</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dirty="0">
                          <a:effectLst/>
                        </a:rPr>
                        <a:t>1.92E+02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2.08E+02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8.91E+01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1.04E+04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1.43E+12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1.93E+02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1.43E+12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4.07E+02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-4.86E+03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8.20E+04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-4.34E-02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-2.98E+00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1.23E+03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3211176957"/>
                  </a:ext>
                </a:extLst>
              </a:tr>
              <a:tr h="132874">
                <a:tc>
                  <a:txBody>
                    <a:bodyPr/>
                    <a:lstStyle/>
                    <a:p>
                      <a:pPr algn="r" fontAlgn="b"/>
                      <a:r>
                        <a:rPr lang="en-US" sz="800" u="none" strike="noStrike" dirty="0">
                          <a:effectLst/>
                        </a:rPr>
                        <a:t>155649</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2.46E+02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1.61E+01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1.49E+11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4.75E+02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1.49E+11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5.12E+02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-3.64E+04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7.53E+03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2.54E+01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1.81E+00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-6.61E+02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2483486113"/>
                  </a:ext>
                </a:extLst>
              </a:tr>
              <a:tr h="132874">
                <a:tc>
                  <a:txBody>
                    <a:bodyPr/>
                    <a:lstStyle/>
                    <a:p>
                      <a:pPr algn="r" fontAlgn="b"/>
                      <a:r>
                        <a:rPr lang="en-US" sz="800" u="none" strike="noStrike" dirty="0">
                          <a:effectLst/>
                        </a:rPr>
                        <a:t>155650</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2.46E+02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2.16E+02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9.06E+00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3.58E+11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7.42E+02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3.58E+11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5.73E+02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7.60E+03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1.70E+04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1.13E+01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1.94E+00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4.28E+02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1849874700"/>
                  </a:ext>
                </a:extLst>
              </a:tr>
              <a:tr h="132874">
                <a:tc>
                  <a:txBody>
                    <a:bodyPr/>
                    <a:lstStyle/>
                    <a:p>
                      <a:pPr algn="r" fontAlgn="b"/>
                      <a:r>
                        <a:rPr lang="en-US" sz="800" u="none" strike="noStrike" dirty="0">
                          <a:effectLst/>
                        </a:rPr>
                        <a:t>155651</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1.92E+02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1.08E+01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1.15E+02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1.02E+05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6.70E+11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4.77E+02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6.70E+11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4.61E+02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-1.11E+04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1.74E+04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1.04E+00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7.64E+00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-6.39E+03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3216083527"/>
                  </a:ext>
                </a:extLst>
              </a:tr>
              <a:tr h="132874">
                <a:tc>
                  <a:txBody>
                    <a:bodyPr/>
                    <a:lstStyle/>
                    <a:p>
                      <a:pPr algn="r" fontAlgn="b"/>
                      <a:r>
                        <a:rPr lang="en-US" sz="800" u="none" strike="noStrike" dirty="0">
                          <a:effectLst/>
                        </a:rPr>
                        <a:t>155652</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2.46E+02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2.95E+02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2.51E+01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-2.99E+11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5.28E+02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-2.99E+11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4.36E+02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-3.88E+04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6.20E+03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3.75E+01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7.73E-01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-2.98E+02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1901082698"/>
                  </a:ext>
                </a:extLst>
              </a:tr>
              <a:tr h="132874">
                <a:tc>
                  <a:txBody>
                    <a:bodyPr/>
                    <a:lstStyle/>
                    <a:p>
                      <a:pPr algn="r" fontAlgn="b"/>
                      <a:r>
                        <a:rPr lang="en-US" sz="800" u="none" strike="noStrike" dirty="0">
                          <a:effectLst/>
                          <a:highlight>
                            <a:srgbClr val="FFFF00"/>
                          </a:highlight>
                        </a:rPr>
                        <a:t>155653</a:t>
                      </a:r>
                      <a:endParaRPr lang="en-US" sz="800" b="0" i="0" u="none" strike="noStrike" dirty="0">
                        <a:solidFill>
                          <a:srgbClr val="000000"/>
                        </a:solidFill>
                        <a:effectLst/>
                        <a:highlight>
                          <a:srgbClr val="FFFF00"/>
                        </a:highlight>
                        <a:latin typeface="Calibri" panose="020F0502020204030204" pitchFamily="34" charset="0"/>
                      </a:endParaRPr>
                    </a:p>
                  </a:txBody>
                  <a:tcPr marL="7094" marR="7094" marT="7094" marB="0" anchor="b"/>
                </a:tc>
                <a:tc>
                  <a:txBody>
                    <a:bodyPr/>
                    <a:lstStyle/>
                    <a:p>
                      <a:pPr algn="r" fontAlgn="b"/>
                      <a:r>
                        <a:rPr lang="en-US" sz="800" u="none" strike="noStrike" dirty="0">
                          <a:effectLst/>
                          <a:highlight>
                            <a:srgbClr val="FFFF00"/>
                          </a:highlight>
                        </a:rPr>
                        <a:t>1.92E+02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1.72E+02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1.81E+02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5.16E+04</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4.94E+11</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3.32E+02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4.94E+11</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2.25E+02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3.71E+04</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1.44E+04</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1.29E+00</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-1.20E+00</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-7.16E+03</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tc>
                  <a:txBody>
                    <a:bodyPr/>
                    <a:lstStyle/>
                    <a:p>
                      <a:pPr algn="r" fontAlgn="b"/>
                      <a:r>
                        <a:rPr lang="en-US" sz="800" u="none" strike="noStrike" dirty="0">
                          <a:effectLst/>
                          <a:highlight>
                            <a:srgbClr val="FFFF00"/>
                          </a:highlight>
                        </a:rPr>
                        <a:t>1.00E+00</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tc>
                <a:extLst>
                  <a:ext uri="{0D108BD9-81ED-4DB2-BD59-A6C34878D82A}">
                    <a16:rowId xmlns="" xmlns:a16="http://schemas.microsoft.com/office/drawing/2014/main" val="2255455178"/>
                  </a:ext>
                </a:extLst>
              </a:tr>
              <a:tr h="132874">
                <a:tc>
                  <a:txBody>
                    <a:bodyPr/>
                    <a:lstStyle/>
                    <a:p>
                      <a:pPr algn="r" fontAlgn="b"/>
                      <a:r>
                        <a:rPr lang="en-US" sz="800" u="none" strike="noStrike" dirty="0">
                          <a:effectLst/>
                        </a:rPr>
                        <a:t>155654</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1.02E+01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1.05E+01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7.16E+01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-7.21E+04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1.64E+12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8.31E+02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1.64E+12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8.10E+02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3.45E+04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5.26E+04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-3.47E-01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1.66E+00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-3.11E+03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1.00E+00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3235941996"/>
                  </a:ext>
                </a:extLst>
              </a:tr>
              <a:tr h="132874">
                <a:tc>
                  <a:txBody>
                    <a:bodyPr/>
                    <a:lstStyle/>
                    <a:p>
                      <a:pPr algn="r" fontAlgn="b"/>
                      <a:r>
                        <a:rPr lang="en-US" sz="800" u="none" strike="noStrike" dirty="0">
                          <a:effectLst/>
                        </a:rPr>
                        <a:t>155655</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2.45E+02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4.25E+02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7.58E+00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-3.02E+11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5.40E+02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-3.02E+11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8.53E+02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4.21E+03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4.88E+04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3.20E+01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-6.12E-01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5.94E+01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3475184400"/>
                  </a:ext>
                </a:extLst>
              </a:tr>
              <a:tr h="132874">
                <a:tc>
                  <a:txBody>
                    <a:bodyPr/>
                    <a:lstStyle/>
                    <a:p>
                      <a:pPr algn="r" fontAlgn="b"/>
                      <a:r>
                        <a:rPr lang="en-US" sz="800" u="none" strike="noStrike" dirty="0">
                          <a:effectLst/>
                        </a:rPr>
                        <a:t>155656</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1.02E+01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1.72E+02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-6.58E+01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-2.34E+04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1.23E+12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4.27E+02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1.23E+12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6.29E+02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1.00E+04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3.73E+04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2.44E-01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2.18E+00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-7.77E+03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1649781803"/>
                  </a:ext>
                </a:extLst>
              </a:tr>
              <a:tr h="132874">
                <a:tc>
                  <a:txBody>
                    <a:bodyPr/>
                    <a:lstStyle/>
                    <a:p>
                      <a:pPr algn="r" fontAlgn="b"/>
                      <a:r>
                        <a:rPr lang="en-US" sz="800" u="none" strike="noStrike" dirty="0">
                          <a:effectLst/>
                        </a:rPr>
                        <a:t>155657</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1.92E+02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2.09E+02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1.47E+02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-8.68E+03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1.16E+12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6.75E+02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1.16E+12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6.16E+02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3.81E+04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1.18E+03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3.39E-01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1.06E-01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6.12E+03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1869523544"/>
                  </a:ext>
                </a:extLst>
              </a:tr>
              <a:tr h="132874">
                <a:tc>
                  <a:txBody>
                    <a:bodyPr/>
                    <a:lstStyle/>
                    <a:p>
                      <a:pPr algn="r" fontAlgn="b"/>
                      <a:r>
                        <a:rPr lang="en-US" sz="800" u="none" strike="noStrike" dirty="0">
                          <a:effectLst/>
                        </a:rPr>
                        <a:t>155658</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1.76E+02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2.98E+02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1.73E+01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-1.07E+11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5.98E+02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-1.07E+11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4.76E+02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-2.37E+04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4.66E+04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3.24E+01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-1.41E-01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-2.29E+02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1536680311"/>
                  </a:ext>
                </a:extLst>
              </a:tr>
              <a:tr h="132874">
                <a:tc>
                  <a:txBody>
                    <a:bodyPr/>
                    <a:lstStyle/>
                    <a:p>
                      <a:pPr algn="r" fontAlgn="b"/>
                      <a:r>
                        <a:rPr lang="en-US" sz="800" u="none" strike="noStrike" dirty="0">
                          <a:effectLst/>
                        </a:rPr>
                        <a:t>155659</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2.46E+02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2.45E+02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2.10E+02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1.97E+01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4.22E+10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4.99E+02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4.22E+10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4.10E+02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-3.21E+04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2.71E+04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2.80E+01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1.27E+00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-1.98E+02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2040632630"/>
                  </a:ext>
                </a:extLst>
              </a:tr>
              <a:tr h="132874">
                <a:tc>
                  <a:txBody>
                    <a:bodyPr/>
                    <a:lstStyle/>
                    <a:p>
                      <a:pPr algn="r" fontAlgn="b"/>
                      <a:r>
                        <a:rPr lang="en-US" sz="800" u="none" strike="noStrike" dirty="0">
                          <a:effectLst/>
                        </a:rPr>
                        <a:t>155660</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1.02E+01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1.05E+01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5.45E+01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3.88E+04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1.37E+12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5.14E+02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1.37E+12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4.77E+02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3.79E+04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2.02E+04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3.98E-02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3.48E+00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9.18E+03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1137350315"/>
                  </a:ext>
                </a:extLst>
              </a:tr>
              <a:tr h="132874">
                <a:tc>
                  <a:txBody>
                    <a:bodyPr/>
                    <a:lstStyle/>
                    <a:p>
                      <a:pPr algn="r" fontAlgn="b"/>
                      <a:r>
                        <a:rPr lang="en-US" sz="800" u="none" strike="noStrike" dirty="0">
                          <a:effectLst/>
                        </a:rPr>
                        <a:t>155661</a:t>
                      </a:r>
                      <a:endParaRPr lang="en-US" sz="800" b="0" i="0" u="none" strike="noStrike" dirty="0">
                        <a:solidFill>
                          <a:srgbClr val="000000"/>
                        </a:solidFill>
                        <a:effectLst/>
                        <a:latin typeface="Calibri" panose="020F0502020204030204" pitchFamily="34" charset="0"/>
                      </a:endParaRPr>
                    </a:p>
                  </a:txBody>
                  <a:tcPr marL="7094" marR="7094" marT="7094" marB="0" anchor="b"/>
                </a:tc>
                <a:tc>
                  <a:txBody>
                    <a:bodyPr/>
                    <a:lstStyle/>
                    <a:p>
                      <a:pPr algn="r" fontAlgn="b"/>
                      <a:r>
                        <a:rPr lang="en-US" sz="800" u="none" strike="noStrike">
                          <a:effectLst/>
                        </a:rPr>
                        <a:t>1.08E+01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1.01E+01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2.31E+02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1.33E+05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8.33E+11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2.37E+02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8.33E+11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4.89E+02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3.01E+04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-4.17E+03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8.08E-01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3.13E+00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1.06E+04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1.00E+00</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284062775"/>
                  </a:ext>
                </a:extLst>
              </a:tr>
              <a:tr h="132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dk1"/>
                          </a:solidFill>
                          <a:effectLst/>
                          <a:latin typeface="+mn-lt"/>
                          <a:ea typeface="+mn-ea"/>
                          <a:cs typeface="+mn-cs"/>
                        </a:rPr>
                        <a:t>    155662</a:t>
                      </a:r>
                    </a:p>
                  </a:txBody>
                  <a:tcPr marL="7094" marR="7094" marT="7094" marB="0" anchor="b"/>
                </a:tc>
                <a:tc>
                  <a:txBody>
                    <a:bodyPr/>
                    <a:lstStyle/>
                    <a:p>
                      <a:pPr algn="r" fontAlgn="b"/>
                      <a:r>
                        <a:rPr lang="en-US" sz="800" u="none" strike="noStrike" dirty="0">
                          <a:effectLst/>
                        </a:rPr>
                        <a:t>1.02E+01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1.72E+02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4.10E+01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-4.58E+04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2.02E+12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1.07E+03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2.02E+12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1.04E+03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4.20E+04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4.10E+03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-8.95E-01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3.23E+00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2.42E+03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1.00E+00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2897423483"/>
                  </a:ext>
                </a:extLst>
              </a:tr>
            </a:tbl>
          </a:graphicData>
        </a:graphic>
      </p:graphicFrame>
      <p:pic>
        <p:nvPicPr>
          <p:cNvPr id="6" name="Picture 5"/>
          <p:cNvPicPr>
            <a:picLocks noChangeAspect="1"/>
          </p:cNvPicPr>
          <p:nvPr/>
        </p:nvPicPr>
        <p:blipFill>
          <a:blip r:embed="rId2"/>
          <a:stretch>
            <a:fillRect/>
          </a:stretch>
        </p:blipFill>
        <p:spPr>
          <a:xfrm>
            <a:off x="8008826" y="2971896"/>
            <a:ext cx="721519" cy="316468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802435666"/>
              </p:ext>
            </p:extLst>
          </p:nvPr>
        </p:nvGraphicFramePr>
        <p:xfrm>
          <a:off x="173372" y="2762387"/>
          <a:ext cx="8101588" cy="679609"/>
        </p:xfrm>
        <a:graphic>
          <a:graphicData uri="http://schemas.openxmlformats.org/drawingml/2006/table">
            <a:tbl>
              <a:tblPr>
                <a:tableStyleId>{5C22544A-7EE6-4342-B048-85BDC9FD1C3A}</a:tableStyleId>
              </a:tblPr>
              <a:tblGrid>
                <a:gridCol w="368392">
                  <a:extLst>
                    <a:ext uri="{9D8B030D-6E8A-4147-A177-3AD203B41FA5}">
                      <a16:colId xmlns="" xmlns:a16="http://schemas.microsoft.com/office/drawing/2014/main" val="911197578"/>
                    </a:ext>
                  </a:extLst>
                </a:gridCol>
                <a:gridCol w="668474">
                  <a:extLst>
                    <a:ext uri="{9D8B030D-6E8A-4147-A177-3AD203B41FA5}">
                      <a16:colId xmlns="" xmlns:a16="http://schemas.microsoft.com/office/drawing/2014/main" val="1456042318"/>
                    </a:ext>
                  </a:extLst>
                </a:gridCol>
                <a:gridCol w="723367">
                  <a:extLst>
                    <a:ext uri="{9D8B030D-6E8A-4147-A177-3AD203B41FA5}">
                      <a16:colId xmlns="" xmlns:a16="http://schemas.microsoft.com/office/drawing/2014/main" val="4009634024"/>
                    </a:ext>
                  </a:extLst>
                </a:gridCol>
                <a:gridCol w="413634">
                  <a:extLst>
                    <a:ext uri="{9D8B030D-6E8A-4147-A177-3AD203B41FA5}">
                      <a16:colId xmlns="" xmlns:a16="http://schemas.microsoft.com/office/drawing/2014/main" val="1253793508"/>
                    </a:ext>
                  </a:extLst>
                </a:gridCol>
                <a:gridCol w="438338">
                  <a:extLst>
                    <a:ext uri="{9D8B030D-6E8A-4147-A177-3AD203B41FA5}">
                      <a16:colId xmlns="" xmlns:a16="http://schemas.microsoft.com/office/drawing/2014/main" val="2481885701"/>
                    </a:ext>
                  </a:extLst>
                </a:gridCol>
                <a:gridCol w="983281">
                  <a:extLst>
                    <a:ext uri="{9D8B030D-6E8A-4147-A177-3AD203B41FA5}">
                      <a16:colId xmlns="" xmlns:a16="http://schemas.microsoft.com/office/drawing/2014/main" val="1260152810"/>
                    </a:ext>
                  </a:extLst>
                </a:gridCol>
                <a:gridCol w="405687">
                  <a:extLst>
                    <a:ext uri="{9D8B030D-6E8A-4147-A177-3AD203B41FA5}">
                      <a16:colId xmlns="" xmlns:a16="http://schemas.microsoft.com/office/drawing/2014/main" val="3080304960"/>
                    </a:ext>
                  </a:extLst>
                </a:gridCol>
                <a:gridCol w="766365">
                  <a:extLst>
                    <a:ext uri="{9D8B030D-6E8A-4147-A177-3AD203B41FA5}">
                      <a16:colId xmlns="" xmlns:a16="http://schemas.microsoft.com/office/drawing/2014/main" val="3491642259"/>
                    </a:ext>
                  </a:extLst>
                </a:gridCol>
                <a:gridCol w="405687">
                  <a:extLst>
                    <a:ext uri="{9D8B030D-6E8A-4147-A177-3AD203B41FA5}">
                      <a16:colId xmlns="" xmlns:a16="http://schemas.microsoft.com/office/drawing/2014/main" val="3451154215"/>
                    </a:ext>
                  </a:extLst>
                </a:gridCol>
                <a:gridCol w="557005">
                  <a:extLst>
                    <a:ext uri="{9D8B030D-6E8A-4147-A177-3AD203B41FA5}">
                      <a16:colId xmlns="" xmlns:a16="http://schemas.microsoft.com/office/drawing/2014/main" val="3350048097"/>
                    </a:ext>
                  </a:extLst>
                </a:gridCol>
                <a:gridCol w="618191">
                  <a:extLst>
                    <a:ext uri="{9D8B030D-6E8A-4147-A177-3AD203B41FA5}">
                      <a16:colId xmlns="" xmlns:a16="http://schemas.microsoft.com/office/drawing/2014/main" val="253931569"/>
                    </a:ext>
                  </a:extLst>
                </a:gridCol>
                <a:gridCol w="530632">
                  <a:extLst>
                    <a:ext uri="{9D8B030D-6E8A-4147-A177-3AD203B41FA5}">
                      <a16:colId xmlns="" xmlns:a16="http://schemas.microsoft.com/office/drawing/2014/main" val="89325881"/>
                    </a:ext>
                  </a:extLst>
                </a:gridCol>
                <a:gridCol w="496477">
                  <a:extLst>
                    <a:ext uri="{9D8B030D-6E8A-4147-A177-3AD203B41FA5}">
                      <a16:colId xmlns="" xmlns:a16="http://schemas.microsoft.com/office/drawing/2014/main" val="2407290958"/>
                    </a:ext>
                  </a:extLst>
                </a:gridCol>
                <a:gridCol w="513554">
                  <a:extLst>
                    <a:ext uri="{9D8B030D-6E8A-4147-A177-3AD203B41FA5}">
                      <a16:colId xmlns="" xmlns:a16="http://schemas.microsoft.com/office/drawing/2014/main" val="2884440570"/>
                    </a:ext>
                  </a:extLst>
                </a:gridCol>
                <a:gridCol w="212504">
                  <a:extLst>
                    <a:ext uri="{9D8B030D-6E8A-4147-A177-3AD203B41FA5}">
                      <a16:colId xmlns="" xmlns:a16="http://schemas.microsoft.com/office/drawing/2014/main" val="1443743468"/>
                    </a:ext>
                  </a:extLst>
                </a:gridCol>
              </a:tblGrid>
              <a:tr h="235744">
                <a:tc>
                  <a:txBody>
                    <a:bodyPr/>
                    <a:lstStyle/>
                    <a:p>
                      <a:pPr algn="l" fontAlgn="b"/>
                      <a:r>
                        <a:rPr lang="en-US" sz="800" b="0" i="0" u="none" strike="noStrike" dirty="0">
                          <a:solidFill>
                            <a:srgbClr val="000000"/>
                          </a:solidFill>
                          <a:effectLst/>
                          <a:latin typeface="Calibri" panose="020F0502020204030204" pitchFamily="34" charset="0"/>
                        </a:rPr>
                        <a:t>ID</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SRC_IP</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DST_IP</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PACKETS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OCTETS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START_TIME</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START_MSEC</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END_TIME</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END_MSEC</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SRC_PORT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TCP_FLAGS</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DST_PORT</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DURATION</a:t>
                      </a:r>
                    </a:p>
                  </a:txBody>
                  <a:tcPr marL="7144" marR="7144" marT="7144" marB="0" anchor="b"/>
                </a:tc>
                <a:tc>
                  <a:txBody>
                    <a:bodyPr/>
                    <a:lstStyle/>
                    <a:p>
                      <a:pPr algn="l" fontAlgn="b"/>
                      <a:r>
                        <a:rPr lang="en-US" sz="800" b="0" i="0" u="none" strike="noStrike" dirty="0">
                          <a:solidFill>
                            <a:srgbClr val="000000"/>
                          </a:solidFill>
                          <a:effectLst/>
                          <a:latin typeface="Calibri" panose="020F0502020204030204" pitchFamily="34" charset="0"/>
                        </a:rPr>
                        <a:t>TYPE</a:t>
                      </a:r>
                    </a:p>
                  </a:txBody>
                  <a:tcPr marL="7144" marR="7144" marT="7144" marB="0" anchor="b"/>
                </a:tc>
                <a:extLst>
                  <a:ext uri="{0D108BD9-81ED-4DB2-BD59-A6C34878D82A}">
                    <a16:rowId xmlns="" xmlns:a16="http://schemas.microsoft.com/office/drawing/2014/main" val="444968821"/>
                  </a:ext>
                </a:extLst>
              </a:tr>
              <a:tr h="142875">
                <a:tc>
                  <a:txBody>
                    <a:bodyPr/>
                    <a:lstStyle/>
                    <a:p>
                      <a:pPr algn="r" fontAlgn="b"/>
                      <a:r>
                        <a:rPr lang="en-US" sz="800" u="none" strike="noStrike" dirty="0">
                          <a:effectLst/>
                        </a:rPr>
                        <a:t>92144</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172.16.50.201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10.220.223.10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256</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1.39835E+12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940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940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36717</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61768</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2085520800"/>
                  </a:ext>
                </a:extLst>
              </a:tr>
              <a:tr h="142875">
                <a:tc>
                  <a:txBody>
                    <a:bodyPr/>
                    <a:lstStyle/>
                    <a:p>
                      <a:pPr algn="r" fontAlgn="b"/>
                      <a:r>
                        <a:rPr lang="en-US" sz="800" u="none" strike="noStrike" dirty="0">
                          <a:effectLst/>
                          <a:highlight>
                            <a:srgbClr val="FFFF00"/>
                          </a:highlight>
                        </a:rPr>
                        <a:t>155653</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l" fontAlgn="b"/>
                      <a:r>
                        <a:rPr lang="en-US" sz="800" u="none" strike="noStrike" dirty="0">
                          <a:effectLst/>
                          <a:highlight>
                            <a:srgbClr val="FFFF00"/>
                          </a:highlight>
                        </a:rPr>
                        <a:t>192.168.51.68</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l" fontAlgn="b"/>
                      <a:r>
                        <a:rPr lang="en-US" sz="800" u="none" strike="noStrike" dirty="0">
                          <a:effectLst/>
                          <a:highlight>
                            <a:srgbClr val="FFFF00"/>
                          </a:highlight>
                        </a:rPr>
                        <a:t>172.16.90.3</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5</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256</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1.39835E+12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665</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1.39835E+12</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659</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3245</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35037</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0</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1</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200</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tc>
                  <a:txBody>
                    <a:bodyPr/>
                    <a:lstStyle/>
                    <a:p>
                      <a:pPr algn="r" fontAlgn="b"/>
                      <a:r>
                        <a:rPr lang="en-US" sz="800" u="none" strike="noStrike" dirty="0">
                          <a:effectLst/>
                          <a:highlight>
                            <a:srgbClr val="FFFF00"/>
                          </a:highlight>
                        </a:rPr>
                        <a:t>1</a:t>
                      </a:r>
                      <a:endParaRPr lang="en-US" sz="800" b="0" i="0" u="none" strike="noStrike" dirty="0">
                        <a:solidFill>
                          <a:srgbClr val="000000"/>
                        </a:solidFill>
                        <a:effectLst/>
                        <a:highlight>
                          <a:srgbClr val="FFFF00"/>
                        </a:highlight>
                        <a:latin typeface="Calibri" panose="020F0502020204030204" pitchFamily="34" charset="0"/>
                      </a:endParaRPr>
                    </a:p>
                  </a:txBody>
                  <a:tcPr marL="7144" marR="7144" marT="7144" marB="0" anchor="b">
                    <a:solidFill>
                      <a:srgbClr val="FFFF00"/>
                    </a:solidFill>
                  </a:tcPr>
                </a:tc>
                <a:extLst>
                  <a:ext uri="{0D108BD9-81ED-4DB2-BD59-A6C34878D82A}">
                    <a16:rowId xmlns="" xmlns:a16="http://schemas.microsoft.com/office/drawing/2014/main" val="604233784"/>
                  </a:ext>
                </a:extLst>
              </a:tr>
              <a:tr h="142875">
                <a:tc>
                  <a:txBody>
                    <a:bodyPr/>
                    <a:lstStyle/>
                    <a:p>
                      <a:pPr algn="r" fontAlgn="b"/>
                      <a:r>
                        <a:rPr lang="en-US" sz="800" u="none" strike="noStrike" dirty="0">
                          <a:effectLst/>
                        </a:rPr>
                        <a:t>242622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10.60.60.20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10.150.200.200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256</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1.39835E+12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44</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1.39835E+12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59</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36290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31465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200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321925426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13092554"/>
              </p:ext>
            </p:extLst>
          </p:nvPr>
        </p:nvGraphicFramePr>
        <p:xfrm>
          <a:off x="1455292" y="2113794"/>
          <a:ext cx="4792601" cy="472440"/>
        </p:xfrm>
        <a:graphic>
          <a:graphicData uri="http://schemas.openxmlformats.org/drawingml/2006/table">
            <a:tbl>
              <a:tblPr firstRow="1" bandRow="1">
                <a:tableStyleId>{5C22544A-7EE6-4342-B048-85BDC9FD1C3A}</a:tableStyleId>
              </a:tblPr>
              <a:tblGrid>
                <a:gridCol w="304913">
                  <a:extLst>
                    <a:ext uri="{9D8B030D-6E8A-4147-A177-3AD203B41FA5}">
                      <a16:colId xmlns="" xmlns:a16="http://schemas.microsoft.com/office/drawing/2014/main" val="20000"/>
                    </a:ext>
                  </a:extLst>
                </a:gridCol>
                <a:gridCol w="715073">
                  <a:extLst>
                    <a:ext uri="{9D8B030D-6E8A-4147-A177-3AD203B41FA5}">
                      <a16:colId xmlns="" xmlns:a16="http://schemas.microsoft.com/office/drawing/2014/main" val="20001"/>
                    </a:ext>
                  </a:extLst>
                </a:gridCol>
                <a:gridCol w="999125">
                  <a:extLst>
                    <a:ext uri="{9D8B030D-6E8A-4147-A177-3AD203B41FA5}">
                      <a16:colId xmlns="" xmlns:a16="http://schemas.microsoft.com/office/drawing/2014/main" val="20002"/>
                    </a:ext>
                  </a:extLst>
                </a:gridCol>
                <a:gridCol w="1339787">
                  <a:extLst>
                    <a:ext uri="{9D8B030D-6E8A-4147-A177-3AD203B41FA5}">
                      <a16:colId xmlns="" xmlns:a16="http://schemas.microsoft.com/office/drawing/2014/main" val="20003"/>
                    </a:ext>
                  </a:extLst>
                </a:gridCol>
                <a:gridCol w="800957">
                  <a:extLst>
                    <a:ext uri="{9D8B030D-6E8A-4147-A177-3AD203B41FA5}">
                      <a16:colId xmlns="" xmlns:a16="http://schemas.microsoft.com/office/drawing/2014/main" val="20004"/>
                    </a:ext>
                  </a:extLst>
                </a:gridCol>
                <a:gridCol w="632746">
                  <a:extLst>
                    <a:ext uri="{9D8B030D-6E8A-4147-A177-3AD203B41FA5}">
                      <a16:colId xmlns="" xmlns:a16="http://schemas.microsoft.com/office/drawing/2014/main" val="20005"/>
                    </a:ext>
                  </a:extLst>
                </a:gridCol>
              </a:tblGrid>
              <a:tr h="228600">
                <a:tc>
                  <a:txBody>
                    <a:bodyPr/>
                    <a:lstStyle/>
                    <a:p>
                      <a:endParaRPr lang="en-US" sz="1100" dirty="0"/>
                    </a:p>
                  </a:txBody>
                  <a:tcPr marL="68580" marR="68580" marT="34290" marB="34290"/>
                </a:tc>
                <a:tc>
                  <a:txBody>
                    <a:bodyPr/>
                    <a:lstStyle/>
                    <a:p>
                      <a:r>
                        <a:rPr lang="en-US" sz="1100" dirty="0"/>
                        <a:t>Packets</a:t>
                      </a:r>
                    </a:p>
                  </a:txBody>
                  <a:tcPr marL="68580" marR="68580" marT="34290" marB="34290"/>
                </a:tc>
                <a:tc>
                  <a:txBody>
                    <a:bodyPr/>
                    <a:lstStyle/>
                    <a:p>
                      <a:r>
                        <a:rPr lang="en-US" sz="1100" dirty="0"/>
                        <a:t>Source</a:t>
                      </a:r>
                      <a:r>
                        <a:rPr lang="en-US" sz="1100" baseline="0" dirty="0"/>
                        <a:t> port</a:t>
                      </a:r>
                      <a:endParaRPr lang="en-US" sz="1100" dirty="0"/>
                    </a:p>
                  </a:txBody>
                  <a:tcPr marL="68580" marR="68580" marT="34290" marB="34290"/>
                </a:tc>
                <a:tc>
                  <a:txBody>
                    <a:bodyPr/>
                    <a:lstStyle/>
                    <a:p>
                      <a:r>
                        <a:rPr lang="en-US" sz="1100" dirty="0"/>
                        <a:t>Destination port</a:t>
                      </a:r>
                    </a:p>
                  </a:txBody>
                  <a:tcPr marL="68580" marR="68580" marT="34290" marB="34290"/>
                </a:tc>
                <a:tc>
                  <a:txBody>
                    <a:bodyPr/>
                    <a:lstStyle/>
                    <a:p>
                      <a:r>
                        <a:rPr lang="en-US" sz="1100" dirty="0"/>
                        <a:t>Duration</a:t>
                      </a:r>
                    </a:p>
                  </a:txBody>
                  <a:tcPr marL="68580" marR="68580" marT="34290" marB="34290"/>
                </a:tc>
                <a:tc>
                  <a:txBody>
                    <a:bodyPr/>
                    <a:lstStyle/>
                    <a:p>
                      <a:r>
                        <a:rPr lang="en-US" sz="1100" dirty="0"/>
                        <a:t>Octets</a:t>
                      </a:r>
                    </a:p>
                  </a:txBody>
                  <a:tcPr marL="68580" marR="68580" marT="34290" marB="34290"/>
                </a:tc>
                <a:extLst>
                  <a:ext uri="{0D108BD9-81ED-4DB2-BD59-A6C34878D82A}">
                    <a16:rowId xmlns="" xmlns:a16="http://schemas.microsoft.com/office/drawing/2014/main" val="10000"/>
                  </a:ext>
                </a:extLst>
              </a:tr>
              <a:tr h="228600">
                <a:tc>
                  <a:txBody>
                    <a:bodyPr/>
                    <a:lstStyle/>
                    <a:p>
                      <a:r>
                        <a:rPr lang="en-US" sz="1100" dirty="0"/>
                        <a:t>P</a:t>
                      </a:r>
                      <a:r>
                        <a:rPr lang="en-US" sz="1100" baseline="-25000" dirty="0"/>
                        <a:t>2</a:t>
                      </a:r>
                    </a:p>
                  </a:txBody>
                  <a:tcPr marL="68580" marR="68580" marT="34290" marB="34290"/>
                </a:tc>
                <a:tc>
                  <a:txBody>
                    <a:bodyPr/>
                    <a:lstStyle/>
                    <a:p>
                      <a:r>
                        <a:rPr lang="en-US" sz="1100" dirty="0"/>
                        <a:t>5</a:t>
                      </a:r>
                    </a:p>
                  </a:txBody>
                  <a:tcPr marL="68580" marR="68580" marT="34290" marB="34290"/>
                </a:tc>
                <a:tc>
                  <a:txBody>
                    <a:bodyPr/>
                    <a:lstStyle/>
                    <a:p>
                      <a:r>
                        <a:rPr lang="en-US" sz="1100" dirty="0"/>
                        <a:t>R(65k)</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R(65k)</a:t>
                      </a:r>
                    </a:p>
                  </a:txBody>
                  <a:tcPr marL="68580" marR="68580" marT="34290" marB="34290"/>
                </a:tc>
                <a:tc>
                  <a:txBody>
                    <a:bodyPr/>
                    <a:lstStyle/>
                    <a:p>
                      <a:r>
                        <a:rPr lang="en-US" sz="1100" dirty="0"/>
                        <a:t>200</a:t>
                      </a:r>
                    </a:p>
                  </a:txBody>
                  <a:tcPr marL="68580" marR="68580" marT="34290" marB="34290"/>
                </a:tc>
                <a:tc>
                  <a:txBody>
                    <a:bodyPr/>
                    <a:lstStyle/>
                    <a:p>
                      <a:r>
                        <a:rPr lang="en-US" sz="1100" dirty="0"/>
                        <a:t>256</a:t>
                      </a:r>
                    </a:p>
                  </a:txBody>
                  <a:tcPr marL="68580" marR="68580" marT="34290" marB="34290"/>
                </a:tc>
                <a:extLst>
                  <a:ext uri="{0D108BD9-81ED-4DB2-BD59-A6C34878D82A}">
                    <a16:rowId xmlns="" xmlns:a16="http://schemas.microsoft.com/office/drawing/2014/main" val="10001"/>
                  </a:ext>
                </a:extLst>
              </a:tr>
            </a:tbl>
          </a:graphicData>
        </a:graphic>
      </p:graphicFrame>
      <p:sp>
        <p:nvSpPr>
          <p:cNvPr id="10" name="Curved Left Arrow 9"/>
          <p:cNvSpPr/>
          <p:nvPr/>
        </p:nvSpPr>
        <p:spPr>
          <a:xfrm>
            <a:off x="6387309" y="2328469"/>
            <a:ext cx="534924" cy="395184"/>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12" name="TextBox 11"/>
          <p:cNvSpPr txBox="1"/>
          <p:nvPr/>
        </p:nvSpPr>
        <p:spPr>
          <a:xfrm>
            <a:off x="5492447" y="3504591"/>
            <a:ext cx="1665449" cy="577081"/>
          </a:xfrm>
          <a:prstGeom prst="rect">
            <a:avLst/>
          </a:prstGeom>
          <a:noFill/>
        </p:spPr>
        <p:txBody>
          <a:bodyPr wrap="square" rtlCol="0">
            <a:spAutoFit/>
          </a:bodyPr>
          <a:lstStyle/>
          <a:p>
            <a:r>
              <a:rPr lang="en-US" sz="1050" b="1" dirty="0">
                <a:solidFill>
                  <a:srgbClr val="FF0000"/>
                </a:solidFill>
              </a:rPr>
              <a:t>No Injected Patterns discovered using K-NN search </a:t>
            </a:r>
          </a:p>
        </p:txBody>
      </p:sp>
      <p:sp>
        <p:nvSpPr>
          <p:cNvPr id="13" name="Right Arrow 12"/>
          <p:cNvSpPr/>
          <p:nvPr/>
        </p:nvSpPr>
        <p:spPr>
          <a:xfrm>
            <a:off x="7188536" y="3804412"/>
            <a:ext cx="742502" cy="1485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4" name="TextBox 13"/>
          <p:cNvSpPr txBox="1"/>
          <p:nvPr/>
        </p:nvSpPr>
        <p:spPr>
          <a:xfrm>
            <a:off x="0" y="1854836"/>
            <a:ext cx="1475961" cy="300082"/>
          </a:xfrm>
          <a:prstGeom prst="rect">
            <a:avLst/>
          </a:prstGeom>
          <a:noFill/>
        </p:spPr>
        <p:txBody>
          <a:bodyPr wrap="square" rtlCol="0">
            <a:spAutoFit/>
          </a:bodyPr>
          <a:lstStyle/>
          <a:p>
            <a:r>
              <a:rPr lang="en-US" sz="1350" dirty="0"/>
              <a:t>Injection Pattern</a:t>
            </a:r>
          </a:p>
        </p:txBody>
      </p:sp>
      <p:sp>
        <p:nvSpPr>
          <p:cNvPr id="15" name="TextBox 14"/>
          <p:cNvSpPr txBox="1"/>
          <p:nvPr/>
        </p:nvSpPr>
        <p:spPr>
          <a:xfrm>
            <a:off x="162414" y="2353516"/>
            <a:ext cx="1272209" cy="300082"/>
          </a:xfrm>
          <a:prstGeom prst="rect">
            <a:avLst/>
          </a:prstGeom>
          <a:noFill/>
        </p:spPr>
        <p:txBody>
          <a:bodyPr wrap="square" rtlCol="0">
            <a:spAutoFit/>
          </a:bodyPr>
          <a:lstStyle/>
          <a:p>
            <a:r>
              <a:rPr lang="en-US" sz="1350" dirty="0"/>
              <a:t>Injected record</a:t>
            </a:r>
          </a:p>
        </p:txBody>
      </p:sp>
      <p:sp>
        <p:nvSpPr>
          <p:cNvPr id="16" name="Right Arrow 15"/>
          <p:cNvSpPr/>
          <p:nvPr/>
        </p:nvSpPr>
        <p:spPr>
          <a:xfrm rot="1595733">
            <a:off x="1056408" y="2123420"/>
            <a:ext cx="379270" cy="1772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7" name="Right Arrow 16"/>
          <p:cNvSpPr/>
          <p:nvPr/>
        </p:nvSpPr>
        <p:spPr>
          <a:xfrm rot="1595733">
            <a:off x="1077077" y="2619351"/>
            <a:ext cx="379270" cy="1772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9" name="TextBox 18"/>
          <p:cNvSpPr txBox="1"/>
          <p:nvPr/>
        </p:nvSpPr>
        <p:spPr>
          <a:xfrm>
            <a:off x="1361874" y="3625598"/>
            <a:ext cx="3487607" cy="300082"/>
          </a:xfrm>
          <a:prstGeom prst="rect">
            <a:avLst/>
          </a:prstGeom>
          <a:noFill/>
          <a:ln>
            <a:solidFill>
              <a:schemeClr val="tx2">
                <a:lumMod val="60000"/>
                <a:lumOff val="40000"/>
              </a:schemeClr>
            </a:solidFill>
          </a:ln>
        </p:spPr>
        <p:txBody>
          <a:bodyPr wrap="square" rtlCol="0">
            <a:spAutoFit/>
          </a:bodyPr>
          <a:lstStyle/>
          <a:p>
            <a:r>
              <a:rPr lang="en-US" sz="1350" dirty="0"/>
              <a:t>Anonymization using Differential Privacy</a:t>
            </a:r>
          </a:p>
        </p:txBody>
      </p:sp>
      <p:sp>
        <p:nvSpPr>
          <p:cNvPr id="5" name="Slide Number Placeholder 4"/>
          <p:cNvSpPr>
            <a:spLocks noGrp="1"/>
          </p:cNvSpPr>
          <p:nvPr>
            <p:ph type="sldNum" sz="quarter" idx="12"/>
          </p:nvPr>
        </p:nvSpPr>
        <p:spPr>
          <a:xfrm>
            <a:off x="8235569" y="6512072"/>
            <a:ext cx="789381" cy="365125"/>
          </a:xfrm>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53506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563933"/>
            <a:ext cx="8272212" cy="1013800"/>
          </a:xfrm>
        </p:spPr>
        <p:txBody>
          <a:bodyPr>
            <a:normAutofit/>
          </a:bodyPr>
          <a:lstStyle/>
          <a:p>
            <a:pPr algn="ctr" fontAlgn="base">
              <a:spcAft>
                <a:spcPct val="0"/>
              </a:spcAft>
            </a:pPr>
            <a:r>
              <a:rPr lang="en-US" sz="2700" b="1" cap="none" dirty="0" smtClean="0">
                <a:ea typeface="宋体" panose="02010600030101010101" pitchFamily="2" charset="-122"/>
              </a:rPr>
              <a:t>Experiments on Pattern Injection </a:t>
            </a:r>
            <a:endParaRPr lang="en-US" sz="2700" b="1" cap="none" dirty="0">
              <a:ea typeface="宋体" panose="02010600030101010101" pitchFamily="2" charset="-122"/>
            </a:endParaRPr>
          </a:p>
        </p:txBody>
      </p:sp>
      <p:sp>
        <p:nvSpPr>
          <p:cNvPr id="3" name="Content Placeholder 2"/>
          <p:cNvSpPr>
            <a:spLocks noGrp="1"/>
          </p:cNvSpPr>
          <p:nvPr>
            <p:ph idx="1"/>
          </p:nvPr>
        </p:nvSpPr>
        <p:spPr>
          <a:xfrm>
            <a:off x="435894" y="2169865"/>
            <a:ext cx="8272211" cy="1711019"/>
          </a:xfrm>
        </p:spPr>
        <p:txBody>
          <a:bodyPr>
            <a:normAutofit/>
          </a:bodyPr>
          <a:lstStyle/>
          <a:p>
            <a:r>
              <a:rPr lang="en-US" sz="1600" dirty="0"/>
              <a:t>130 records from each pattern are injected in </a:t>
            </a:r>
            <a:r>
              <a:rPr lang="en-US" sz="1600" dirty="0" smtClean="0"/>
              <a:t>each dataset </a:t>
            </a:r>
            <a:r>
              <a:rPr lang="en-US" sz="1600" dirty="0"/>
              <a:t>before anonymization (total 650 injection attempts)</a:t>
            </a:r>
          </a:p>
          <a:p>
            <a:r>
              <a:rPr lang="en-US" sz="1600" dirty="0"/>
              <a:t>The data is </a:t>
            </a:r>
            <a:r>
              <a:rPr lang="en-US" sz="1600" dirty="0" smtClean="0"/>
              <a:t>anonymized </a:t>
            </a:r>
            <a:r>
              <a:rPr lang="en-US" sz="1600" dirty="0"/>
              <a:t>using 7 anonymization policies including </a:t>
            </a:r>
            <a:r>
              <a:rPr lang="en-US" sz="1600" dirty="0" smtClean="0"/>
              <a:t>Differential </a:t>
            </a:r>
            <a:r>
              <a:rPr lang="en-US" sz="1600" dirty="0"/>
              <a:t>Privacy</a:t>
            </a:r>
          </a:p>
          <a:p>
            <a:r>
              <a:rPr lang="en-US" sz="1600" dirty="0"/>
              <a:t>K-NN </a:t>
            </a:r>
            <a:r>
              <a:rPr lang="en-US" sz="1600" dirty="0" smtClean="0"/>
              <a:t>search </a:t>
            </a:r>
            <a:r>
              <a:rPr lang="en-US" sz="1600" dirty="0"/>
              <a:t>is used to recover the injected patterns </a:t>
            </a:r>
          </a:p>
          <a:p>
            <a:r>
              <a:rPr lang="en-US" sz="1600" dirty="0"/>
              <a:t>The number of </a:t>
            </a:r>
            <a:r>
              <a:rPr lang="en-US" sz="1600" dirty="0" smtClean="0"/>
              <a:t>identified injected patterns </a:t>
            </a:r>
            <a:r>
              <a:rPr lang="en-US" sz="1600" dirty="0"/>
              <a:t>using each anonymization policy is </a:t>
            </a:r>
            <a:r>
              <a:rPr lang="en-US" sz="1600" dirty="0" smtClean="0"/>
              <a:t>reported</a:t>
            </a:r>
            <a:endParaRPr lang="en-US" sz="1600" dirty="0"/>
          </a:p>
        </p:txBody>
      </p:sp>
      <p:sp>
        <p:nvSpPr>
          <p:cNvPr id="4" name="Slide Number Placeholder 3"/>
          <p:cNvSpPr>
            <a:spLocks noGrp="1"/>
          </p:cNvSpPr>
          <p:nvPr>
            <p:ph type="sldNum" sz="quarter" idx="12"/>
          </p:nvPr>
        </p:nvSpPr>
        <p:spPr>
          <a:xfrm>
            <a:off x="6969642" y="6366982"/>
            <a:ext cx="2057400" cy="365125"/>
          </a:xfrm>
          <a:prstGeom prst="rect">
            <a:avLst/>
          </a:prstGeom>
        </p:spPr>
        <p:txBody>
          <a:bodyPr/>
          <a:lstStyle/>
          <a:p>
            <a:fld id="{ADB6A267-B60E-4B71-A764-FA8857C652C5}" type="slidenum">
              <a:rPr lang="en-US" smtClean="0"/>
              <a:t>26</a:t>
            </a:fld>
            <a:endParaRPr lang="en-US" dirty="0"/>
          </a:p>
        </p:txBody>
      </p:sp>
    </p:spTree>
    <p:extLst>
      <p:ext uri="{BB962C8B-B14F-4D97-AF65-F5344CB8AC3E}">
        <p14:creationId xmlns:p14="http://schemas.microsoft.com/office/powerpoint/2010/main" val="213615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1" y="468240"/>
            <a:ext cx="8272212" cy="1013800"/>
          </a:xfrm>
        </p:spPr>
        <p:txBody>
          <a:bodyPr>
            <a:normAutofit/>
          </a:bodyPr>
          <a:lstStyle/>
          <a:p>
            <a:pPr algn="ctr" fontAlgn="base">
              <a:spcAft>
                <a:spcPct val="0"/>
              </a:spcAft>
            </a:pPr>
            <a:r>
              <a:rPr lang="en-US" sz="2700" b="1" cap="none" dirty="0">
                <a:ea typeface="宋体" panose="02010600030101010101" pitchFamily="2" charset="-122"/>
              </a:rPr>
              <a:t>Robustness Against Data Injection Attacks</a:t>
            </a:r>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27</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953738899"/>
              </p:ext>
            </p:extLst>
          </p:nvPr>
        </p:nvGraphicFramePr>
        <p:xfrm>
          <a:off x="56746" y="1920479"/>
          <a:ext cx="3846041" cy="3087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041173753"/>
              </p:ext>
            </p:extLst>
          </p:nvPr>
        </p:nvGraphicFramePr>
        <p:xfrm>
          <a:off x="4422298" y="1920479"/>
          <a:ext cx="4261805" cy="3358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411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509658"/>
            <a:ext cx="8272212" cy="1013800"/>
          </a:xfrm>
        </p:spPr>
        <p:txBody>
          <a:bodyPr>
            <a:normAutofit/>
          </a:bodyPr>
          <a:lstStyle/>
          <a:p>
            <a:pPr algn="ctr" fontAlgn="base">
              <a:spcAft>
                <a:spcPct val="0"/>
              </a:spcAft>
            </a:pPr>
            <a:r>
              <a:rPr lang="en-US" sz="2700" b="1" cap="none" dirty="0" smtClean="0">
                <a:ea typeface="宋体" panose="02010600030101010101" pitchFamily="2" charset="-122"/>
              </a:rPr>
              <a:t>Findings </a:t>
            </a:r>
            <a:endParaRPr lang="en-US" sz="2700" b="1" cap="none" dirty="0">
              <a:ea typeface="宋体" panose="02010600030101010101" pitchFamily="2" charset="-122"/>
            </a:endParaRPr>
          </a:p>
        </p:txBody>
      </p:sp>
      <p:sp>
        <p:nvSpPr>
          <p:cNvPr id="3" name="Content Placeholder 2"/>
          <p:cNvSpPr>
            <a:spLocks noGrp="1"/>
          </p:cNvSpPr>
          <p:nvPr>
            <p:ph idx="1"/>
          </p:nvPr>
        </p:nvSpPr>
        <p:spPr>
          <a:xfrm>
            <a:off x="308304" y="1882787"/>
            <a:ext cx="8272211" cy="2838070"/>
          </a:xfrm>
        </p:spPr>
        <p:txBody>
          <a:bodyPr>
            <a:normAutofit/>
          </a:bodyPr>
          <a:lstStyle/>
          <a:p>
            <a:r>
              <a:rPr lang="en-US" dirty="0"/>
              <a:t>We proposed a method to anonymize network traces </a:t>
            </a:r>
            <a:r>
              <a:rPr lang="en-US" dirty="0" smtClean="0"/>
              <a:t>that:  </a:t>
            </a:r>
            <a:endParaRPr lang="en-US" dirty="0"/>
          </a:p>
          <a:p>
            <a:pPr marL="985838" indent="-385763">
              <a:buAutoNum type="arabicPeriod"/>
            </a:pPr>
            <a:r>
              <a:rPr lang="en-US" dirty="0"/>
              <a:t>U</a:t>
            </a:r>
            <a:r>
              <a:rPr lang="en-US" dirty="0" smtClean="0"/>
              <a:t>tilizes </a:t>
            </a:r>
            <a:r>
              <a:rPr lang="en-US" dirty="0"/>
              <a:t>Differential </a:t>
            </a:r>
            <a:r>
              <a:rPr lang="en-US" dirty="0" smtClean="0"/>
              <a:t>Privacy providing a very </a:t>
            </a:r>
            <a:r>
              <a:rPr lang="en-US" dirty="0"/>
              <a:t>strong privacy guarantee </a:t>
            </a:r>
          </a:p>
          <a:p>
            <a:pPr marL="985838" indent="-385763">
              <a:buAutoNum type="arabicPeriod"/>
            </a:pPr>
            <a:r>
              <a:rPr lang="en-US" dirty="0" smtClean="0"/>
              <a:t>Is robust against injection </a:t>
            </a:r>
            <a:r>
              <a:rPr lang="en-US" dirty="0"/>
              <a:t>attacks</a:t>
            </a:r>
          </a:p>
          <a:p>
            <a:pPr marL="985838" indent="-385763">
              <a:buAutoNum type="arabicPeriod"/>
            </a:pPr>
            <a:r>
              <a:rPr lang="en-US" dirty="0" smtClean="0"/>
              <a:t>Has negligible impact (less than 2%) when anonymized data are fed to intrusion detection systems </a:t>
            </a:r>
          </a:p>
          <a:p>
            <a:pPr marL="985838" indent="-385763">
              <a:buAutoNum type="arabicPeriod"/>
            </a:pPr>
            <a:r>
              <a:rPr lang="en-US" dirty="0" smtClean="0"/>
              <a:t>Achieves </a:t>
            </a:r>
            <a:r>
              <a:rPr lang="en-US" dirty="0"/>
              <a:t>better privacy-utility </a:t>
            </a:r>
            <a:r>
              <a:rPr lang="en-US" dirty="0" smtClean="0"/>
              <a:t>tradeoff than </a:t>
            </a:r>
            <a:r>
              <a:rPr lang="en-US" dirty="0"/>
              <a:t>existing </a:t>
            </a:r>
            <a:r>
              <a:rPr lang="en-US" dirty="0" smtClean="0"/>
              <a:t>techniques</a:t>
            </a:r>
            <a:endParaRPr lang="en-US"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28</a:t>
            </a:fld>
            <a:endParaRPr lang="en-US"/>
          </a:p>
        </p:txBody>
      </p:sp>
    </p:spTree>
    <p:extLst>
      <p:ext uri="{BB962C8B-B14F-4D97-AF65-F5344CB8AC3E}">
        <p14:creationId xmlns:p14="http://schemas.microsoft.com/office/powerpoint/2010/main" val="274494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411022"/>
            <a:ext cx="8272212" cy="1013800"/>
          </a:xfrm>
        </p:spPr>
        <p:txBody>
          <a:bodyPr>
            <a:normAutofit/>
          </a:bodyPr>
          <a:lstStyle/>
          <a:p>
            <a:pPr algn="ctr" fontAlgn="base">
              <a:spcAft>
                <a:spcPct val="0"/>
              </a:spcAft>
            </a:pPr>
            <a:r>
              <a:rPr lang="en-US" sz="2700" b="1" cap="none" dirty="0">
                <a:ea typeface="宋体" panose="02010600030101010101" pitchFamily="2" charset="-122"/>
              </a:rPr>
              <a:t>Future Work</a:t>
            </a:r>
          </a:p>
        </p:txBody>
      </p:sp>
      <p:sp>
        <p:nvSpPr>
          <p:cNvPr id="3" name="Content Placeholder 2"/>
          <p:cNvSpPr>
            <a:spLocks noGrp="1"/>
          </p:cNvSpPr>
          <p:nvPr>
            <p:ph idx="1"/>
          </p:nvPr>
        </p:nvSpPr>
        <p:spPr>
          <a:xfrm>
            <a:off x="435895" y="2276191"/>
            <a:ext cx="8272211" cy="2412768"/>
          </a:xfrm>
        </p:spPr>
        <p:txBody>
          <a:bodyPr>
            <a:noAutofit/>
          </a:bodyPr>
          <a:lstStyle/>
          <a:p>
            <a:r>
              <a:rPr lang="en-US" sz="1600" dirty="0"/>
              <a:t>Testing if the utility of the proposed method  is affected when the number of the injected patterns increases</a:t>
            </a:r>
          </a:p>
          <a:p>
            <a:pPr algn="just"/>
            <a:r>
              <a:rPr lang="en-US" sz="1600" dirty="0"/>
              <a:t>Creating a GUI interface to automatically perform all anonymization procedures </a:t>
            </a:r>
            <a:endParaRPr lang="en-US" sz="1600" dirty="0" smtClean="0"/>
          </a:p>
          <a:p>
            <a:pPr algn="just"/>
            <a:r>
              <a:rPr lang="en-US" sz="1600" dirty="0" smtClean="0"/>
              <a:t>Big-data environment</a:t>
            </a:r>
          </a:p>
          <a:p>
            <a:pPr lvl="1" algn="just"/>
            <a:r>
              <a:rPr lang="en-US" sz="1600" dirty="0" smtClean="0"/>
              <a:t>Conduct experiments in big-data test-bed</a:t>
            </a:r>
          </a:p>
          <a:p>
            <a:pPr lvl="1" algn="just"/>
            <a:r>
              <a:rPr lang="en-US" sz="1600" dirty="0" smtClean="0"/>
              <a:t>Exploit parallelism for big-data</a:t>
            </a:r>
          </a:p>
          <a:p>
            <a:pPr lvl="1" algn="just"/>
            <a:r>
              <a:rPr lang="en-US" sz="1600" dirty="0" smtClean="0"/>
              <a:t>Investigate scalability of proposed techniques in big-data platforms</a:t>
            </a:r>
          </a:p>
          <a:p>
            <a:pPr algn="just"/>
            <a:r>
              <a:rPr lang="en-US" sz="1600" dirty="0" smtClean="0"/>
              <a:t>Explore additional domains within cybersecurity (e.g. logs)</a:t>
            </a:r>
            <a:endParaRPr lang="en-US" sz="1600"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29</a:t>
            </a:fld>
            <a:endParaRPr lang="en-US"/>
          </a:p>
        </p:txBody>
      </p:sp>
    </p:spTree>
    <p:extLst>
      <p:ext uri="{BB962C8B-B14F-4D97-AF65-F5344CB8AC3E}">
        <p14:creationId xmlns:p14="http://schemas.microsoft.com/office/powerpoint/2010/main" val="69107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435895" y="449171"/>
            <a:ext cx="7886700" cy="994172"/>
          </a:xfrm>
        </p:spPr>
        <p:txBody>
          <a:bodyPr>
            <a:normAutofit/>
          </a:bodyPr>
          <a:lstStyle/>
          <a:p>
            <a:pPr algn="ctr"/>
            <a:r>
              <a:rPr lang="en-US" altLang="zh-CN" sz="3000" b="1" cap="none" dirty="0" smtClean="0">
                <a:ea typeface="宋体" panose="02010600030101010101" pitchFamily="2" charset="-122"/>
              </a:rPr>
              <a:t>Data Sharing: Trace Anonymization</a:t>
            </a:r>
            <a:endParaRPr lang="en-US" altLang="zh-CN" sz="3000" b="1" cap="none" dirty="0">
              <a:ea typeface="宋体" panose="02010600030101010101" pitchFamily="2" charset="-122"/>
            </a:endParaRPr>
          </a:p>
        </p:txBody>
      </p:sp>
      <p:sp>
        <p:nvSpPr>
          <p:cNvPr id="532483" name="Rectangle 3"/>
          <p:cNvSpPr>
            <a:spLocks noGrp="1" noChangeArrowheads="1"/>
          </p:cNvSpPr>
          <p:nvPr>
            <p:ph idx="1"/>
          </p:nvPr>
        </p:nvSpPr>
        <p:spPr>
          <a:xfrm>
            <a:off x="435895" y="1935947"/>
            <a:ext cx="8601779" cy="4420403"/>
          </a:xfrm>
        </p:spPr>
        <p:txBody>
          <a:bodyPr>
            <a:normAutofit/>
          </a:bodyPr>
          <a:lstStyle/>
          <a:p>
            <a:r>
              <a:rPr lang="en-US" altLang="zh-CN" sz="1600" dirty="0" smtClean="0">
                <a:ea typeface="宋体" panose="02010600030101010101" pitchFamily="2" charset="-122"/>
              </a:rPr>
              <a:t>Why share network data? </a:t>
            </a:r>
            <a:endParaRPr lang="en-US" altLang="zh-CN" sz="1600" dirty="0">
              <a:ea typeface="宋体" panose="02010600030101010101" pitchFamily="2" charset="-122"/>
            </a:endParaRPr>
          </a:p>
          <a:p>
            <a:pPr lvl="1">
              <a:buFont typeface="Wingdings" panose="05000000000000000000" pitchFamily="2" charset="2"/>
              <a:buChar char="Ø"/>
            </a:pPr>
            <a:r>
              <a:rPr lang="en-US" altLang="zh-CN" sz="1600" dirty="0">
                <a:ea typeface="宋体" panose="02010600030101010101" pitchFamily="2" charset="-122"/>
              </a:rPr>
              <a:t>Collaborative attack detection</a:t>
            </a:r>
          </a:p>
          <a:p>
            <a:pPr lvl="1">
              <a:buFont typeface="Wingdings" panose="05000000000000000000" pitchFamily="2" charset="2"/>
              <a:buChar char="Ø"/>
            </a:pPr>
            <a:r>
              <a:rPr lang="en-US" altLang="zh-CN" sz="1600" dirty="0" smtClean="0">
                <a:ea typeface="宋体" panose="02010600030101010101" pitchFamily="2" charset="-122"/>
              </a:rPr>
              <a:t>Advancement of network research </a:t>
            </a:r>
            <a:endParaRPr lang="en-US" altLang="zh-CN" sz="1600" dirty="0">
              <a:ea typeface="宋体" panose="02010600030101010101" pitchFamily="2" charset="-122"/>
            </a:endParaRPr>
          </a:p>
          <a:p>
            <a:r>
              <a:rPr lang="en-US" altLang="zh-CN" sz="1600" dirty="0" smtClean="0">
                <a:ea typeface="宋体" panose="02010600030101010101" pitchFamily="2" charset="-122"/>
              </a:rPr>
              <a:t>Any problems with sharing network data? </a:t>
            </a:r>
            <a:endParaRPr lang="en-US" altLang="zh-CN" sz="1600" dirty="0">
              <a:ea typeface="宋体" panose="02010600030101010101" pitchFamily="2" charset="-122"/>
            </a:endParaRPr>
          </a:p>
          <a:p>
            <a:pPr lvl="1">
              <a:buFont typeface="Wingdings" panose="05000000000000000000" pitchFamily="2" charset="2"/>
              <a:buChar char="Ø"/>
            </a:pPr>
            <a:r>
              <a:rPr lang="en-US" altLang="zh-CN" sz="1600" dirty="0" smtClean="0">
                <a:ea typeface="宋体" panose="02010600030101010101" pitchFamily="2" charset="-122"/>
              </a:rPr>
              <a:t> Expose sensitive information</a:t>
            </a:r>
          </a:p>
          <a:p>
            <a:pPr lvl="1">
              <a:buFont typeface="Wingdings" panose="05000000000000000000" pitchFamily="2" charset="2"/>
              <a:buChar char="Ø"/>
            </a:pPr>
            <a:r>
              <a:rPr lang="en-US" altLang="zh-CN" sz="1600" dirty="0" smtClean="0">
                <a:ea typeface="宋体" panose="02010600030101010101" pitchFamily="2" charset="-122"/>
              </a:rPr>
              <a:t> Packet </a:t>
            </a:r>
            <a:r>
              <a:rPr lang="en-US" altLang="zh-CN" sz="1600" dirty="0">
                <a:ea typeface="宋体" panose="02010600030101010101" pitchFamily="2" charset="-122"/>
              </a:rPr>
              <a:t>header:  IP address, service port exposure</a:t>
            </a:r>
          </a:p>
          <a:p>
            <a:pPr lvl="1">
              <a:buFont typeface="Wingdings" panose="05000000000000000000" pitchFamily="2" charset="2"/>
              <a:buChar char="Ø"/>
            </a:pPr>
            <a:r>
              <a:rPr lang="en-US" altLang="zh-CN" sz="1600" dirty="0" smtClean="0">
                <a:ea typeface="宋体" panose="02010600030101010101" pitchFamily="2" charset="-122"/>
              </a:rPr>
              <a:t> Packet </a:t>
            </a:r>
            <a:r>
              <a:rPr lang="en-US" altLang="zh-CN" sz="1600" dirty="0">
                <a:ea typeface="宋体" panose="02010600030101010101" pitchFamily="2" charset="-122"/>
              </a:rPr>
              <a:t>content: more </a:t>
            </a:r>
            <a:r>
              <a:rPr lang="en-US" altLang="zh-CN" sz="1600" dirty="0" smtClean="0">
                <a:ea typeface="宋体" panose="02010600030101010101" pitchFamily="2" charset="-122"/>
              </a:rPr>
              <a:t>serious</a:t>
            </a:r>
          </a:p>
          <a:p>
            <a:pPr marL="511175" indent="-282575">
              <a:buFont typeface="Wingdings" panose="05000000000000000000" pitchFamily="2" charset="2"/>
              <a:buChar char="Ø"/>
            </a:pPr>
            <a:r>
              <a:rPr lang="en-US" sz="1600" dirty="0">
                <a:ea typeface="宋体" panose="02010600030101010101" pitchFamily="2" charset="-122"/>
              </a:rPr>
              <a:t>Sharing network trace logs may reveal the network architecture, user identity, and user information</a:t>
            </a:r>
            <a:endParaRPr lang="en-US" altLang="zh-CN" sz="1600" dirty="0">
              <a:ea typeface="宋体" panose="02010600030101010101" pitchFamily="2" charset="-122"/>
            </a:endParaRPr>
          </a:p>
          <a:p>
            <a:r>
              <a:rPr lang="en-US" altLang="zh-CN" sz="1600" dirty="0" smtClean="0">
                <a:ea typeface="宋体" panose="02010600030101010101" pitchFamily="2" charset="-122"/>
              </a:rPr>
              <a:t>Solution: </a:t>
            </a:r>
            <a:r>
              <a:rPr lang="en-US" altLang="zh-CN" sz="1600" dirty="0" smtClean="0"/>
              <a:t>anonymization of </a:t>
            </a:r>
            <a:r>
              <a:rPr lang="en-US" altLang="zh-CN" sz="1600" dirty="0" smtClean="0">
                <a:ea typeface="宋体" panose="02010600030101010101" pitchFamily="2" charset="-122"/>
              </a:rPr>
              <a:t>trace data </a:t>
            </a:r>
          </a:p>
          <a:p>
            <a:pPr lvl="1">
              <a:buFont typeface="Wingdings" panose="05000000000000000000" pitchFamily="2" charset="2"/>
              <a:buChar char="Ø"/>
            </a:pPr>
            <a:r>
              <a:rPr lang="en-US" altLang="zh-CN" sz="1600" dirty="0" smtClean="0">
                <a:ea typeface="宋体" panose="02010600030101010101" pitchFamily="2" charset="-122"/>
              </a:rPr>
              <a:t>preserve </a:t>
            </a:r>
            <a:r>
              <a:rPr lang="en-US" altLang="zh-CN" sz="1600" dirty="0">
                <a:ea typeface="宋体" panose="02010600030101010101" pitchFamily="2" charset="-122"/>
              </a:rPr>
              <a:t>IP prefix, and  </a:t>
            </a:r>
            <a:r>
              <a:rPr lang="en-US" altLang="zh-CN" sz="1600" dirty="0" smtClean="0">
                <a:ea typeface="宋体" panose="02010600030101010101" pitchFamily="2" charset="-122"/>
              </a:rPr>
              <a:t>change </a:t>
            </a:r>
            <a:r>
              <a:rPr lang="en-US" altLang="zh-CN" sz="1600" dirty="0">
                <a:ea typeface="宋体" panose="02010600030101010101" pitchFamily="2" charset="-122"/>
              </a:rPr>
              <a:t>packet content</a:t>
            </a:r>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EF1553A1-C96C-4CCB-8CBC-81512A527988}" type="slidenum">
              <a:rPr lang="en-US" altLang="zh-CN"/>
              <a:pPr/>
              <a:t>3</a:t>
            </a:fld>
            <a:endParaRPr lang="en-US" altLang="zh-CN"/>
          </a:p>
        </p:txBody>
      </p:sp>
    </p:spTree>
    <p:extLst>
      <p:ext uri="{BB962C8B-B14F-4D97-AF65-F5344CB8AC3E}">
        <p14:creationId xmlns:p14="http://schemas.microsoft.com/office/powerpoint/2010/main" val="26940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spcAft>
                <a:spcPct val="0"/>
              </a:spcAft>
            </a:pPr>
            <a:r>
              <a:rPr lang="en-US" sz="2700" b="1" cap="none" dirty="0">
                <a:ea typeface="宋体" panose="02010600030101010101" pitchFamily="2" charset="-122"/>
              </a:rPr>
              <a:t>References</a:t>
            </a:r>
          </a:p>
        </p:txBody>
      </p:sp>
      <p:sp>
        <p:nvSpPr>
          <p:cNvPr id="3" name="Content Placeholder 2"/>
          <p:cNvSpPr>
            <a:spLocks noGrp="1"/>
          </p:cNvSpPr>
          <p:nvPr>
            <p:ph idx="1"/>
          </p:nvPr>
        </p:nvSpPr>
        <p:spPr/>
        <p:txBody>
          <a:bodyPr>
            <a:normAutofit/>
          </a:bodyPr>
          <a:lstStyle/>
          <a:p>
            <a:pPr algn="just">
              <a:buFont typeface="+mj-lt"/>
              <a:buAutoNum type="arabicPeriod"/>
            </a:pPr>
            <a:r>
              <a:rPr lang="en-US" dirty="0">
                <a:solidFill>
                  <a:srgbClr val="282828"/>
                </a:solidFill>
              </a:rPr>
              <a:t>A. Aleroud, G. Karabatis, Queryable Semantics for the Detection of Cyber Attacks</a:t>
            </a:r>
          </a:p>
          <a:p>
            <a:pPr algn="just">
              <a:buFont typeface="+mj-lt"/>
              <a:buAutoNum type="arabicPeriod"/>
            </a:pPr>
            <a:r>
              <a:rPr lang="en-US" dirty="0">
                <a:solidFill>
                  <a:srgbClr val="282828"/>
                </a:solidFill>
              </a:rPr>
              <a:t>A. Aleroud, G. Karabatis, P. Sharma, and P. He, "Context and Semantics for Detection of Cyber Attacks," </a:t>
            </a:r>
            <a:r>
              <a:rPr lang="en-US" b="1" i="1" dirty="0">
                <a:solidFill>
                  <a:srgbClr val="282828"/>
                </a:solidFill>
              </a:rPr>
              <a:t>Int. J. Information and Computer Security</a:t>
            </a:r>
            <a:r>
              <a:rPr lang="en-US" i="1" dirty="0">
                <a:solidFill>
                  <a:srgbClr val="282828"/>
                </a:solidFill>
              </a:rPr>
              <a:t>., </a:t>
            </a:r>
            <a:r>
              <a:rPr lang="en-US" dirty="0">
                <a:solidFill>
                  <a:srgbClr val="282828"/>
                </a:solidFill>
              </a:rPr>
              <a:t>vol. 6, no. 1</a:t>
            </a:r>
            <a:r>
              <a:rPr lang="en-US" i="1" dirty="0">
                <a:solidFill>
                  <a:srgbClr val="282828"/>
                </a:solidFill>
              </a:rPr>
              <a:t>, </a:t>
            </a:r>
            <a:r>
              <a:rPr lang="en-US" dirty="0">
                <a:solidFill>
                  <a:srgbClr val="282828"/>
                </a:solidFill>
              </a:rPr>
              <a:t>pp. 63-92, 2014.</a:t>
            </a:r>
          </a:p>
          <a:p>
            <a:pPr algn="just">
              <a:buFont typeface="+mj-lt"/>
              <a:buAutoNum type="arabicPeriod"/>
            </a:pPr>
            <a:r>
              <a:rPr lang="en-US" dirty="0">
                <a:solidFill>
                  <a:srgbClr val="000000"/>
                </a:solidFill>
              </a:rPr>
              <a:t>A. AlEroud and G. Karabatis, "Context Infusion in Semantic Link Networks to Detect Cyber-attacks: A Flow-based Detection Approach," in </a:t>
            </a:r>
            <a:r>
              <a:rPr lang="en-US" b="1" i="1" dirty="0">
                <a:solidFill>
                  <a:srgbClr val="000000"/>
                </a:solidFill>
              </a:rPr>
              <a:t>Eighth IEEE International Conference on Semantic Computing</a:t>
            </a:r>
            <a:r>
              <a:rPr lang="en-US" dirty="0">
                <a:solidFill>
                  <a:srgbClr val="000000"/>
                </a:solidFill>
              </a:rPr>
              <a:t>, Newport Beach, California, USA, 2014.</a:t>
            </a:r>
          </a:p>
          <a:p>
            <a:pPr algn="just">
              <a:buFont typeface="+mj-lt"/>
              <a:buAutoNum type="arabicPeriod"/>
            </a:pPr>
            <a:r>
              <a:rPr lang="en-US" dirty="0">
                <a:solidFill>
                  <a:srgbClr val="000000"/>
                </a:solidFill>
              </a:rPr>
              <a:t>A. AlEroud and G. Karabatis, "</a:t>
            </a:r>
            <a:r>
              <a:rPr lang="en-US" b="1" dirty="0">
                <a:solidFill>
                  <a:srgbClr val="000000"/>
                </a:solidFill>
              </a:rPr>
              <a:t>A Contextual Anomaly Detection Approach to Discover Zero-day Attacks</a:t>
            </a:r>
            <a:r>
              <a:rPr lang="en-US" dirty="0">
                <a:solidFill>
                  <a:srgbClr val="000000"/>
                </a:solidFill>
              </a:rPr>
              <a:t>," in </a:t>
            </a:r>
            <a:r>
              <a:rPr lang="en-US" b="1" i="1" dirty="0">
                <a:solidFill>
                  <a:srgbClr val="000000"/>
                </a:solidFill>
              </a:rPr>
              <a:t>ASE International Conference on Cyber Security</a:t>
            </a:r>
            <a:r>
              <a:rPr lang="en-US" i="1" dirty="0">
                <a:solidFill>
                  <a:srgbClr val="000000"/>
                </a:solidFill>
              </a:rPr>
              <a:t>, </a:t>
            </a:r>
            <a:r>
              <a:rPr lang="en-US" dirty="0">
                <a:solidFill>
                  <a:srgbClr val="000000"/>
                </a:solidFill>
              </a:rPr>
              <a:t>Washington, D.C., USA 2012, pp. 383-388.</a:t>
            </a:r>
          </a:p>
          <a:p>
            <a:pPr algn="just">
              <a:buFont typeface="+mj-lt"/>
              <a:buAutoNum type="arabicPeriod"/>
            </a:pPr>
            <a:r>
              <a:rPr lang="en-US" dirty="0">
                <a:solidFill>
                  <a:srgbClr val="000000"/>
                </a:solidFill>
              </a:rPr>
              <a:t>A. AlEroud and G. Karabatis, "Detecting Zero-day Attacks using Contextual Relations," in </a:t>
            </a:r>
            <a:r>
              <a:rPr lang="en-US" b="1" i="1" dirty="0">
                <a:solidFill>
                  <a:srgbClr val="000000"/>
                </a:solidFill>
              </a:rPr>
              <a:t>Ninth International Knowledge Management in Organizations Conference</a:t>
            </a:r>
            <a:r>
              <a:rPr lang="en-US" dirty="0">
                <a:solidFill>
                  <a:srgbClr val="000000"/>
                </a:solidFill>
              </a:rPr>
              <a:t>, Santiago, Chile, 2014</a:t>
            </a:r>
          </a:p>
          <a:p>
            <a:pPr algn="just">
              <a:buFont typeface="+mj-lt"/>
              <a:buAutoNum type="arabicPeriod"/>
            </a:pPr>
            <a:r>
              <a:rPr lang="en-US" dirty="0">
                <a:solidFill>
                  <a:srgbClr val="000000"/>
                </a:solidFill>
              </a:rPr>
              <a:t>A. AlEroud and G. Karabatis</a:t>
            </a:r>
            <a:r>
              <a:rPr lang="en-US" dirty="0"/>
              <a:t>, "</a:t>
            </a:r>
            <a:r>
              <a:rPr lang="en-US" dirty="0">
                <a:solidFill>
                  <a:srgbClr val="000000"/>
                </a:solidFill>
              </a:rPr>
              <a:t>Toward Zero-Day Attack Identification Using Linear Data Transformation Techniques</a:t>
            </a:r>
            <a:r>
              <a:rPr lang="en-US" dirty="0"/>
              <a:t>," </a:t>
            </a:r>
            <a:r>
              <a:rPr lang="en-US" dirty="0">
                <a:solidFill>
                  <a:srgbClr val="000000"/>
                </a:solidFill>
              </a:rPr>
              <a:t>in </a:t>
            </a:r>
            <a:r>
              <a:rPr lang="en-US" b="1" i="1" dirty="0">
                <a:solidFill>
                  <a:srgbClr val="000000"/>
                </a:solidFill>
              </a:rPr>
              <a:t>IEEE 7th International Conference on Software Security and Reliability (SERE'13)</a:t>
            </a:r>
            <a:r>
              <a:rPr lang="en-US" dirty="0">
                <a:solidFill>
                  <a:srgbClr val="000000"/>
                </a:solidFill>
              </a:rPr>
              <a:t>, Washington, D.C., 2013, pp. 159-168.</a:t>
            </a:r>
          </a:p>
          <a:p>
            <a:endParaRPr lang="en-US"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30</a:t>
            </a:fld>
            <a:endParaRPr lang="en-US"/>
          </a:p>
        </p:txBody>
      </p:sp>
    </p:spTree>
    <p:extLst>
      <p:ext uri="{BB962C8B-B14F-4D97-AF65-F5344CB8AC3E}">
        <p14:creationId xmlns:p14="http://schemas.microsoft.com/office/powerpoint/2010/main" val="34968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51" y="471225"/>
            <a:ext cx="7886700" cy="994172"/>
          </a:xfrm>
        </p:spPr>
        <p:txBody>
          <a:bodyPr>
            <a:normAutofit fontScale="90000"/>
          </a:bodyPr>
          <a:lstStyle/>
          <a:p>
            <a:pPr algn="ctr"/>
            <a:r>
              <a:rPr lang="en-US" sz="3000" b="1" cap="none" dirty="0" smtClean="0">
                <a:ea typeface="宋体" panose="02010600030101010101" pitchFamily="2" charset="-122"/>
              </a:rPr>
              <a:t>The Challenge of Anonymizing Network Data  </a:t>
            </a:r>
            <a:endParaRPr lang="en-US" sz="3000" b="1" cap="none" dirty="0">
              <a:ea typeface="宋体" panose="02010600030101010101" pitchFamily="2" charset="-122"/>
            </a:endParaRPr>
          </a:p>
        </p:txBody>
      </p:sp>
      <p:sp>
        <p:nvSpPr>
          <p:cNvPr id="3" name="Content Placeholder 2"/>
          <p:cNvSpPr>
            <a:spLocks noGrp="1"/>
          </p:cNvSpPr>
          <p:nvPr>
            <p:ph idx="1"/>
          </p:nvPr>
        </p:nvSpPr>
        <p:spPr>
          <a:xfrm>
            <a:off x="456251" y="1988289"/>
            <a:ext cx="8166754" cy="2328530"/>
          </a:xfrm>
        </p:spPr>
        <p:txBody>
          <a:bodyPr>
            <a:normAutofit/>
          </a:bodyPr>
          <a:lstStyle/>
          <a:p>
            <a:pPr marL="0" indent="0">
              <a:buNone/>
            </a:pPr>
            <a:r>
              <a:rPr lang="en-US" sz="1600" i="1" dirty="0"/>
              <a:t>Is it possible to create a </a:t>
            </a:r>
            <a:r>
              <a:rPr lang="en-US" sz="1600" i="1" dirty="0" smtClean="0"/>
              <a:t>technique that detects network </a:t>
            </a:r>
            <a:r>
              <a:rPr lang="en-US" sz="1600" i="1" dirty="0"/>
              <a:t>threats </a:t>
            </a:r>
            <a:r>
              <a:rPr lang="en-US" sz="1600" i="1" dirty="0" smtClean="0"/>
              <a:t>using shared data with </a:t>
            </a:r>
            <a:r>
              <a:rPr lang="en-US" sz="1600" i="1" dirty="0"/>
              <a:t>minimal </a:t>
            </a:r>
            <a:r>
              <a:rPr lang="en-US" sz="1600" i="1" dirty="0" smtClean="0"/>
              <a:t>privacy violation</a:t>
            </a:r>
            <a:r>
              <a:rPr lang="en-US" sz="1600" i="1" dirty="0"/>
              <a:t>?</a:t>
            </a:r>
          </a:p>
          <a:p>
            <a:pPr algn="just"/>
            <a:r>
              <a:rPr lang="en-US" sz="1600" dirty="0"/>
              <a:t>In order to answer this </a:t>
            </a:r>
            <a:r>
              <a:rPr lang="en-US" sz="1600" dirty="0" smtClean="0"/>
              <a:t>question</a:t>
            </a:r>
            <a:r>
              <a:rPr lang="en-US" sz="1600" dirty="0"/>
              <a:t>, some sub-questions need to be formulated </a:t>
            </a:r>
            <a:endParaRPr lang="en-US" sz="1600" dirty="0" smtClean="0"/>
          </a:p>
          <a:p>
            <a:pPr marL="601266" indent="-336947" algn="just">
              <a:buFont typeface="Wingdings" panose="05000000000000000000" pitchFamily="2" charset="2"/>
              <a:buChar char="§"/>
            </a:pPr>
            <a:r>
              <a:rPr lang="en-US" sz="1600" dirty="0"/>
              <a:t>Which </a:t>
            </a:r>
            <a:r>
              <a:rPr lang="en-US" sz="1600" dirty="0" smtClean="0"/>
              <a:t>sensitive </a:t>
            </a:r>
            <a:r>
              <a:rPr lang="en-US" sz="1600" dirty="0"/>
              <a:t>information is present in network protocols?</a:t>
            </a:r>
          </a:p>
          <a:p>
            <a:pPr marL="609600" indent="-336947" algn="just">
              <a:buFont typeface="Wingdings" panose="05000000000000000000" pitchFamily="2" charset="2"/>
              <a:buChar char="§"/>
            </a:pPr>
            <a:r>
              <a:rPr lang="en-US" sz="1600" dirty="0" smtClean="0"/>
              <a:t>To </a:t>
            </a:r>
            <a:r>
              <a:rPr lang="en-US" sz="1600" dirty="0"/>
              <a:t>what extent will </a:t>
            </a:r>
            <a:r>
              <a:rPr lang="en-US" sz="1600" dirty="0" smtClean="0"/>
              <a:t>anonymization </a:t>
            </a:r>
            <a:r>
              <a:rPr lang="en-US" sz="1600" dirty="0"/>
              <a:t>techniques </a:t>
            </a:r>
            <a:r>
              <a:rPr lang="en-US" sz="1600" dirty="0" smtClean="0"/>
              <a:t>influence </a:t>
            </a:r>
            <a:r>
              <a:rPr lang="en-US" sz="1600" dirty="0"/>
              <a:t>the </a:t>
            </a:r>
            <a:r>
              <a:rPr lang="en-US" sz="1600" dirty="0" smtClean="0"/>
              <a:t>accuracy of </a:t>
            </a:r>
            <a:r>
              <a:rPr lang="en-US" sz="1600" dirty="0"/>
              <a:t>a </a:t>
            </a:r>
            <a:r>
              <a:rPr lang="en-US" sz="1600" dirty="0" smtClean="0"/>
              <a:t>threat detection </a:t>
            </a:r>
            <a:r>
              <a:rPr lang="en-US" sz="1600" dirty="0"/>
              <a:t>system?</a:t>
            </a:r>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4</a:t>
            </a:fld>
            <a:endParaRPr lang="en-US"/>
          </a:p>
        </p:txBody>
      </p:sp>
    </p:spTree>
    <p:extLst>
      <p:ext uri="{BB962C8B-B14F-4D97-AF65-F5344CB8AC3E}">
        <p14:creationId xmlns:p14="http://schemas.microsoft.com/office/powerpoint/2010/main" val="409292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1752760" y="891981"/>
            <a:ext cx="54834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0" rIns="68580" bIns="0" numCol="1" rtlCol="0" anchor="ctr" anchorCtr="0" compatLnSpc="1">
            <a:prstTxWarp prst="textNoShape">
              <a:avLst/>
            </a:prstTxWarp>
            <a:spAutoFit/>
          </a:bodyPr>
          <a:lstStyle/>
          <a:p>
            <a:pPr algn="ctr" fontAlgn="base">
              <a:spcAft>
                <a:spcPct val="0"/>
              </a:spcAft>
            </a:pPr>
            <a:r>
              <a:rPr lang="en-US" altLang="en-US" sz="3000" b="1" cap="none" dirty="0" smtClean="0">
                <a:ea typeface="宋体" panose="02010600030101010101" pitchFamily="2" charset="-122"/>
              </a:rPr>
              <a:t>Sensitive Network Attributes </a:t>
            </a:r>
            <a:endParaRPr lang="en-US" altLang="en-US" sz="3000" b="1" cap="none" dirty="0">
              <a:ea typeface="宋体" panose="02010600030101010101" pitchFamily="2" charset="-122"/>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3369166"/>
              </p:ext>
            </p:extLst>
          </p:nvPr>
        </p:nvGraphicFramePr>
        <p:xfrm>
          <a:off x="1207033" y="2323920"/>
          <a:ext cx="6817752" cy="3701863"/>
        </p:xfrm>
        <a:graphic>
          <a:graphicData uri="http://schemas.openxmlformats.org/drawingml/2006/table">
            <a:tbl>
              <a:tblPr firstRow="1" bandRow="1">
                <a:tableStyleId>{1E171933-4619-4E11-9A3F-F7608DF75F80}</a:tableStyleId>
              </a:tblPr>
              <a:tblGrid>
                <a:gridCol w="1317316"/>
                <a:gridCol w="5500436"/>
              </a:tblGrid>
              <a:tr h="371923">
                <a:tc>
                  <a:txBody>
                    <a:bodyPr/>
                    <a:lstStyle/>
                    <a:p>
                      <a:pPr algn="l"/>
                      <a:r>
                        <a:rPr lang="en-US" sz="1400" dirty="0" smtClean="0"/>
                        <a:t>Field</a:t>
                      </a:r>
                      <a:r>
                        <a:rPr lang="en-US" sz="1400" baseline="0" dirty="0" smtClean="0"/>
                        <a:t> </a:t>
                      </a:r>
                      <a:endParaRPr lang="en-US" sz="1400" dirty="0"/>
                    </a:p>
                  </a:txBody>
                  <a:tcPr marL="68580" marR="68580" marT="34290" marB="34290"/>
                </a:tc>
                <a:tc>
                  <a:txBody>
                    <a:bodyPr/>
                    <a:lstStyle/>
                    <a:p>
                      <a:pPr algn="l"/>
                      <a:r>
                        <a:rPr lang="en-US" sz="1400" dirty="0" smtClean="0"/>
                        <a:t>Attacks</a:t>
                      </a:r>
                      <a:endParaRPr lang="en-US" sz="1400" dirty="0"/>
                    </a:p>
                  </a:txBody>
                  <a:tcPr marL="68580" marR="68580" marT="34290" marB="34290"/>
                </a:tc>
              </a:tr>
              <a:tr h="480060">
                <a:tc>
                  <a:txBody>
                    <a:bodyPr/>
                    <a:lstStyle/>
                    <a:p>
                      <a:r>
                        <a:rPr lang="en-US" sz="1400" dirty="0" smtClean="0"/>
                        <a:t>IP</a:t>
                      </a:r>
                      <a:endParaRPr lang="en-US" sz="1400" dirty="0"/>
                    </a:p>
                  </a:txBody>
                  <a:tcPr marL="68580" marR="68580" marT="34290" marB="34290"/>
                </a:tc>
                <a:tc>
                  <a:txBody>
                    <a:bodyPr/>
                    <a:lstStyle/>
                    <a:p>
                      <a:r>
                        <a:rPr lang="en-US" sz="1400" u="none" strike="noStrike" kern="1200" baseline="0" dirty="0" smtClean="0"/>
                        <a:t>Adversaries try to identify the mapping of IP addresses in the anonymized dataset to reveal the hosts and the network.</a:t>
                      </a:r>
                      <a:endParaRPr lang="en-US" sz="1400" dirty="0"/>
                    </a:p>
                  </a:txBody>
                  <a:tcPr marL="68580" marR="68580" marT="34290" marB="34290"/>
                </a:tc>
              </a:tr>
              <a:tr h="685800">
                <a:tc>
                  <a:txBody>
                    <a:bodyPr/>
                    <a:lstStyle/>
                    <a:p>
                      <a:r>
                        <a:rPr lang="en-US" sz="1400" dirty="0" smtClean="0"/>
                        <a:t>MAC</a:t>
                      </a:r>
                      <a:endParaRPr lang="en-US" sz="1400" dirty="0"/>
                    </a:p>
                  </a:txBody>
                  <a:tcPr marL="68580" marR="68580" marT="34290" marB="34290"/>
                </a:tc>
                <a:tc>
                  <a:txBody>
                    <a:bodyPr/>
                    <a:lstStyle/>
                    <a:p>
                      <a:pPr algn="just"/>
                      <a:r>
                        <a:rPr lang="en-US" sz="1400" u="none" strike="noStrike" kern="1200" baseline="0" dirty="0" smtClean="0"/>
                        <a:t>May be used to uniquely identify an end device. MAC addresses combined with external databases are mappable to device serial numbers and to the organizations or individuals who purchased the devices.</a:t>
                      </a:r>
                      <a:endParaRPr lang="en-US" sz="1400" dirty="0"/>
                    </a:p>
                  </a:txBody>
                  <a:tcPr marL="68580" marR="68580" marT="34290" marB="34290"/>
                </a:tc>
              </a:tr>
              <a:tr h="685800">
                <a:tc>
                  <a:txBody>
                    <a:bodyPr/>
                    <a:lstStyle/>
                    <a:p>
                      <a:r>
                        <a:rPr lang="en-US" sz="1400" u="none" strike="noStrike" kern="1200" baseline="0" dirty="0" smtClean="0"/>
                        <a:t>Time-stamps</a:t>
                      </a:r>
                      <a:endParaRPr lang="en-US" sz="1400" dirty="0"/>
                    </a:p>
                  </a:txBody>
                  <a:tcPr marL="68580" marR="68580" marT="34290" marB="34290"/>
                </a:tc>
                <a:tc>
                  <a:txBody>
                    <a:bodyPr/>
                    <a:lstStyle/>
                    <a:p>
                      <a:pPr algn="just"/>
                      <a:r>
                        <a:rPr lang="en-US" sz="1400" u="none" strike="noStrike" kern="1200" baseline="0" dirty="0" smtClean="0"/>
                        <a:t>Time-stamps may be used in trace injection attacks that uses known information about a set of trace generated  or otherwise known by an attacker to recover mappings of anonymized fields.</a:t>
                      </a:r>
                      <a:endParaRPr lang="en-US" sz="1400" dirty="0"/>
                    </a:p>
                  </a:txBody>
                  <a:tcPr marL="68580" marR="68580" marT="34290" marB="34290"/>
                </a:tc>
              </a:tr>
              <a:tr h="891540">
                <a:tc>
                  <a:txBody>
                    <a:bodyPr/>
                    <a:lstStyle/>
                    <a:p>
                      <a:r>
                        <a:rPr lang="en-US" sz="1400" dirty="0" smtClean="0"/>
                        <a:t>Port Numbers</a:t>
                      </a:r>
                      <a:endParaRPr lang="en-US" sz="1400" dirty="0"/>
                    </a:p>
                  </a:txBody>
                  <a:tcPr marL="68580" marR="68580" marT="34290" marB="34290"/>
                </a:tc>
                <a:tc>
                  <a:txBody>
                    <a:bodyPr/>
                    <a:lstStyle/>
                    <a:p>
                      <a:pPr algn="just"/>
                      <a:r>
                        <a:rPr lang="en-US" sz="1400" u="none" strike="noStrike" kern="1200" baseline="0" dirty="0" smtClean="0"/>
                        <a:t>These fields partially identify the applications that generated the trace in a given trace. This information may be used in fingerprinting attacks to reveal that a certain application with suspected vulnerabilities is running on a network where the trace is collected from.</a:t>
                      </a:r>
                      <a:endParaRPr lang="en-US" sz="1400" dirty="0"/>
                    </a:p>
                  </a:txBody>
                  <a:tcPr marL="68580" marR="68580" marT="34290" marB="34290"/>
                </a:tc>
              </a:tr>
              <a:tr h="480060">
                <a:tc>
                  <a:txBody>
                    <a:bodyPr/>
                    <a:lstStyle/>
                    <a:p>
                      <a:r>
                        <a:rPr lang="en-US" sz="1400" dirty="0" smtClean="0"/>
                        <a:t>Counter </a:t>
                      </a:r>
                      <a:r>
                        <a:rPr lang="en-US" altLang="en-US" sz="1400" dirty="0" smtClean="0"/>
                        <a:t>Anonymization</a:t>
                      </a:r>
                      <a:endParaRPr lang="en-US" sz="1400" dirty="0"/>
                    </a:p>
                  </a:txBody>
                  <a:tcPr marL="68580" marR="68580" marT="34290" marB="34290"/>
                </a:tc>
                <a:tc>
                  <a:txBody>
                    <a:bodyPr/>
                    <a:lstStyle/>
                    <a:p>
                      <a:r>
                        <a:rPr lang="en-US" sz="1400" dirty="0" smtClean="0"/>
                        <a:t>Counters (such as packet and octet volumes per flow) are subject to fingerprinting and injection attacks.</a:t>
                      </a:r>
                      <a:endParaRPr lang="en-US" sz="1400" dirty="0"/>
                    </a:p>
                  </a:txBody>
                  <a:tcPr marL="68580" marR="68580" marT="34290" marB="34290"/>
                </a:tc>
              </a:tr>
            </a:tbl>
          </a:graphicData>
        </a:graphic>
      </p:graphicFrame>
      <p:sp>
        <p:nvSpPr>
          <p:cNvPr id="2" name="Slide Number Placeholder 1"/>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5</a:t>
            </a:fld>
            <a:endParaRPr lang="en-US"/>
          </a:p>
        </p:txBody>
      </p:sp>
    </p:spTree>
    <p:extLst>
      <p:ext uri="{BB962C8B-B14F-4D97-AF65-F5344CB8AC3E}">
        <p14:creationId xmlns:p14="http://schemas.microsoft.com/office/powerpoint/2010/main" val="149619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975920" y="691899"/>
            <a:ext cx="6917871" cy="800100"/>
          </a:xfrm>
        </p:spPr>
        <p:txBody>
          <a:bodyPr>
            <a:normAutofit/>
          </a:bodyPr>
          <a:lstStyle/>
          <a:p>
            <a:pPr algn="ctr" fontAlgn="base">
              <a:spcAft>
                <a:spcPct val="0"/>
              </a:spcAft>
            </a:pPr>
            <a:r>
              <a:rPr lang="en-US" altLang="zh-TW" sz="3000" b="1" cap="none" dirty="0" smtClean="0">
                <a:ea typeface="宋体" panose="02010600030101010101" pitchFamily="2" charset="-122"/>
              </a:rPr>
              <a:t>Existing Anonymization Techniques</a:t>
            </a:r>
            <a:endParaRPr lang="zh-TW" altLang="en-US" sz="3000" b="1" cap="none" dirty="0">
              <a:ea typeface="宋体" panose="02010600030101010101" pitchFamily="2" charset="-122"/>
            </a:endParaRPr>
          </a:p>
        </p:txBody>
      </p:sp>
      <p:sp>
        <p:nvSpPr>
          <p:cNvPr id="11268" name="內容版面配置區 1"/>
          <p:cNvSpPr>
            <a:spLocks noGrp="1"/>
          </p:cNvSpPr>
          <p:nvPr>
            <p:ph idx="1"/>
          </p:nvPr>
        </p:nvSpPr>
        <p:spPr>
          <a:xfrm>
            <a:off x="697128" y="1594239"/>
            <a:ext cx="7904612" cy="3498756"/>
          </a:xfrm>
        </p:spPr>
        <p:txBody>
          <a:bodyPr>
            <a:normAutofit/>
          </a:bodyPr>
          <a:lstStyle/>
          <a:p>
            <a:r>
              <a:rPr lang="en-US" altLang="zh-TW" sz="1400" i="1" dirty="0" smtClean="0"/>
              <a:t>Blackmarking (BM)</a:t>
            </a:r>
          </a:p>
          <a:p>
            <a:pPr lvl="1">
              <a:buFont typeface="Wingdings" panose="05000000000000000000" pitchFamily="2" charset="2"/>
              <a:buChar char="Ø"/>
            </a:pPr>
            <a:r>
              <a:rPr lang="en-US" altLang="zh-TW" sz="1400" dirty="0" smtClean="0"/>
              <a:t>Blindly replaces all IP addresses in a trace with a single constant value</a:t>
            </a:r>
            <a:endParaRPr lang="en-US" altLang="zh-TW" sz="1400" i="1" dirty="0" smtClean="0"/>
          </a:p>
          <a:p>
            <a:r>
              <a:rPr lang="en-US" altLang="zh-TW" sz="1400" i="1" dirty="0" smtClean="0"/>
              <a:t>Truncation (TR</a:t>
            </a:r>
            <a:r>
              <a:rPr lang="en-US" altLang="zh-TW" sz="1400" dirty="0" smtClean="0"/>
              <a:t>{</a:t>
            </a:r>
            <a:r>
              <a:rPr lang="en-US" altLang="zh-TW" sz="1400" i="1" dirty="0" smtClean="0"/>
              <a:t>t</a:t>
            </a:r>
            <a:r>
              <a:rPr lang="en-US" altLang="zh-TW" sz="1400" dirty="0" smtClean="0"/>
              <a:t>}</a:t>
            </a:r>
            <a:r>
              <a:rPr lang="en-US" altLang="zh-TW" sz="1400" i="1" dirty="0" smtClean="0"/>
              <a:t>)</a:t>
            </a:r>
          </a:p>
          <a:p>
            <a:pPr lvl="1">
              <a:buFont typeface="Wingdings" panose="05000000000000000000" pitchFamily="2" charset="2"/>
              <a:buChar char="Ø"/>
            </a:pPr>
            <a:r>
              <a:rPr lang="en-US" altLang="zh-TW" sz="1400" dirty="0" smtClean="0"/>
              <a:t>Replaces the t least significant bits of an IP address with 0s</a:t>
            </a:r>
            <a:endParaRPr lang="en-US" altLang="zh-TW" sz="1400" i="1" dirty="0" smtClean="0"/>
          </a:p>
          <a:p>
            <a:r>
              <a:rPr lang="en-US" altLang="zh-TW" sz="1400" i="1" dirty="0"/>
              <a:t>P</a:t>
            </a:r>
            <a:r>
              <a:rPr lang="en-US" altLang="zh-TW" sz="1400" i="1" dirty="0" smtClean="0"/>
              <a:t>ermutation (RP)</a:t>
            </a:r>
          </a:p>
          <a:p>
            <a:pPr lvl="1">
              <a:buFont typeface="Wingdings" panose="05000000000000000000" pitchFamily="2" charset="2"/>
              <a:buChar char="Ø"/>
            </a:pPr>
            <a:r>
              <a:rPr lang="en-US" altLang="zh-TW" sz="1400" dirty="0" smtClean="0"/>
              <a:t>Transforms IP addresses using a random permutation (not consistent across IP addresses)</a:t>
            </a:r>
          </a:p>
          <a:p>
            <a:r>
              <a:rPr lang="en-US" altLang="zh-TW" sz="1400" i="1" dirty="0" smtClean="0"/>
              <a:t>Pprefix-preserving permutation (PPP</a:t>
            </a:r>
            <a:r>
              <a:rPr lang="en-US" altLang="zh-TW" sz="1400" dirty="0" smtClean="0"/>
              <a:t>{</a:t>
            </a:r>
            <a:r>
              <a:rPr lang="en-US" altLang="zh-TW" sz="1400" i="1" dirty="0" smtClean="0"/>
              <a:t>p</a:t>
            </a:r>
            <a:r>
              <a:rPr lang="en-US" altLang="zh-TW" sz="1400" dirty="0" smtClean="0"/>
              <a:t>}</a:t>
            </a:r>
            <a:r>
              <a:rPr lang="en-US" altLang="zh-TW" sz="1400" i="1" dirty="0" smtClean="0"/>
              <a:t>)</a:t>
            </a:r>
          </a:p>
          <a:p>
            <a:pPr lvl="1">
              <a:buFont typeface="Wingdings" panose="05000000000000000000" pitchFamily="2" charset="2"/>
              <a:buChar char="Ø"/>
            </a:pPr>
            <a:r>
              <a:rPr lang="en-US" altLang="zh-TW" sz="1400" dirty="0" smtClean="0"/>
              <a:t>Permutes the host and network part of IP addresses independently (consistent across IP addresses)</a:t>
            </a:r>
            <a:endParaRPr lang="zh-TW" altLang="en-US" sz="1400" dirty="0" smtClean="0"/>
          </a:p>
        </p:txBody>
      </p:sp>
      <p:sp>
        <p:nvSpPr>
          <p:cNvPr id="11267" name="Slide Number Placeholder 5"/>
          <p:cNvSpPr>
            <a:spLocks noGrp="1"/>
          </p:cNvSpPr>
          <p:nvPr>
            <p:ph type="sldNum" sz="quarter" idx="12"/>
          </p:nvPr>
        </p:nvSpPr>
        <p:spPr bwMode="auto">
          <a:xfrm>
            <a:off x="708660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Palatino Linotype" panose="02040502050505030304" pitchFamily="18" charset="0"/>
                <a:ea typeface="新細明體" panose="02020500000000000000" pitchFamily="18" charset="-120"/>
              </a:defRPr>
            </a:lvl1pPr>
            <a:lvl2pPr marL="557213" indent="-214313" eaLnBrk="0" hangingPunct="0">
              <a:defRPr kumimoji="1">
                <a:solidFill>
                  <a:schemeClr val="tx1"/>
                </a:solidFill>
                <a:latin typeface="Palatino Linotype" panose="02040502050505030304" pitchFamily="18" charset="0"/>
                <a:ea typeface="新細明體" panose="02020500000000000000" pitchFamily="18" charset="-120"/>
              </a:defRPr>
            </a:lvl2pPr>
            <a:lvl3pPr marL="857250" indent="-171450" eaLnBrk="0" hangingPunct="0">
              <a:defRPr kumimoji="1">
                <a:solidFill>
                  <a:schemeClr val="tx1"/>
                </a:solidFill>
                <a:latin typeface="Palatino Linotype" panose="02040502050505030304" pitchFamily="18" charset="0"/>
                <a:ea typeface="新細明體" panose="02020500000000000000" pitchFamily="18" charset="-120"/>
              </a:defRPr>
            </a:lvl3pPr>
            <a:lvl4pPr marL="1200150" indent="-171450" eaLnBrk="0" hangingPunct="0">
              <a:defRPr kumimoji="1">
                <a:solidFill>
                  <a:schemeClr val="tx1"/>
                </a:solidFill>
                <a:latin typeface="Palatino Linotype" panose="02040502050505030304" pitchFamily="18" charset="0"/>
                <a:ea typeface="新細明體" panose="02020500000000000000" pitchFamily="18" charset="-120"/>
              </a:defRPr>
            </a:lvl4pPr>
            <a:lvl5pPr marL="1543050" indent="-171450" eaLnBrk="0" hangingPunct="0">
              <a:defRPr kumimoji="1">
                <a:solidFill>
                  <a:schemeClr val="tx1"/>
                </a:solidFill>
                <a:latin typeface="Palatino Linotype" panose="02040502050505030304" pitchFamily="18" charset="0"/>
                <a:ea typeface="新細明體" panose="02020500000000000000" pitchFamily="18" charset="-120"/>
              </a:defRPr>
            </a:lvl5pPr>
            <a:lvl6pPr marL="1885950" indent="-171450" eaLnBrk="0" fontAlgn="base" hangingPunct="0">
              <a:spcBef>
                <a:spcPct val="0"/>
              </a:spcBef>
              <a:spcAft>
                <a:spcPct val="0"/>
              </a:spcAft>
              <a:defRPr kumimoji="1">
                <a:solidFill>
                  <a:schemeClr val="tx1"/>
                </a:solidFill>
                <a:latin typeface="Palatino Linotype" panose="02040502050505030304" pitchFamily="18" charset="0"/>
                <a:ea typeface="新細明體" panose="02020500000000000000" pitchFamily="18" charset="-120"/>
              </a:defRPr>
            </a:lvl6pPr>
            <a:lvl7pPr marL="2228850" indent="-171450" eaLnBrk="0" fontAlgn="base" hangingPunct="0">
              <a:spcBef>
                <a:spcPct val="0"/>
              </a:spcBef>
              <a:spcAft>
                <a:spcPct val="0"/>
              </a:spcAft>
              <a:defRPr kumimoji="1">
                <a:solidFill>
                  <a:schemeClr val="tx1"/>
                </a:solidFill>
                <a:latin typeface="Palatino Linotype" panose="02040502050505030304" pitchFamily="18" charset="0"/>
                <a:ea typeface="新細明體" panose="02020500000000000000" pitchFamily="18" charset="-120"/>
              </a:defRPr>
            </a:lvl7pPr>
            <a:lvl8pPr marL="2571750" indent="-171450" eaLnBrk="0" fontAlgn="base" hangingPunct="0">
              <a:spcBef>
                <a:spcPct val="0"/>
              </a:spcBef>
              <a:spcAft>
                <a:spcPct val="0"/>
              </a:spcAft>
              <a:defRPr kumimoji="1">
                <a:solidFill>
                  <a:schemeClr val="tx1"/>
                </a:solidFill>
                <a:latin typeface="Palatino Linotype" panose="02040502050505030304" pitchFamily="18" charset="0"/>
                <a:ea typeface="新細明體" panose="02020500000000000000" pitchFamily="18" charset="-120"/>
              </a:defRPr>
            </a:lvl8pPr>
            <a:lvl9pPr marL="2914650" indent="-171450" eaLnBrk="0" fontAlgn="base" hangingPunct="0">
              <a:spcBef>
                <a:spcPct val="0"/>
              </a:spcBef>
              <a:spcAft>
                <a:spcPct val="0"/>
              </a:spcAft>
              <a:defRPr kumimoji="1">
                <a:solidFill>
                  <a:schemeClr val="tx1"/>
                </a:solidFill>
                <a:latin typeface="Palatino Linotype" panose="02040502050505030304" pitchFamily="18" charset="0"/>
                <a:ea typeface="新細明體" panose="02020500000000000000" pitchFamily="18" charset="-120"/>
              </a:defRPr>
            </a:lvl9pPr>
          </a:lstStyle>
          <a:p>
            <a:pPr eaLnBrk="1" hangingPunct="1"/>
            <a:fld id="{69CA3CBA-D61F-41F9-9E3A-3EB2BC116F7A}" type="slidenum">
              <a:rPr kumimoji="0" lang="zh-TW" altLang="en-US">
                <a:solidFill>
                  <a:srgbClr val="FFFFFF"/>
                </a:solidFill>
              </a:rPr>
              <a:pPr eaLnBrk="1" hangingPunct="1"/>
              <a:t>6</a:t>
            </a:fld>
            <a:endParaRPr kumimoji="0" lang="en-US" altLang="zh-TW">
              <a:solidFill>
                <a:srgbClr val="FFFFFF"/>
              </a:solidFill>
            </a:endParaRPr>
          </a:p>
        </p:txBody>
      </p:sp>
    </p:spTree>
    <p:extLst>
      <p:ext uri="{BB962C8B-B14F-4D97-AF65-F5344CB8AC3E}">
        <p14:creationId xmlns:p14="http://schemas.microsoft.com/office/powerpoint/2010/main" val="308125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411022"/>
            <a:ext cx="8272212" cy="1013800"/>
          </a:xfrm>
        </p:spPr>
        <p:txBody>
          <a:bodyPr>
            <a:normAutofit/>
          </a:bodyPr>
          <a:lstStyle/>
          <a:p>
            <a:pPr algn="ctr" fontAlgn="base">
              <a:spcAft>
                <a:spcPct val="0"/>
              </a:spcAft>
            </a:pPr>
            <a:r>
              <a:rPr lang="en-US" sz="3000" b="1" cap="none" dirty="0">
                <a:ea typeface="宋体" panose="02010600030101010101" pitchFamily="2" charset="-122"/>
              </a:rPr>
              <a:t>Objectives</a:t>
            </a:r>
          </a:p>
        </p:txBody>
      </p:sp>
      <p:sp>
        <p:nvSpPr>
          <p:cNvPr id="3" name="Content Placeholder 2"/>
          <p:cNvSpPr>
            <a:spLocks noGrp="1"/>
          </p:cNvSpPr>
          <p:nvPr>
            <p:ph idx="1"/>
          </p:nvPr>
        </p:nvSpPr>
        <p:spPr>
          <a:xfrm>
            <a:off x="435895" y="1660852"/>
            <a:ext cx="8272212" cy="2605084"/>
          </a:xfrm>
        </p:spPr>
        <p:txBody>
          <a:bodyPr>
            <a:normAutofit/>
          </a:bodyPr>
          <a:lstStyle/>
          <a:p>
            <a:pPr lvl="0" algn="just"/>
            <a:r>
              <a:rPr lang="en-US" sz="1800" dirty="0" smtClean="0"/>
              <a:t>Implement anonymization model for network data, that is strong enough and </a:t>
            </a:r>
            <a:r>
              <a:rPr lang="en-US" sz="1800" dirty="0"/>
              <a:t>provides </a:t>
            </a:r>
            <a:r>
              <a:rPr lang="en-US" sz="1800" dirty="0" smtClean="0"/>
              <a:t>privacy guarantee when sharing network data</a:t>
            </a:r>
            <a:endParaRPr lang="en-US" sz="1800" dirty="0"/>
          </a:p>
          <a:p>
            <a:pPr lvl="0" algn="just"/>
            <a:r>
              <a:rPr lang="en-US" sz="1800" dirty="0" smtClean="0"/>
              <a:t>Test </a:t>
            </a:r>
            <a:r>
              <a:rPr lang="en-US" sz="1800" dirty="0"/>
              <a:t>various attacking strategies including injection attacks on data </a:t>
            </a:r>
            <a:r>
              <a:rPr lang="en-US" sz="1800" dirty="0" smtClean="0"/>
              <a:t>anonymized</a:t>
            </a:r>
            <a:endParaRPr lang="en-US" sz="1800" dirty="0"/>
          </a:p>
          <a:p>
            <a:pPr lvl="1" algn="just"/>
            <a:r>
              <a:rPr lang="en-US" sz="1800" dirty="0" smtClean="0"/>
              <a:t>Verify </a:t>
            </a:r>
            <a:r>
              <a:rPr lang="en-US" sz="1800" dirty="0"/>
              <a:t>that </a:t>
            </a:r>
            <a:r>
              <a:rPr lang="en-US" sz="1800" dirty="0" smtClean="0"/>
              <a:t>the approach is </a:t>
            </a:r>
            <a:r>
              <a:rPr lang="en-US" sz="1800" dirty="0"/>
              <a:t>more robust guarding </a:t>
            </a:r>
            <a:r>
              <a:rPr lang="en-US" sz="1800" dirty="0" smtClean="0"/>
              <a:t>against different </a:t>
            </a:r>
            <a:r>
              <a:rPr lang="en-US" sz="1800" dirty="0"/>
              <a:t>types of attacks including Fingerprinting </a:t>
            </a:r>
            <a:r>
              <a:rPr lang="en-US" sz="1800" dirty="0" smtClean="0"/>
              <a:t>attacks on network data</a:t>
            </a:r>
            <a:endParaRPr lang="en-US" sz="1800"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7</a:t>
            </a:fld>
            <a:endParaRPr lang="en-US"/>
          </a:p>
        </p:txBody>
      </p:sp>
    </p:spTree>
    <p:extLst>
      <p:ext uri="{BB962C8B-B14F-4D97-AF65-F5344CB8AC3E}">
        <p14:creationId xmlns:p14="http://schemas.microsoft.com/office/powerpoint/2010/main" val="97403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756530"/>
          </a:xfrm>
        </p:spPr>
        <p:txBody>
          <a:bodyPr>
            <a:normAutofit/>
          </a:bodyPr>
          <a:lstStyle/>
          <a:p>
            <a:pPr algn="ctr" fontAlgn="base">
              <a:spcAft>
                <a:spcPct val="0"/>
              </a:spcAft>
            </a:pPr>
            <a:r>
              <a:rPr lang="en-US" sz="3000" b="1" cap="none" dirty="0">
                <a:ea typeface="宋体" panose="02010600030101010101" pitchFamily="2" charset="-122"/>
              </a:rPr>
              <a:t>Proposed </a:t>
            </a:r>
            <a:r>
              <a:rPr lang="en-US" sz="3000" b="1" cap="none" dirty="0" smtClean="0">
                <a:ea typeface="宋体" panose="02010600030101010101" pitchFamily="2" charset="-122"/>
              </a:rPr>
              <a:t>Solution </a:t>
            </a:r>
            <a:r>
              <a:rPr lang="en-US" sz="3000" b="1" cap="none" dirty="0">
                <a:ea typeface="宋体" panose="02010600030101010101" pitchFamily="2" charset="-122"/>
              </a:rPr>
              <a:t>and </a:t>
            </a:r>
            <a:r>
              <a:rPr lang="en-US" sz="3000" b="1" cap="none" dirty="0" smtClean="0">
                <a:ea typeface="宋体" panose="02010600030101010101" pitchFamily="2" charset="-122"/>
              </a:rPr>
              <a:t>Methodology</a:t>
            </a:r>
            <a:endParaRPr lang="ar-JO" sz="3000" b="1" cap="none" dirty="0">
              <a:ea typeface="宋体" panose="02010600030101010101" pitchFamily="2" charset="-122"/>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9" name="Picture 8"/>
          <p:cNvPicPr>
            <a:picLocks noChangeAspect="1"/>
          </p:cNvPicPr>
          <p:nvPr/>
        </p:nvPicPr>
        <p:blipFill>
          <a:blip r:embed="rId2"/>
          <a:stretch>
            <a:fillRect/>
          </a:stretch>
        </p:blipFill>
        <p:spPr>
          <a:xfrm>
            <a:off x="1186543" y="1796257"/>
            <a:ext cx="7325620" cy="4921142"/>
          </a:xfrm>
          <a:prstGeom prst="rect">
            <a:avLst/>
          </a:prstGeom>
        </p:spPr>
      </p:pic>
    </p:spTree>
    <p:extLst>
      <p:ext uri="{BB962C8B-B14F-4D97-AF65-F5344CB8AC3E}">
        <p14:creationId xmlns:p14="http://schemas.microsoft.com/office/powerpoint/2010/main" val="246399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711974"/>
          </a:xfrm>
        </p:spPr>
        <p:txBody>
          <a:bodyPr>
            <a:normAutofit/>
          </a:bodyPr>
          <a:lstStyle/>
          <a:p>
            <a:pPr algn="ctr" fontAlgn="base">
              <a:spcAft>
                <a:spcPct val="0"/>
              </a:spcAft>
            </a:pPr>
            <a:r>
              <a:rPr lang="en-US" sz="3000" b="1" cap="none" dirty="0">
                <a:ea typeface="宋体" panose="02010600030101010101" pitchFamily="2" charset="-122"/>
              </a:rPr>
              <a:t>Differential </a:t>
            </a:r>
            <a:r>
              <a:rPr lang="en-US" sz="3000" b="1" cap="none" dirty="0" smtClean="0">
                <a:ea typeface="宋体" panose="02010600030101010101" pitchFamily="2" charset="-122"/>
              </a:rPr>
              <a:t>Privacy</a:t>
            </a:r>
            <a:endParaRPr lang="en-US" sz="3000" b="1" cap="none" dirty="0">
              <a:ea typeface="宋体" panose="02010600030101010101" pitchFamily="2" charset="-122"/>
            </a:endParaRPr>
          </a:p>
        </p:txBody>
      </p:sp>
      <p:sp>
        <p:nvSpPr>
          <p:cNvPr id="3" name="Content Placeholder 2"/>
          <p:cNvSpPr>
            <a:spLocks noGrp="1"/>
          </p:cNvSpPr>
          <p:nvPr>
            <p:ph idx="1"/>
          </p:nvPr>
        </p:nvSpPr>
        <p:spPr>
          <a:xfrm>
            <a:off x="435894" y="2067894"/>
            <a:ext cx="8272211" cy="1817345"/>
          </a:xfrm>
        </p:spPr>
        <p:txBody>
          <a:bodyPr>
            <a:normAutofit/>
          </a:bodyPr>
          <a:lstStyle/>
          <a:p>
            <a:r>
              <a:rPr lang="en-US" sz="1600" dirty="0"/>
              <a:t>A privacy model that provides </a:t>
            </a:r>
            <a:r>
              <a:rPr lang="en-US" sz="1600" dirty="0" smtClean="0"/>
              <a:t>strong privacy </a:t>
            </a:r>
            <a:r>
              <a:rPr lang="en-US" sz="1600" dirty="0"/>
              <a:t>guarantee (regardless of what attackers know)</a:t>
            </a:r>
          </a:p>
          <a:p>
            <a:r>
              <a:rPr lang="en-US" sz="1600" dirty="0"/>
              <a:t>It works on aggregated values and prevents attackers from inferring the existence of an individual record from the aggregated values </a:t>
            </a:r>
            <a:r>
              <a:rPr lang="en-US" sz="1600" dirty="0" smtClean="0"/>
              <a:t>(e.g., sum of packet counts)</a:t>
            </a:r>
            <a:endParaRPr lang="en-US" sz="1600" dirty="0"/>
          </a:p>
          <a:p>
            <a:r>
              <a:rPr lang="en-US" sz="1600" dirty="0"/>
              <a:t>The key idea is to add large enough noise (following a specific distribution called Laplace or double exponential) to hide the impact of a single </a:t>
            </a:r>
            <a:r>
              <a:rPr lang="en-US" sz="1600" dirty="0" smtClean="0"/>
              <a:t>network trace</a:t>
            </a:r>
            <a:endParaRPr lang="en-US" sz="1600" dirty="0"/>
          </a:p>
          <a:p>
            <a:endParaRPr lang="en-US" dirty="0"/>
          </a:p>
        </p:txBody>
      </p:sp>
      <p:sp>
        <p:nvSpPr>
          <p:cNvPr id="4" name="Slide Number Placeholder 3"/>
          <p:cNvSpPr>
            <a:spLocks noGrp="1"/>
          </p:cNvSpPr>
          <p:nvPr>
            <p:ph type="sldNum" sz="quarter" idx="12"/>
          </p:nvPr>
        </p:nvSpPr>
        <p:spPr>
          <a:xfrm>
            <a:off x="7086600" y="6356350"/>
            <a:ext cx="2057400" cy="365125"/>
          </a:xfrm>
          <a:prstGeom prst="rect">
            <a:avLst/>
          </a:prstGeom>
        </p:spPr>
        <p:txBody>
          <a:bodyPr/>
          <a:lstStyle/>
          <a:p>
            <a:fld id="{ADB6A267-B60E-4B71-A764-FA8857C652C5}" type="slidenum">
              <a:rPr lang="en-US" smtClean="0"/>
              <a:t>9</a:t>
            </a:fld>
            <a:endParaRPr lang="en-US"/>
          </a:p>
        </p:txBody>
      </p:sp>
    </p:spTree>
    <p:extLst>
      <p:ext uri="{BB962C8B-B14F-4D97-AF65-F5344CB8AC3E}">
        <p14:creationId xmlns:p14="http://schemas.microsoft.com/office/powerpoint/2010/main" val="248482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5" id="{7BEAA1FC-6E2B-496D-96A2-3B255A6519C5}" vid="{2A71044F-BA0B-4F04-B334-F33A6363F4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8227</TotalTime>
  <Words>2488</Words>
  <Application>Microsoft Office PowerPoint</Application>
  <PresentationFormat>On-screen Show (4:3)</PresentationFormat>
  <Paragraphs>1032</Paragraphs>
  <Slides>30</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30</vt:i4>
      </vt:variant>
    </vt:vector>
  </HeadingPairs>
  <TitlesOfParts>
    <vt:vector size="50" baseType="lpstr">
      <vt:lpstr>Dotum</vt:lpstr>
      <vt:lpstr>Microsoft JhengHei</vt:lpstr>
      <vt:lpstr>PMingLiU</vt:lpstr>
      <vt:lpstr>SimSun</vt:lpstr>
      <vt:lpstr>Arial</vt:lpstr>
      <vt:lpstr>Calibri</vt:lpstr>
      <vt:lpstr>CMMI9</vt:lpstr>
      <vt:lpstr>CMR9</vt:lpstr>
      <vt:lpstr>CMSY9</vt:lpstr>
      <vt:lpstr>Gill Sans MT</vt:lpstr>
      <vt:lpstr>Majalla UI</vt:lpstr>
      <vt:lpstr>Palatino Linotype</vt:lpstr>
      <vt:lpstr>华文中宋</vt:lpstr>
      <vt:lpstr>Symbol</vt:lpstr>
      <vt:lpstr>Tahoma</vt:lpstr>
      <vt:lpstr>Times New Roman</vt:lpstr>
      <vt:lpstr>Times-Bold</vt:lpstr>
      <vt:lpstr>Wingdings</vt:lpstr>
      <vt:lpstr>Wingdings 2</vt:lpstr>
      <vt:lpstr>Dividend</vt:lpstr>
      <vt:lpstr>Anonymization of Network Trace Using Differential Privacy </vt:lpstr>
      <vt:lpstr>Agenda</vt:lpstr>
      <vt:lpstr>Data Sharing: Trace Anonymization</vt:lpstr>
      <vt:lpstr>The Challenge of Anonymizing Network Data  </vt:lpstr>
      <vt:lpstr>Sensitive Network Attributes </vt:lpstr>
      <vt:lpstr>Existing Anonymization Techniques</vt:lpstr>
      <vt:lpstr>Objectives</vt:lpstr>
      <vt:lpstr>Proposed Solution and Methodology</vt:lpstr>
      <vt:lpstr>Differential Privacy</vt:lpstr>
      <vt:lpstr>One Primitive to Satisfy Differential Privacy: Add Noise to Output</vt:lpstr>
      <vt:lpstr>Differential Privacy Example</vt:lpstr>
      <vt:lpstr>Differential-Private Anonymization</vt:lpstr>
      <vt:lpstr>Condensation-based Anonymization of Network Data </vt:lpstr>
      <vt:lpstr>IP Anonymization Example </vt:lpstr>
      <vt:lpstr>Attributes Anonymized</vt:lpstr>
      <vt:lpstr>Experimental Datasets of Network data</vt:lpstr>
      <vt:lpstr>Dataset 1 Experiment: KNN Classification on Anonymized Data</vt:lpstr>
      <vt:lpstr>Dataset 1 Privacy Results</vt:lpstr>
      <vt:lpstr>Dataset 2 Experiment: KNN Classification on Anonymized Data</vt:lpstr>
      <vt:lpstr>Dataset 2 Privacy Results</vt:lpstr>
      <vt:lpstr>Anonymization under Injection Attacks</vt:lpstr>
      <vt:lpstr>Injected Patterns *</vt:lpstr>
      <vt:lpstr>Anonymization Policies</vt:lpstr>
      <vt:lpstr>Successful Injection Attack Example (oops!)</vt:lpstr>
      <vt:lpstr>Failed Injection Attack Example (YES!)</vt:lpstr>
      <vt:lpstr>Experiments on Pattern Injection </vt:lpstr>
      <vt:lpstr>Robustness Against Data Injection Attacks</vt:lpstr>
      <vt:lpstr>Findings </vt:lpstr>
      <vt:lpstr>Future Work</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Ahmed AlEroud</cp:lastModifiedBy>
  <cp:revision>214</cp:revision>
  <dcterms:created xsi:type="dcterms:W3CDTF">2015-08-26T11:47:04Z</dcterms:created>
  <dcterms:modified xsi:type="dcterms:W3CDTF">2017-05-08T07:22:22Z</dcterms:modified>
</cp:coreProperties>
</file>