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3"/>
  </p:normalViewPr>
  <p:slideViewPr>
    <p:cSldViewPr snapToGrid="0" snapToObjects="1">
      <p:cViewPr varScale="1">
        <p:scale>
          <a:sx n="119" d="100"/>
          <a:sy n="119" d="100"/>
        </p:scale>
        <p:origin x="2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490146-5C79-FC4A-8A64-CBB07CCCC2AD}" type="datetimeFigureOut">
              <a:rPr lang="en-US" smtClean="0"/>
              <a:t>5/8/17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17807-DE2B-8748-BC6B-43DEE8DC7EE9}" type="slidenum">
              <a:rPr lang="en-US" smtClean="0"/>
              <a:t>‹#›</a:t>
            </a:fld>
            <a:endParaRPr lang="en-US"/>
          </a:p>
        </p:txBody>
      </p:sp>
    </p:spTree>
    <p:extLst>
      <p:ext uri="{BB962C8B-B14F-4D97-AF65-F5344CB8AC3E}">
        <p14:creationId xmlns:p14="http://schemas.microsoft.com/office/powerpoint/2010/main" val="74114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5/7/17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5/7/17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ndrew.alston@liquidtelecom.com" TargetMode="External"/><Relationship Id="rId4" Type="http://schemas.openxmlformats.org/officeDocument/2006/relationships/hyperlink" Target="mailto:Tespok@Tespok.co.ke" TargetMode="External"/><Relationship Id="rId1" Type="http://schemas.openxmlformats.org/officeDocument/2006/relationships/slideLayout" Target="../slideLayouts/slideLayout2.xml"/><Relationship Id="rId2" Type="http://schemas.openxmlformats.org/officeDocument/2006/relationships/hyperlink" Target="mailto:Ben.roberts@liquidtelecom.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ANTI SHUTDOWN POLICIES</a:t>
            </a:r>
            <a:endParaRPr lang="en-US" dirty="0"/>
          </a:p>
        </p:txBody>
      </p:sp>
      <p:sp>
        <p:nvSpPr>
          <p:cNvPr id="3" name="Subtitle 2"/>
          <p:cNvSpPr>
            <a:spLocks noGrp="1"/>
          </p:cNvSpPr>
          <p:nvPr>
            <p:ph type="subTitle" idx="1"/>
          </p:nvPr>
        </p:nvSpPr>
        <p:spPr/>
        <p:txBody>
          <a:bodyPr/>
          <a:lstStyle/>
          <a:p>
            <a:r>
              <a:rPr lang="en-US" dirty="0" smtClean="0"/>
              <a:t>The rationale </a:t>
            </a:r>
            <a:r>
              <a:rPr lang="mr-IN" dirty="0" smtClean="0"/>
              <a:t>–</a:t>
            </a:r>
            <a:r>
              <a:rPr lang="en-US" dirty="0" smtClean="0"/>
              <a:t> WHY WE WROTE IT AND WHATS NEXT</a:t>
            </a:r>
            <a:endParaRPr lang="en-US" dirty="0"/>
          </a:p>
        </p:txBody>
      </p:sp>
    </p:spTree>
    <p:extLst>
      <p:ext uri="{BB962C8B-B14F-4D97-AF65-F5344CB8AC3E}">
        <p14:creationId xmlns:p14="http://schemas.microsoft.com/office/powerpoint/2010/main" val="1014600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next.</a:t>
            </a:r>
            <a:endParaRPr lang="en-US" dirty="0"/>
          </a:p>
        </p:txBody>
      </p:sp>
      <p:sp>
        <p:nvSpPr>
          <p:cNvPr id="3" name="Content Placeholder 2"/>
          <p:cNvSpPr>
            <a:spLocks noGrp="1"/>
          </p:cNvSpPr>
          <p:nvPr>
            <p:ph idx="1"/>
          </p:nvPr>
        </p:nvSpPr>
        <p:spPr/>
        <p:txBody>
          <a:bodyPr>
            <a:normAutofit/>
          </a:bodyPr>
          <a:lstStyle/>
          <a:p>
            <a:r>
              <a:rPr lang="en-US" dirty="0" smtClean="0"/>
              <a:t>More Debate</a:t>
            </a:r>
          </a:p>
          <a:p>
            <a:r>
              <a:rPr lang="en-US" dirty="0" smtClean="0"/>
              <a:t>More Dialog</a:t>
            </a:r>
          </a:p>
          <a:p>
            <a:r>
              <a:rPr lang="en-US" dirty="0" smtClean="0"/>
              <a:t>More Ideas </a:t>
            </a:r>
          </a:p>
          <a:p>
            <a:r>
              <a:rPr lang="en-US" dirty="0" smtClean="0"/>
              <a:t>More Pressure </a:t>
            </a:r>
          </a:p>
          <a:p>
            <a:r>
              <a:rPr lang="en-US" dirty="0" smtClean="0"/>
              <a:t>The fight goes on </a:t>
            </a:r>
            <a:r>
              <a:rPr lang="mr-IN" dirty="0" smtClean="0"/>
              <a:t>–</a:t>
            </a:r>
            <a:r>
              <a:rPr lang="en-US" dirty="0" smtClean="0"/>
              <a:t> but we cannot claim any longer that it is someone </a:t>
            </a:r>
            <a:r>
              <a:rPr lang="en-US" dirty="0" err="1" smtClean="0"/>
              <a:t>elses</a:t>
            </a:r>
            <a:r>
              <a:rPr lang="en-US" dirty="0" smtClean="0"/>
              <a:t> problem </a:t>
            </a:r>
            <a:r>
              <a:rPr lang="mr-IN" dirty="0" smtClean="0"/>
              <a:t>–</a:t>
            </a:r>
            <a:r>
              <a:rPr lang="en-US" dirty="0" smtClean="0"/>
              <a:t> this affects us all </a:t>
            </a:r>
            <a:r>
              <a:rPr lang="mr-IN" dirty="0" smtClean="0"/>
              <a:t>–</a:t>
            </a:r>
            <a:r>
              <a:rPr lang="en-US" dirty="0" smtClean="0"/>
              <a:t> it’s time to take a stand.</a:t>
            </a:r>
            <a:endParaRPr lang="en-US" dirty="0"/>
          </a:p>
          <a:p>
            <a:endParaRPr lang="en-US" dirty="0"/>
          </a:p>
        </p:txBody>
      </p:sp>
    </p:spTree>
    <p:extLst>
      <p:ext uri="{BB962C8B-B14F-4D97-AF65-F5344CB8AC3E}">
        <p14:creationId xmlns:p14="http://schemas.microsoft.com/office/powerpoint/2010/main" val="1486955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And finally</a:t>
            </a:r>
            <a:r>
              <a:rPr lang="mr-IN"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The policy authors are always available for dialog and suggestions:</a:t>
            </a:r>
          </a:p>
          <a:p>
            <a:pPr lvl="1"/>
            <a:r>
              <a:rPr lang="en-US" dirty="0" smtClean="0">
                <a:hlinkClick r:id="rId2"/>
              </a:rPr>
              <a:t>Ben.roberts@liquidtelecom.com</a:t>
            </a:r>
            <a:endParaRPr lang="en-US" dirty="0" smtClean="0"/>
          </a:p>
          <a:p>
            <a:pPr lvl="1"/>
            <a:r>
              <a:rPr lang="en-US" dirty="0" smtClean="0">
                <a:hlinkClick r:id="rId3"/>
              </a:rPr>
              <a:t>Andrew.alston@liquidtelecom.com</a:t>
            </a:r>
            <a:endParaRPr lang="en-US" dirty="0" smtClean="0"/>
          </a:p>
          <a:p>
            <a:pPr lvl="1"/>
            <a:r>
              <a:rPr lang="en-US" dirty="0" smtClean="0">
                <a:hlinkClick r:id="rId4"/>
              </a:rPr>
              <a:t>Tespok@Tespok.co.ke</a:t>
            </a:r>
            <a:endParaRPr lang="en-US" dirty="0" smtClean="0"/>
          </a:p>
          <a:p>
            <a:r>
              <a:rPr lang="en-US" dirty="0" smtClean="0"/>
              <a:t>Thanks for hearing us out </a:t>
            </a:r>
            <a:r>
              <a:rPr lang="mr-IN" dirty="0" smtClean="0"/>
              <a:t>–</a:t>
            </a:r>
            <a:r>
              <a:rPr lang="en-US" dirty="0" smtClean="0"/>
              <a:t> we know it’s not perfect </a:t>
            </a:r>
            <a:r>
              <a:rPr lang="mr-IN" dirty="0" smtClean="0"/>
              <a:t>–</a:t>
            </a:r>
            <a:r>
              <a:rPr lang="en-US" dirty="0" smtClean="0"/>
              <a:t> and we welcome your input.</a:t>
            </a:r>
            <a:endParaRPr lang="en-US" dirty="0"/>
          </a:p>
          <a:p>
            <a:endParaRPr lang="en-US" dirty="0"/>
          </a:p>
        </p:txBody>
      </p:sp>
    </p:spTree>
    <p:extLst>
      <p:ext uri="{BB962C8B-B14F-4D97-AF65-F5344CB8AC3E}">
        <p14:creationId xmlns:p14="http://schemas.microsoft.com/office/powerpoint/2010/main" val="982260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ANTI-SHUTDOWN POLICY?</a:t>
            </a:r>
            <a:endParaRPr lang="en-US" dirty="0"/>
          </a:p>
        </p:txBody>
      </p:sp>
      <p:sp>
        <p:nvSpPr>
          <p:cNvPr id="3" name="Content Placeholder 2"/>
          <p:cNvSpPr>
            <a:spLocks noGrp="1"/>
          </p:cNvSpPr>
          <p:nvPr>
            <p:ph idx="1"/>
          </p:nvPr>
        </p:nvSpPr>
        <p:spPr/>
        <p:txBody>
          <a:bodyPr>
            <a:normAutofit/>
          </a:bodyPr>
          <a:lstStyle/>
          <a:p>
            <a:r>
              <a:rPr lang="en-US" dirty="0" smtClean="0"/>
              <a:t>The policy defines Internet Shutdowns and adds a definition as to what they are </a:t>
            </a:r>
            <a:r>
              <a:rPr lang="mr-IN" dirty="0" smtClean="0"/>
              <a:t>–</a:t>
            </a:r>
            <a:r>
              <a:rPr lang="en-US" dirty="0" smtClean="0"/>
              <a:t> The definition was written as follows: </a:t>
            </a:r>
            <a:r>
              <a:rPr lang="en-US" b="1" i="1" u="sng" dirty="0" smtClean="0"/>
              <a:t>“</a:t>
            </a:r>
            <a:r>
              <a:rPr lang="en-US" b="1" i="1" u="sng" dirty="0"/>
              <a:t>A government ordered blocking access to the general internet. Said definition does not preclude a government from censoring content that is not legally permissible within the laws of said country, on the provision that said censorship does not include a law that says “All content irrespective of its source or its nature”.</a:t>
            </a:r>
          </a:p>
          <a:p>
            <a:endParaRPr lang="en-US" dirty="0"/>
          </a:p>
        </p:txBody>
      </p:sp>
    </p:spTree>
    <p:extLst>
      <p:ext uri="{BB962C8B-B14F-4D97-AF65-F5344CB8AC3E}">
        <p14:creationId xmlns:p14="http://schemas.microsoft.com/office/powerpoint/2010/main" val="821629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ANTI-SHUTDOWN POLICY? (2)</a:t>
            </a:r>
            <a:endParaRPr lang="en-US" dirty="0"/>
          </a:p>
        </p:txBody>
      </p:sp>
      <p:sp>
        <p:nvSpPr>
          <p:cNvPr id="3" name="Content Placeholder 2"/>
          <p:cNvSpPr>
            <a:spLocks noGrp="1"/>
          </p:cNvSpPr>
          <p:nvPr>
            <p:ph idx="1"/>
          </p:nvPr>
        </p:nvSpPr>
        <p:spPr/>
        <p:txBody>
          <a:bodyPr>
            <a:normAutofit/>
          </a:bodyPr>
          <a:lstStyle/>
          <a:p>
            <a:r>
              <a:rPr lang="en-US" dirty="0" smtClean="0"/>
              <a:t>The policy goes on to create a the following definition to define when a shutdown has occurred: </a:t>
            </a:r>
            <a:r>
              <a:rPr lang="en-US" b="1" i="1" u="sng" dirty="0" smtClean="0"/>
              <a:t>“</a:t>
            </a:r>
            <a:r>
              <a:rPr lang="en-US" b="1" i="1" u="sng" dirty="0"/>
              <a:t>An internet shutdown is deemed to have occurred when it can be proved that there was an attempt, failed or successful, to restrict access to the internet to a segment of the population irrespective of the provider or access medium that they </a:t>
            </a:r>
            <a:r>
              <a:rPr lang="en-US" b="1" i="1" u="sng" dirty="0" smtClean="0"/>
              <a:t>utilize”</a:t>
            </a:r>
          </a:p>
          <a:p>
            <a:endParaRPr lang="en-US" dirty="0"/>
          </a:p>
          <a:p>
            <a:endParaRPr lang="en-US" dirty="0"/>
          </a:p>
        </p:txBody>
      </p:sp>
    </p:spTree>
    <p:extLst>
      <p:ext uri="{BB962C8B-B14F-4D97-AF65-F5344CB8AC3E}">
        <p14:creationId xmlns:p14="http://schemas.microsoft.com/office/powerpoint/2010/main" val="2110392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ANTI-SHUTDOWN POLICY? (3)</a:t>
            </a:r>
            <a:endParaRPr lang="en-US" dirty="0"/>
          </a:p>
        </p:txBody>
      </p:sp>
      <p:sp>
        <p:nvSpPr>
          <p:cNvPr id="3" name="Content Placeholder 2"/>
          <p:cNvSpPr>
            <a:spLocks noGrp="1"/>
          </p:cNvSpPr>
          <p:nvPr>
            <p:ph idx="1"/>
          </p:nvPr>
        </p:nvSpPr>
        <p:spPr/>
        <p:txBody>
          <a:bodyPr>
            <a:normAutofit/>
          </a:bodyPr>
          <a:lstStyle/>
          <a:p>
            <a:r>
              <a:rPr lang="en-US" dirty="0" smtClean="0"/>
              <a:t>States that have shut down the Internet will be precluded from applying for more space for a period of 12 months following the end of the shutdown</a:t>
            </a:r>
          </a:p>
          <a:p>
            <a:r>
              <a:rPr lang="en-US" dirty="0" smtClean="0"/>
              <a:t>If a state were to shut down the Internet 3 or more times in a period of 10 years, all of the states resources as issued by AFRINIC would be revoked for a period of 5 years.  </a:t>
            </a:r>
          </a:p>
          <a:p>
            <a:r>
              <a:rPr lang="en-US" dirty="0" smtClean="0"/>
              <a:t>The policy goes pretty wide in the first draft, and includes all government owned entities and entities with direct government relations</a:t>
            </a:r>
          </a:p>
          <a:p>
            <a:endParaRPr lang="en-US" b="1" i="1" u="sng" dirty="0" smtClean="0"/>
          </a:p>
          <a:p>
            <a:endParaRPr lang="en-US" dirty="0"/>
          </a:p>
          <a:p>
            <a:endParaRPr lang="en-US" dirty="0"/>
          </a:p>
        </p:txBody>
      </p:sp>
    </p:spTree>
    <p:extLst>
      <p:ext uri="{BB962C8B-B14F-4D97-AF65-F5344CB8AC3E}">
        <p14:creationId xmlns:p14="http://schemas.microsoft.com/office/powerpoint/2010/main" val="2010087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a:t>
            </a:r>
            <a:r>
              <a:rPr lang="mr-IN" dirty="0" smtClean="0"/>
              <a:t>–</a:t>
            </a:r>
            <a:r>
              <a:rPr lang="en-US" dirty="0"/>
              <a:t> </a:t>
            </a:r>
            <a:r>
              <a:rPr lang="en-US" dirty="0" smtClean="0"/>
              <a:t>what was the rationale </a:t>
            </a:r>
            <a:endParaRPr lang="en-US" dirty="0"/>
          </a:p>
        </p:txBody>
      </p:sp>
      <p:sp>
        <p:nvSpPr>
          <p:cNvPr id="3" name="Content Placeholder 2"/>
          <p:cNvSpPr>
            <a:spLocks noGrp="1"/>
          </p:cNvSpPr>
          <p:nvPr>
            <p:ph idx="1"/>
          </p:nvPr>
        </p:nvSpPr>
        <p:spPr/>
        <p:txBody>
          <a:bodyPr>
            <a:normAutofit/>
          </a:bodyPr>
          <a:lstStyle/>
          <a:p>
            <a:r>
              <a:rPr lang="en-US" dirty="0" smtClean="0"/>
              <a:t>Shutdowns between June 2015 and June 2016 had an estimated cost of $2.4 billion dollars to the affected economies.</a:t>
            </a:r>
          </a:p>
          <a:p>
            <a:r>
              <a:rPr lang="en-US" dirty="0" smtClean="0"/>
              <a:t>In November 2016 </a:t>
            </a:r>
            <a:r>
              <a:rPr lang="mr-IN" dirty="0" smtClean="0"/>
              <a:t>–</a:t>
            </a:r>
            <a:r>
              <a:rPr lang="en-US" dirty="0" smtClean="0"/>
              <a:t> 63 thousand sub-domains under the Cameroonian CCTLD as per </a:t>
            </a:r>
            <a:r>
              <a:rPr lang="en-US" dirty="0" err="1" smtClean="0"/>
              <a:t>DomainTools</a:t>
            </a:r>
            <a:r>
              <a:rPr lang="en-US" dirty="0" smtClean="0"/>
              <a:t>.  As of 3 days ago </a:t>
            </a:r>
            <a:r>
              <a:rPr lang="mr-IN" dirty="0" smtClean="0"/>
              <a:t>–</a:t>
            </a:r>
            <a:r>
              <a:rPr lang="en-US" dirty="0" smtClean="0"/>
              <a:t> after the 94 days shutdown </a:t>
            </a:r>
            <a:r>
              <a:rPr lang="mr-IN" dirty="0" smtClean="0"/>
              <a:t>–</a:t>
            </a:r>
            <a:r>
              <a:rPr lang="en-US" dirty="0" smtClean="0"/>
              <a:t> the figure had dropped to 31 thousand.</a:t>
            </a:r>
          </a:p>
          <a:p>
            <a:r>
              <a:rPr lang="en-US" dirty="0" smtClean="0"/>
              <a:t>Shutdowns are hurting African economies, they are hurting investment, and they are damaging to the Internet ecosystem.  Something had to be done.</a:t>
            </a:r>
          </a:p>
          <a:p>
            <a:endParaRPr lang="en-US" dirty="0"/>
          </a:p>
          <a:p>
            <a:endParaRPr lang="en-US" dirty="0"/>
          </a:p>
        </p:txBody>
      </p:sp>
    </p:spTree>
    <p:extLst>
      <p:ext uri="{BB962C8B-B14F-4D97-AF65-F5344CB8AC3E}">
        <p14:creationId xmlns:p14="http://schemas.microsoft.com/office/powerpoint/2010/main" val="1025064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a:t>
            </a:r>
            <a:r>
              <a:rPr lang="mr-IN" dirty="0" smtClean="0"/>
              <a:t>–</a:t>
            </a:r>
            <a:r>
              <a:rPr lang="en-US" dirty="0"/>
              <a:t> </a:t>
            </a:r>
            <a:r>
              <a:rPr lang="en-US" dirty="0" smtClean="0"/>
              <a:t>What does the policy hope to achieve</a:t>
            </a:r>
            <a:endParaRPr lang="en-US" dirty="0"/>
          </a:p>
        </p:txBody>
      </p:sp>
      <p:sp>
        <p:nvSpPr>
          <p:cNvPr id="3" name="Content Placeholder 2"/>
          <p:cNvSpPr>
            <a:spLocks noGrp="1"/>
          </p:cNvSpPr>
          <p:nvPr>
            <p:ph idx="1"/>
          </p:nvPr>
        </p:nvSpPr>
        <p:spPr/>
        <p:txBody>
          <a:bodyPr>
            <a:normAutofit/>
          </a:bodyPr>
          <a:lstStyle/>
          <a:p>
            <a:r>
              <a:rPr lang="en-US" dirty="0" smtClean="0"/>
              <a:t>Firstly - Shine a spotlight on an ever increasing problem</a:t>
            </a:r>
          </a:p>
          <a:p>
            <a:r>
              <a:rPr lang="en-US" dirty="0" smtClean="0"/>
              <a:t>Secondly </a:t>
            </a:r>
            <a:r>
              <a:rPr lang="mr-IN" dirty="0" smtClean="0"/>
              <a:t>–</a:t>
            </a:r>
            <a:r>
              <a:rPr lang="en-US" dirty="0" smtClean="0"/>
              <a:t> Create a debate, let’s hear the ideas out there about how we put an end to these shutdowns beyond our own</a:t>
            </a:r>
          </a:p>
          <a:p>
            <a:r>
              <a:rPr lang="en-US" dirty="0" smtClean="0"/>
              <a:t>Thirdly </a:t>
            </a:r>
            <a:r>
              <a:rPr lang="mr-IN" dirty="0" smtClean="0"/>
              <a:t>–</a:t>
            </a:r>
            <a:r>
              <a:rPr lang="en-US" dirty="0" smtClean="0"/>
              <a:t> Knowing that our policy is draconian and flawed in its first instance, take the ideas that come out of the debate, and modify the policy until we find something that works for the community.</a:t>
            </a:r>
          </a:p>
          <a:p>
            <a:endParaRPr lang="en-US" b="1" i="1" u="sng" dirty="0" smtClean="0"/>
          </a:p>
          <a:p>
            <a:endParaRPr lang="en-US" dirty="0"/>
          </a:p>
          <a:p>
            <a:endParaRPr lang="en-US" dirty="0"/>
          </a:p>
        </p:txBody>
      </p:sp>
    </p:spTree>
    <p:extLst>
      <p:ext uri="{BB962C8B-B14F-4D97-AF65-F5344CB8AC3E}">
        <p14:creationId xmlns:p14="http://schemas.microsoft.com/office/powerpoint/2010/main" val="492101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revision - draft 2 coming soon</a:t>
            </a:r>
            <a:endParaRPr lang="en-US" dirty="0"/>
          </a:p>
        </p:txBody>
      </p:sp>
      <p:sp>
        <p:nvSpPr>
          <p:cNvPr id="3" name="Content Placeholder 2"/>
          <p:cNvSpPr>
            <a:spLocks noGrp="1"/>
          </p:cNvSpPr>
          <p:nvPr>
            <p:ph idx="1"/>
          </p:nvPr>
        </p:nvSpPr>
        <p:spPr/>
        <p:txBody>
          <a:bodyPr>
            <a:normAutofit/>
          </a:bodyPr>
          <a:lstStyle/>
          <a:p>
            <a:r>
              <a:rPr lang="en-US" dirty="0" smtClean="0"/>
              <a:t>We plan to put sections into the policy as to how it is triggered:</a:t>
            </a:r>
          </a:p>
          <a:p>
            <a:pPr lvl="1"/>
            <a:r>
              <a:rPr lang="en-US" dirty="0" smtClean="0"/>
              <a:t>Someone writes to AFRINIC claiming shutdown</a:t>
            </a:r>
          </a:p>
          <a:p>
            <a:pPr lvl="1"/>
            <a:r>
              <a:rPr lang="en-US" dirty="0" smtClean="0"/>
              <a:t>AFRINIC appeals to the community for evidence </a:t>
            </a:r>
            <a:r>
              <a:rPr lang="mr-IN" dirty="0" smtClean="0"/>
              <a:t>–</a:t>
            </a:r>
            <a:r>
              <a:rPr lang="en-US" dirty="0" smtClean="0"/>
              <a:t> a two week time period</a:t>
            </a:r>
          </a:p>
          <a:p>
            <a:pPr lvl="1"/>
            <a:r>
              <a:rPr lang="en-US" dirty="0" smtClean="0"/>
              <a:t>The AFRINIC Governance committee evaluates the evidence and makes a determination</a:t>
            </a:r>
          </a:p>
          <a:p>
            <a:r>
              <a:rPr lang="en-US" dirty="0" smtClean="0"/>
              <a:t>Define a partial shutdown </a:t>
            </a:r>
            <a:r>
              <a:rPr lang="mr-IN" dirty="0" smtClean="0"/>
              <a:t>–</a:t>
            </a:r>
            <a:r>
              <a:rPr lang="en-US" dirty="0" smtClean="0"/>
              <a:t> </a:t>
            </a:r>
            <a:r>
              <a:rPr lang="en-US" b="1" i="1" u="sng" dirty="0" smtClean="0"/>
              <a:t>“The shutdown of a particular communication mechanism (e.g. WhatsApp, Social Media, Voice Traffic </a:t>
            </a:r>
            <a:r>
              <a:rPr lang="en-US" b="1" i="1" u="sng" dirty="0" err="1" smtClean="0"/>
              <a:t>etc</a:t>
            </a:r>
            <a:r>
              <a:rPr lang="en-US" b="1" i="1" u="sng" dirty="0" smtClean="0"/>
              <a:t>), outside of the standing law of the country.”</a:t>
            </a:r>
            <a:r>
              <a:rPr lang="en-US" dirty="0" smtClean="0"/>
              <a:t> </a:t>
            </a:r>
          </a:p>
          <a:p>
            <a:endParaRPr lang="en-US" dirty="0"/>
          </a:p>
          <a:p>
            <a:endParaRPr lang="en-US" dirty="0"/>
          </a:p>
        </p:txBody>
      </p:sp>
    </p:spTree>
    <p:extLst>
      <p:ext uri="{BB962C8B-B14F-4D97-AF65-F5344CB8AC3E}">
        <p14:creationId xmlns:p14="http://schemas.microsoft.com/office/powerpoint/2010/main" val="1042766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revision - draft 2 coming soon</a:t>
            </a:r>
            <a:endParaRPr lang="en-US" dirty="0"/>
          </a:p>
        </p:txBody>
      </p:sp>
      <p:sp>
        <p:nvSpPr>
          <p:cNvPr id="3" name="Content Placeholder 2"/>
          <p:cNvSpPr>
            <a:spLocks noGrp="1"/>
          </p:cNvSpPr>
          <p:nvPr>
            <p:ph idx="1"/>
          </p:nvPr>
        </p:nvSpPr>
        <p:spPr/>
        <p:txBody>
          <a:bodyPr>
            <a:normAutofit/>
          </a:bodyPr>
          <a:lstStyle/>
          <a:p>
            <a:r>
              <a:rPr lang="en-US" dirty="0" smtClean="0"/>
              <a:t>Create an exclusion in the policy for academic and education institutions that are state owned and controlled.</a:t>
            </a:r>
          </a:p>
          <a:p>
            <a:r>
              <a:rPr lang="en-US" dirty="0" smtClean="0"/>
              <a:t>Limit the policy to target the state directly, and only entities in which the state holds a greater than 50% shareholding.  Removing the directly related clause in the first draft.</a:t>
            </a:r>
          </a:p>
          <a:p>
            <a:endParaRPr lang="en-US" dirty="0"/>
          </a:p>
          <a:p>
            <a:endParaRPr lang="en-US" dirty="0"/>
          </a:p>
        </p:txBody>
      </p:sp>
    </p:spTree>
    <p:extLst>
      <p:ext uri="{BB962C8B-B14F-4D97-AF65-F5344CB8AC3E}">
        <p14:creationId xmlns:p14="http://schemas.microsoft.com/office/powerpoint/2010/main" val="1506963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ideas we’ve heard</a:t>
            </a:r>
            <a:endParaRPr lang="en-US" dirty="0"/>
          </a:p>
        </p:txBody>
      </p:sp>
      <p:sp>
        <p:nvSpPr>
          <p:cNvPr id="3" name="Content Placeholder 2"/>
          <p:cNvSpPr>
            <a:spLocks noGrp="1"/>
          </p:cNvSpPr>
          <p:nvPr>
            <p:ph idx="1"/>
          </p:nvPr>
        </p:nvSpPr>
        <p:spPr/>
        <p:txBody>
          <a:bodyPr>
            <a:normAutofit/>
          </a:bodyPr>
          <a:lstStyle/>
          <a:p>
            <a:r>
              <a:rPr lang="en-US" dirty="0" smtClean="0"/>
              <a:t>Perhaps </a:t>
            </a:r>
            <a:r>
              <a:rPr lang="mr-IN" dirty="0" smtClean="0"/>
              <a:t>–</a:t>
            </a:r>
            <a:r>
              <a:rPr lang="en-US" dirty="0" smtClean="0"/>
              <a:t> asking ICANN to strip the countries CCTLD would be more effective </a:t>
            </a:r>
            <a:r>
              <a:rPr lang="mr-IN" dirty="0" smtClean="0"/>
              <a:t>–</a:t>
            </a:r>
            <a:r>
              <a:rPr lang="en-US" dirty="0" smtClean="0"/>
              <a:t> but this would require careful thought because it could have a far higher potential for collateral damage </a:t>
            </a:r>
          </a:p>
          <a:p>
            <a:r>
              <a:rPr lang="en-US" dirty="0" smtClean="0"/>
              <a:t>Change the policy </a:t>
            </a:r>
            <a:r>
              <a:rPr lang="mr-IN" dirty="0" smtClean="0"/>
              <a:t>–</a:t>
            </a:r>
            <a:r>
              <a:rPr lang="en-US" dirty="0" smtClean="0"/>
              <a:t> don’t revoke the space, but rather put a massive per day financial penalty on states that shutdown. </a:t>
            </a:r>
          </a:p>
          <a:p>
            <a:r>
              <a:rPr lang="en-US" dirty="0" smtClean="0"/>
              <a:t>Partner with the ITU to collect the penalties accruing from the shutdowns and have them donate that money to Internet Freedom Advocacy Groups.</a:t>
            </a:r>
          </a:p>
          <a:p>
            <a:endParaRPr lang="en-US" dirty="0"/>
          </a:p>
          <a:p>
            <a:endParaRPr lang="en-US" dirty="0"/>
          </a:p>
        </p:txBody>
      </p:sp>
    </p:spTree>
    <p:extLst>
      <p:ext uri="{BB962C8B-B14F-4D97-AF65-F5344CB8AC3E}">
        <p14:creationId xmlns:p14="http://schemas.microsoft.com/office/powerpoint/2010/main" val="397860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1633</TotalTime>
  <Words>747</Words>
  <Application>Microsoft Macintosh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Mangal</vt:lpstr>
      <vt:lpstr>Trebuchet MS</vt:lpstr>
      <vt:lpstr>Tw Cen MT</vt:lpstr>
      <vt:lpstr>Arial</vt:lpstr>
      <vt:lpstr>Circuit</vt:lpstr>
      <vt:lpstr>ANTI SHUTDOWN POLICIES</vt:lpstr>
      <vt:lpstr>WHAT IS THE ANTI-SHUTDOWN POLICY?</vt:lpstr>
      <vt:lpstr>WHAT IS THE ANTI-SHUTDOWN POLICY? (2)</vt:lpstr>
      <vt:lpstr>WHAT IS THE ANTI-SHUTDOWN POLICY? (3)</vt:lpstr>
      <vt:lpstr>So – what was the rationale </vt:lpstr>
      <vt:lpstr>So – What does the policy hope to achieve</vt:lpstr>
      <vt:lpstr>The Next revision - draft 2 coming soon</vt:lpstr>
      <vt:lpstr>The Next revision - draft 2 coming soon</vt:lpstr>
      <vt:lpstr>What other ideas we’ve heard</vt:lpstr>
      <vt:lpstr>So what’s next.</vt:lpstr>
      <vt:lpstr>And finally….</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SHUTDOWN POLICIES</dc:title>
  <dc:creator>Andrew Alston</dc:creator>
  <cp:lastModifiedBy>Andrew Alston</cp:lastModifiedBy>
  <cp:revision>6</cp:revision>
  <dcterms:created xsi:type="dcterms:W3CDTF">2017-05-07T08:45:55Z</dcterms:created>
  <dcterms:modified xsi:type="dcterms:W3CDTF">2017-05-08T11:59:52Z</dcterms:modified>
</cp:coreProperties>
</file>